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84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300" r:id="rId4"/>
    <p:sldId id="301" r:id="rId5"/>
    <p:sldId id="261" r:id="rId6"/>
    <p:sldId id="262" r:id="rId7"/>
    <p:sldId id="295" r:id="rId8"/>
    <p:sldId id="263" r:id="rId9"/>
    <p:sldId id="278" r:id="rId10"/>
    <p:sldId id="264" r:id="rId11"/>
    <p:sldId id="297" r:id="rId12"/>
    <p:sldId id="296" r:id="rId13"/>
    <p:sldId id="259" r:id="rId14"/>
    <p:sldId id="265" r:id="rId15"/>
    <p:sldId id="279" r:id="rId16"/>
    <p:sldId id="269" r:id="rId17"/>
    <p:sldId id="270" r:id="rId18"/>
    <p:sldId id="272" r:id="rId19"/>
    <p:sldId id="298" r:id="rId20"/>
    <p:sldId id="273" r:id="rId21"/>
    <p:sldId id="275" r:id="rId22"/>
    <p:sldId id="276" r:id="rId23"/>
    <p:sldId id="302" r:id="rId24"/>
    <p:sldId id="303" r:id="rId25"/>
    <p:sldId id="299" r:id="rId26"/>
    <p:sldId id="285" r:id="rId27"/>
    <p:sldId id="288" r:id="rId28"/>
    <p:sldId id="289" r:id="rId29"/>
    <p:sldId id="290" r:id="rId30"/>
    <p:sldId id="291" r:id="rId31"/>
    <p:sldId id="292" r:id="rId32"/>
    <p:sldId id="293" r:id="rId33"/>
    <p:sldId id="294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82F"/>
    <a:srgbClr val="CA3AA1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6355" autoAdjust="0"/>
  </p:normalViewPr>
  <p:slideViewPr>
    <p:cSldViewPr snapToGrid="0">
      <p:cViewPr varScale="1">
        <p:scale>
          <a:sx n="64" d="100"/>
          <a:sy n="64" d="100"/>
        </p:scale>
        <p:origin x="9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E7EDE7-1A32-4CA3-8994-59FF0F690EEA}" type="datetimeFigureOut">
              <a:rPr lang="pt-BR" smtClean="0"/>
              <a:t>23/01/2017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61016-7BB9-461B-B18B-155BA71387B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84236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15154B-22BB-4AE0-96EA-E5452D8F73A4}" type="datetimeFigureOut">
              <a:rPr lang="pt-BR" smtClean="0"/>
              <a:t>23/01/2017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54BBED-DAE2-410B-916D-2A979BCF57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72206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BBED-DAE2-410B-916D-2A979BCF571F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1673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BBED-DAE2-410B-916D-2A979BCF571F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3154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BBED-DAE2-410B-916D-2A979BCF571F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3668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BBED-DAE2-410B-916D-2A979BCF571F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34070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BBED-DAE2-410B-916D-2A979BCF571F}" type="slidenum">
              <a:rPr lang="pt-BR" smtClean="0"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7233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1BE3BD6-76D6-452C-B885-4D47EF5818A0}" type="datetime1">
              <a:rPr lang="en-US" smtClean="0"/>
              <a:t>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3B72D-6704-4CD1-B3D6-F6451ADB30CF}" type="datetime1">
              <a:rPr lang="en-US" smtClean="0"/>
              <a:t>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E7BC0-9549-48D2-BFB6-CF8F82B00BD7}" type="datetime1">
              <a:rPr lang="en-US" smtClean="0"/>
              <a:t>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00FC-60AB-4A9B-B276-F1A3BA44E71C}" type="datetime1">
              <a:rPr lang="en-US" smtClean="0"/>
              <a:t>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D5BA-CF3E-402A-AA24-2F66357CC6A5}" type="datetime1">
              <a:rPr lang="en-US" smtClean="0"/>
              <a:t>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4025A-F5A9-420C-9FDC-782F75456B99}" type="datetime1">
              <a:rPr lang="en-US" smtClean="0"/>
              <a:t>1/23/2017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44E13-BA5E-4D43-B5B0-4E25F858BEE8}" type="datetime1">
              <a:rPr lang="en-US" smtClean="0"/>
              <a:t>1/23/2017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8B1B6-FEF5-4D8D-90F4-ED65B91DBEF8}" type="datetime1">
              <a:rPr lang="en-US" smtClean="0"/>
              <a:t>1/23/2017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8E5E9-2C93-434E-8A0C-0D1FBBD09D99}" type="datetime1">
              <a:rPr lang="en-US" smtClean="0"/>
              <a:t>1/23/2017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94ABA-8B9D-45DB-94D9-505F985C9332}" type="datetime1">
              <a:rPr lang="en-US" smtClean="0"/>
              <a:t>1/23/2017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2431-CC9B-42B9-8452-23DFC2B6355C}" type="datetime1">
              <a:rPr lang="en-US" smtClean="0"/>
              <a:t>1/23/2017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D0C9C87A-E446-418B-8F01-ED87475174BC}" type="datetime1">
              <a:rPr lang="en-US" smtClean="0"/>
              <a:t>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2114" y="2509446"/>
            <a:ext cx="11872210" cy="1423070"/>
          </a:xfrm>
        </p:spPr>
        <p:txBody>
          <a:bodyPr>
            <a:normAutofit fontScale="90000"/>
          </a:bodyPr>
          <a:lstStyle/>
          <a:p>
            <a:r>
              <a:rPr lang="pt-BR" sz="3100" dirty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Vantagens e desvantagens da </a:t>
            </a:r>
            <a:r>
              <a:rPr lang="pt-BR" sz="3100" dirty="0" smtClean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citologia </a:t>
            </a:r>
            <a:r>
              <a:rPr lang="pt-BR" sz="3100" dirty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cérvico-vaginal</a:t>
            </a:r>
            <a:r>
              <a:rPr lang="pt-BR" sz="3100" dirty="0" smtClean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EM MEIO líquido </a:t>
            </a:r>
            <a:r>
              <a:rPr lang="pt-BR" sz="3100" dirty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 comparação com a </a:t>
            </a:r>
            <a:r>
              <a:rPr lang="pt-BR" sz="3100" dirty="0" smtClean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convencional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06096" y="3869634"/>
            <a:ext cx="5171294" cy="1388165"/>
          </a:xfrm>
        </p:spPr>
        <p:txBody>
          <a:bodyPr/>
          <a:lstStyle/>
          <a:p>
            <a:pPr algn="r">
              <a:spcBef>
                <a:spcPts val="500"/>
              </a:spcBef>
              <a:buClrTx/>
            </a:pPr>
            <a:r>
              <a:rPr lang="pt-BR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Discente: Ludmila </a:t>
            </a:r>
            <a:r>
              <a:rPr lang="pt-BR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Rocha Fernandes</a:t>
            </a:r>
          </a:p>
          <a:p>
            <a:pPr algn="r">
              <a:spcBef>
                <a:spcPts val="500"/>
              </a:spcBef>
              <a:buClrTx/>
            </a:pPr>
            <a:r>
              <a:rPr lang="pt-BR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Orientador: Thiago de Souza Cruz</a:t>
            </a: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709530" y="360608"/>
            <a:ext cx="87973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MINISTÉRIO DA SAÚDE</a:t>
            </a:r>
          </a:p>
          <a:p>
            <a:pPr algn="ctr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INSTITUTO NACIONAL DO CÂNCER JOSÉ ALENCAR GOMES DA SILVA</a:t>
            </a:r>
          </a:p>
          <a:p>
            <a:pPr algn="ctr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ESCOLA POLITÉCNICA DE SAÚDE JOAQUIM VENÂNCIO - FIOCRUZ</a:t>
            </a:r>
          </a:p>
          <a:p>
            <a:pPr algn="ctr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CURSO TÉCNICO EM CITOPATOLOGIA</a:t>
            </a: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5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60155" y="360608"/>
            <a:ext cx="1349375" cy="828675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4481848" y="5898524"/>
            <a:ext cx="2923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Rio de Janeiro</a:t>
            </a:r>
          </a:p>
          <a:p>
            <a:pPr algn="ctr"/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80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0156" y="94443"/>
            <a:ext cx="10998557" cy="1356360"/>
          </a:xfrm>
        </p:spPr>
        <p:txBody>
          <a:bodyPr>
            <a:normAutofit/>
          </a:bodyPr>
          <a:lstStyle/>
          <a:p>
            <a:r>
              <a:rPr lang="pt-BR" sz="3200" dirty="0" smtClean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 Adequabilidade </a:t>
            </a:r>
            <a:r>
              <a:rPr lang="pt-BR" sz="3200" dirty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 amostra de citologia cérvico-vaginal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91815" y="1450803"/>
            <a:ext cx="7424906" cy="5194696"/>
          </a:xfrm>
        </p:spPr>
        <p:txBody>
          <a:bodyPr/>
          <a:lstStyle/>
          <a:p>
            <a:pPr algn="just">
              <a:buClr>
                <a:srgbClr val="00682F"/>
              </a:buClr>
              <a:buFont typeface="Wingdings" panose="05000000000000000000" pitchFamily="2" charset="2"/>
              <a:buChar char="Ø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   Critérios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mínimos de celularidade escamosa para citologia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buClr>
                <a:srgbClr val="00682F"/>
              </a:buClr>
              <a:buFont typeface="Wingdings" panose="05000000000000000000" pitchFamily="2" charset="2"/>
              <a:buChar char="Ø"/>
            </a:pPr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Citologia convencional: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amostra adequada é aquela que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apresenta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uma estimativa mínima de aproximadamente </a:t>
            </a:r>
            <a:r>
              <a:rPr lang="pt-BR" b="1" u="sng" dirty="0">
                <a:latin typeface="Arial" panose="020B0604020202020204" pitchFamily="34" charset="0"/>
                <a:cs typeface="Arial" panose="020B0604020202020204" pitchFamily="34" charset="0"/>
              </a:rPr>
              <a:t>8.000 a 12.000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células epiteliais escamosas bem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preservadas/visualizadas;</a:t>
            </a:r>
          </a:p>
          <a:p>
            <a:pPr algn="just"/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Citologia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em meio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líquido: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deve apresentar uma estimativa mínima de, pelo menos, </a:t>
            </a:r>
            <a:r>
              <a:rPr lang="pt-BR" b="1" u="sng" dirty="0">
                <a:latin typeface="Arial" panose="020B0604020202020204" pitchFamily="34" charset="0"/>
                <a:cs typeface="Arial" panose="020B0604020202020204" pitchFamily="34" charset="0"/>
              </a:rPr>
              <a:t>5.000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células escamosas bem visualizadas/preservadas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algn="r">
              <a:buNone/>
            </a:pP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(NAYAR &amp; WILBUR, 2014)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2579" y="1420834"/>
            <a:ext cx="2867025" cy="24943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721" y="3710431"/>
            <a:ext cx="2867024" cy="24985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tângulo 5"/>
          <p:cNvSpPr/>
          <p:nvPr/>
        </p:nvSpPr>
        <p:spPr>
          <a:xfrm>
            <a:off x="9932183" y="6208933"/>
            <a:ext cx="19976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Fonte: GUEDES, 2002</a:t>
            </a:r>
            <a:endParaRPr lang="pt-BR" sz="1400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10223629" y="300103"/>
            <a:ext cx="1706217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50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60226" y="450968"/>
            <a:ext cx="9875520" cy="1028131"/>
          </a:xfrm>
        </p:spPr>
        <p:txBody>
          <a:bodyPr>
            <a:normAutofit/>
          </a:bodyPr>
          <a:lstStyle/>
          <a:p>
            <a:r>
              <a:rPr lang="pt-BR" sz="3200" dirty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 Citologia convencional e citologia em meio líquido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10182638" y="268406"/>
            <a:ext cx="1706217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1160226" y="2477293"/>
            <a:ext cx="6107045" cy="1200329"/>
          </a:xfrm>
          <a:prstGeom prst="rect">
            <a:avLst/>
          </a:prstGeom>
          <a:solidFill>
            <a:srgbClr val="CCFF99"/>
          </a:solidFill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00682F"/>
              </a:buClr>
              <a:buFont typeface="Wingdings" panose="05000000000000000000" pitchFamily="2" charset="2"/>
              <a:buChar char="Ø"/>
            </a:pP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Vantagens </a:t>
            </a:r>
            <a:r>
              <a:rPr lang="pt-B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 citologia 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convencional: </a:t>
            </a:r>
            <a:endParaRPr lang="pt-BR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método simples;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baixo custo.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5211900" y="3887649"/>
            <a:ext cx="20553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(MANRIQUE,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2009)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915" y="1265458"/>
            <a:ext cx="3695943" cy="4610689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8449655" y="5978299"/>
            <a:ext cx="18982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Fonte: SITEC – INCA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135711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3000" y="253902"/>
            <a:ext cx="9875520" cy="814909"/>
          </a:xfrm>
        </p:spPr>
        <p:txBody>
          <a:bodyPr>
            <a:normAutofit/>
          </a:bodyPr>
          <a:lstStyle/>
          <a:p>
            <a:r>
              <a:rPr lang="pt-BR" sz="3200" dirty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 Citologia convencional e citologia em meio líquido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693005" y="1321463"/>
            <a:ext cx="8775510" cy="3694638"/>
          </a:xfrm>
          <a:solidFill>
            <a:srgbClr val="CCFF99"/>
          </a:solidFill>
        </p:spPr>
        <p:txBody>
          <a:bodyPr numCol="1">
            <a:normAutofit fontScale="70000" lnSpcReduction="20000"/>
          </a:bodyPr>
          <a:lstStyle/>
          <a:p>
            <a:pPr marL="457200" indent="-457200" algn="just">
              <a:lnSpc>
                <a:spcPct val="100000"/>
              </a:lnSpc>
              <a:buClr>
                <a:srgbClr val="00682F"/>
              </a:buClr>
              <a:buFont typeface="Wingdings" panose="05000000000000000000" pitchFamily="2" charset="2"/>
              <a:buChar char="Ø"/>
            </a:pPr>
            <a:r>
              <a:rPr lang="pt-BR" sz="3400" b="1" dirty="0">
                <a:latin typeface="Arial" panose="020B0604020202020204" pitchFamily="34" charset="0"/>
                <a:cs typeface="Arial" panose="020B0604020202020204" pitchFamily="34" charset="0"/>
              </a:rPr>
              <a:t>Desvantagens da citologia convencional: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B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desperdício </a:t>
            </a:r>
            <a:r>
              <a:rPr lang="pt-BR" sz="3400" dirty="0">
                <a:latin typeface="Arial" panose="020B0604020202020204" pitchFamily="34" charset="0"/>
                <a:cs typeface="Arial" panose="020B0604020202020204" pitchFamily="34" charset="0"/>
              </a:rPr>
              <a:t>de aproximadamente 80% do </a:t>
            </a:r>
            <a:r>
              <a:rPr lang="pt-B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material </a:t>
            </a:r>
            <a:r>
              <a:rPr lang="pt-BR" sz="3400" dirty="0">
                <a:latin typeface="Arial" panose="020B0604020202020204" pitchFamily="34" charset="0"/>
                <a:cs typeface="Arial" panose="020B0604020202020204" pitchFamily="34" charset="0"/>
              </a:rPr>
              <a:t>coletado; 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B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sobreposição </a:t>
            </a:r>
            <a:r>
              <a:rPr lang="pt-BR" sz="3400" dirty="0">
                <a:latin typeface="Arial" panose="020B0604020202020204" pitchFamily="34" charset="0"/>
                <a:cs typeface="Arial" panose="020B0604020202020204" pitchFamily="34" charset="0"/>
              </a:rPr>
              <a:t>celular; 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B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habilidade </a:t>
            </a:r>
            <a:r>
              <a:rPr lang="pt-BR" sz="34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pt-B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profissional na confecção da lâmina; </a:t>
            </a:r>
            <a:endParaRPr lang="pt-BR" sz="3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3400" dirty="0">
                <a:latin typeface="Arial" panose="020B0604020202020204" pitchFamily="34" charset="0"/>
                <a:cs typeface="Arial" panose="020B0604020202020204" pitchFamily="34" charset="0"/>
              </a:rPr>
              <a:t>amostras inadequadas;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3400" dirty="0">
                <a:latin typeface="Arial" panose="020B0604020202020204" pitchFamily="34" charset="0"/>
                <a:cs typeface="Arial" panose="020B0604020202020204" pitchFamily="34" charset="0"/>
              </a:rPr>
              <a:t>repetição com mais frequência da coleta de material;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3400" dirty="0">
                <a:latin typeface="Arial" panose="020B0604020202020204" pitchFamily="34" charset="0"/>
                <a:cs typeface="Arial" panose="020B0604020202020204" pitchFamily="34" charset="0"/>
              </a:rPr>
              <a:t>impossibilidade para teste adicional de biologia molecular;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3400" dirty="0">
                <a:latin typeface="Arial" panose="020B0604020202020204" pitchFamily="34" charset="0"/>
                <a:cs typeface="Arial" panose="020B0604020202020204" pitchFamily="34" charset="0"/>
              </a:rPr>
              <a:t>baixa produtividade do laboratório.</a:t>
            </a:r>
          </a:p>
          <a:p>
            <a:pPr algn="just"/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pt-B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10271226" y="244475"/>
            <a:ext cx="1706217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6748633" y="6314780"/>
            <a:ext cx="53344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(LIMA, </a:t>
            </a:r>
            <a:r>
              <a:rPr lang="pt-BR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., 2012 e NASCIMENTO &amp; ANDRADE, 2013)</a:t>
            </a:r>
            <a:endParaRPr lang="pt-BR" sz="1600" dirty="0"/>
          </a:p>
        </p:txBody>
      </p:sp>
      <p:sp>
        <p:nvSpPr>
          <p:cNvPr id="5" name="Retângulo 4"/>
          <p:cNvSpPr/>
          <p:nvPr/>
        </p:nvSpPr>
        <p:spPr>
          <a:xfrm>
            <a:off x="655092" y="5249942"/>
            <a:ext cx="111092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400" dirty="0">
                <a:latin typeface="Arial" panose="020B0604020202020204" pitchFamily="34" charset="0"/>
                <a:ea typeface="Calibri" panose="020F0502020204030204" pitchFamily="34" charset="0"/>
              </a:rPr>
              <a:t>Apesar da citologia convencional ser o método de escolha diagnóstica por muitos anos, a citologia em </a:t>
            </a:r>
            <a:r>
              <a:rPr lang="pt-BR" sz="2400" dirty="0" smtClean="0">
                <a:latin typeface="Arial" panose="020B0604020202020204" pitchFamily="34" charset="0"/>
                <a:ea typeface="Calibri" panose="020F0502020204030204" pitchFamily="34" charset="0"/>
              </a:rPr>
              <a:t>meio</a:t>
            </a:r>
            <a:r>
              <a:rPr lang="pt-BR" sz="2400" dirty="0" smtClean="0">
                <a:latin typeface="Arial" panose="020B0604020202020204" pitchFamily="34" charset="0"/>
                <a:ea typeface="Calibri" panose="020F0502020204030204" pitchFamily="34" charset="0"/>
              </a:rPr>
              <a:t> líquido </a:t>
            </a:r>
            <a:r>
              <a:rPr lang="pt-BR" sz="2400" dirty="0">
                <a:latin typeface="Arial" panose="020B0604020202020204" pitchFamily="34" charset="0"/>
                <a:ea typeface="Calibri" panose="020F0502020204030204" pitchFamily="34" charset="0"/>
              </a:rPr>
              <a:t>vem substituindo-a em muitos países.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93141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2220" y="323587"/>
            <a:ext cx="9875520" cy="927331"/>
          </a:xfrm>
        </p:spPr>
        <p:txBody>
          <a:bodyPr>
            <a:normAutofit fontScale="90000"/>
          </a:bodyPr>
          <a:lstStyle/>
          <a:p>
            <a:r>
              <a:rPr lang="pt-BR" sz="3600" dirty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 Citologia convencional e citologia em meio líquido</a:t>
            </a:r>
            <a:endParaRPr lang="pt-BR" sz="3600" dirty="0">
              <a:solidFill>
                <a:srgbClr val="00682F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572" y="2607653"/>
            <a:ext cx="2299290" cy="1841266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965" y="2567849"/>
            <a:ext cx="2653059" cy="3649455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2582200" y="6217305"/>
            <a:ext cx="7164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Fonte: SITEC – INCA, 2016 e 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http://pillarharmony.co.id/tag/pap-smear-konvensional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10255563" y="258562"/>
            <a:ext cx="1706217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13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159" y="2567849"/>
            <a:ext cx="2737806" cy="1841265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159" y="4409114"/>
            <a:ext cx="2737806" cy="1808189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572" y="4448919"/>
            <a:ext cx="2299289" cy="1808189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755621" y="1350584"/>
            <a:ext cx="108176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Uma das diferenças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mais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importantes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entre as duas técnicas está na coleta e fixação celular. </a:t>
            </a:r>
          </a:p>
        </p:txBody>
      </p:sp>
      <p:sp>
        <p:nvSpPr>
          <p:cNvPr id="5" name="Retângulo 4"/>
          <p:cNvSpPr/>
          <p:nvPr/>
        </p:nvSpPr>
        <p:spPr>
          <a:xfrm>
            <a:off x="9755037" y="1882830"/>
            <a:ext cx="20441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(COLONELLI, 2014)</a:t>
            </a:r>
          </a:p>
        </p:txBody>
      </p:sp>
    </p:spTree>
    <p:extLst>
      <p:ext uri="{BB962C8B-B14F-4D97-AF65-F5344CB8AC3E}">
        <p14:creationId xmlns:p14="http://schemas.microsoft.com/office/powerpoint/2010/main" val="94530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0912" y="291497"/>
            <a:ext cx="11153105" cy="977000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 Citologia convencional e citologia em meio líquido</a:t>
            </a:r>
            <a:endParaRPr lang="pt-BR" sz="3200" dirty="0">
              <a:solidFill>
                <a:srgbClr val="0068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40911" y="1433013"/>
            <a:ext cx="11409235" cy="5233341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endParaRPr lang="pt-B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algn="just">
              <a:buNone/>
            </a:pPr>
            <a:endParaRPr lang="pt-BR" sz="3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Dados </a:t>
            </a:r>
            <a:r>
              <a:rPr lang="pt-BR" sz="2600" dirty="0">
                <a:latin typeface="Arial" panose="020B0604020202020204" pitchFamily="34" charset="0"/>
                <a:cs typeface="Arial" panose="020B0604020202020204" pitchFamily="34" charset="0"/>
              </a:rPr>
              <a:t>da literatura relatam que cerca de 66% das limitações relacionadas ao exame ocorrem na etapa de coleta, distribuição na lâmina e fixação das células</a:t>
            </a:r>
            <a:r>
              <a:rPr lang="pt-B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" indent="0" algn="just">
              <a:buNone/>
            </a:pPr>
            <a:endParaRPr lang="pt-BR" sz="3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algn="r">
              <a:buNone/>
            </a:pPr>
            <a:endParaRPr lang="pt-B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algn="r">
              <a:buNone/>
            </a:pP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algn="r">
              <a:buNone/>
            </a:pPr>
            <a:endParaRPr lang="pt-B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600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10243930" y="210355"/>
            <a:ext cx="1706217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14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9893566" y="6232265"/>
            <a:ext cx="21892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(COLONELLI, 2014)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Espaço Reservado para Conteúdo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316" y="1433012"/>
            <a:ext cx="3770391" cy="234768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9" name="Imagem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652" y="1433011"/>
            <a:ext cx="1429554" cy="2347681"/>
          </a:xfrm>
          <a:prstGeom prst="rect">
            <a:avLst/>
          </a:prstGeom>
        </p:spPr>
      </p:pic>
      <p:pic>
        <p:nvPicPr>
          <p:cNvPr id="10" name="Imagem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4678" y="1450467"/>
            <a:ext cx="1530472" cy="2347682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2490716" y="3815603"/>
            <a:ext cx="650998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Fonte: http://loja.kolplast.com.br/kit_auxiliar_para_papanicolaou_descartavel/p e http://www.bd.com/tripath/physicians/surepath.asp.%202016</a:t>
            </a: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2519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92583" y="244475"/>
            <a:ext cx="9875520" cy="1024767"/>
          </a:xfrm>
        </p:spPr>
        <p:txBody>
          <a:bodyPr>
            <a:normAutofit/>
          </a:bodyPr>
          <a:lstStyle/>
          <a:p>
            <a:r>
              <a:rPr lang="pt-BR" sz="3200" dirty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 Citologia convencional e citologia em meio líquido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5002" y="1693888"/>
            <a:ext cx="11410681" cy="4899546"/>
          </a:xfrm>
        </p:spPr>
        <p:txBody>
          <a:bodyPr>
            <a:normAutofit/>
          </a:bodyPr>
          <a:lstStyle/>
          <a:p>
            <a:pPr algn="just"/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preservação e fixação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imediata;</a:t>
            </a:r>
          </a:p>
          <a:p>
            <a:pPr algn="just"/>
            <a:endParaRPr lang="pt-B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Intercorrências </a:t>
            </a: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coleta;</a:t>
            </a:r>
            <a:endParaRPr lang="pt-B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Centrifugação.</a:t>
            </a:r>
          </a:p>
          <a:p>
            <a:pPr algn="just"/>
            <a:endParaRPr lang="pt-BR" sz="3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algn="r">
              <a:buNone/>
            </a:pPr>
            <a:endParaRPr lang="pt-BR" sz="4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algn="r">
              <a:buNone/>
            </a:pPr>
            <a:endParaRPr lang="pt-BR" sz="4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10256809" y="244475"/>
            <a:ext cx="1706217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15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4244454" y="6230203"/>
            <a:ext cx="77162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indent="0" algn="r">
              <a:buNone/>
            </a:pP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(BERNSTEIN, SANCHEZ-RAMOS &amp; NDUBISI, 2001; LUZZATTO &amp; BOON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1996)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4649" y="1693888"/>
            <a:ext cx="5354738" cy="3707929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9008653" y="5422562"/>
            <a:ext cx="267496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Fonte: GUEDES, 2002</a:t>
            </a:r>
            <a:r>
              <a:rPr lang="pt-B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5523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8240" y="248031"/>
            <a:ext cx="9875520" cy="1060358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 Citologia </a:t>
            </a:r>
            <a:r>
              <a:rPr lang="pt-BR" sz="3200" dirty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convencional e citologia em meio líquido</a:t>
            </a:r>
            <a:endParaRPr lang="pt-BR" sz="3200" dirty="0">
              <a:solidFill>
                <a:srgbClr val="00682F"/>
              </a:solidFill>
            </a:endParaRPr>
          </a:p>
        </p:txBody>
      </p:sp>
      <p:pic>
        <p:nvPicPr>
          <p:cNvPr id="4" name="Espaço Reservado para Conteúdo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568" y="3057099"/>
            <a:ext cx="2527396" cy="301197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5" name="Retângulo 4"/>
          <p:cNvSpPr/>
          <p:nvPr/>
        </p:nvSpPr>
        <p:spPr>
          <a:xfrm>
            <a:off x="1158240" y="6069074"/>
            <a:ext cx="98755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http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://www.hologic.com/products/clinical-diagnostics-and-blood- 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screening/instrument-systems/thinprep-2000-system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INCA - Hospital do </a:t>
            </a:r>
            <a:r>
              <a:rPr lang="en-US" sz="14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Câncer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(HC1), 2016.</a:t>
            </a:r>
            <a:endParaRPr lang="pt-BR" sz="1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205" y="3057099"/>
            <a:ext cx="2642351" cy="3011976"/>
          </a:xfrm>
          <a:prstGeom prst="rect">
            <a:avLst/>
          </a:prstGeom>
        </p:spPr>
      </p:pic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>
          <a:xfrm>
            <a:off x="10256808" y="248031"/>
            <a:ext cx="1706217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16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534920" y="1333550"/>
            <a:ext cx="111221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Essa metodologia retém, através de um filtro, hemácias e células inflamatórias, além de reduzir artefatos como excesso de muco, dessecamento provocado pelo ar e sobreposição celular.</a:t>
            </a:r>
          </a:p>
        </p:txBody>
      </p:sp>
      <p:sp>
        <p:nvSpPr>
          <p:cNvPr id="7" name="Retângulo 6"/>
          <p:cNvSpPr/>
          <p:nvPr/>
        </p:nvSpPr>
        <p:spPr>
          <a:xfrm>
            <a:off x="9590689" y="2610823"/>
            <a:ext cx="2079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(MCGOOGAN,2004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405283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08190" y="285884"/>
            <a:ext cx="9875520" cy="1322015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 Citologia </a:t>
            </a:r>
            <a:r>
              <a:rPr lang="pt-BR" sz="3200" dirty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convencional e citologia em meio líquido</a:t>
            </a:r>
            <a:endParaRPr lang="pt-BR" sz="3200" dirty="0">
              <a:solidFill>
                <a:srgbClr val="00682F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4575106" y="1999769"/>
            <a:ext cx="6916309" cy="3262432"/>
          </a:xfrm>
          <a:prstGeom prst="rect">
            <a:avLst/>
          </a:prstGeom>
          <a:solidFill>
            <a:srgbClr val="CCFF99"/>
          </a:solidFill>
        </p:spPr>
        <p:txBody>
          <a:bodyPr wrap="square" numCol="1" rtlCol="0">
            <a:spAutoFit/>
          </a:bodyPr>
          <a:lstStyle/>
          <a:p>
            <a:pPr marL="342900" indent="-342900" algn="just">
              <a:buClr>
                <a:srgbClr val="00682F"/>
              </a:buClr>
              <a:buFont typeface="Wingdings" panose="05000000000000000000" pitchFamily="2" charset="2"/>
              <a:buChar char="Ø"/>
            </a:pP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Vantagens da citologia </a:t>
            </a:r>
            <a:r>
              <a:rPr lang="pt-B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em meio líquido:</a:t>
            </a:r>
            <a:endParaRPr 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redução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campo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de leitura;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preparações adicionais da amostra;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menor percentual de amostras insatisfatórias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realização de testes de biologia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molecular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 imunocitoquímicos;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umento da produtividade.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/>
          </a:p>
        </p:txBody>
      </p:sp>
      <p:pic>
        <p:nvPicPr>
          <p:cNvPr id="7" name="Espaço Reservado para Conteúdo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58" y="1729968"/>
            <a:ext cx="2930132" cy="4038600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191060" y="5768568"/>
            <a:ext cx="4148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Fonte: Lâmina cedidas por Simone </a:t>
            </a:r>
            <a:r>
              <a:rPr lang="pt-BR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Maia Evaristo e </a:t>
            </a:r>
            <a:r>
              <a:rPr lang="pt-B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SITEC – INCA, 2016.</a:t>
            </a: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10231051" y="280028"/>
            <a:ext cx="1706217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17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118976" y="6245622"/>
            <a:ext cx="88182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(LIMA, </a:t>
            </a:r>
            <a:r>
              <a:rPr lang="pt-BR" sz="1600" i="1" dirty="0">
                <a:latin typeface="Arial" panose="020B0604020202020204" pitchFamily="34" charset="0"/>
                <a:cs typeface="Arial" panose="020B0604020202020204" pitchFamily="34" charset="0"/>
              </a:rPr>
              <a:t>et al.,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 2012; DRUMOND, </a:t>
            </a:r>
            <a:r>
              <a:rPr lang="pt-BR" sz="1600" i="1" dirty="0">
                <a:latin typeface="Arial" panose="020B0604020202020204" pitchFamily="34" charset="0"/>
                <a:cs typeface="Arial" panose="020B0604020202020204" pitchFamily="34" charset="0"/>
              </a:rPr>
              <a:t>et al.,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 2011; ZONTA, 2016 e SCHIFFMAN &amp; SOLOMON, 2010)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335074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34629" y="529524"/>
            <a:ext cx="9875520" cy="961623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 Citologia </a:t>
            </a:r>
            <a:r>
              <a:rPr lang="pt-BR" sz="3200" dirty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convencional e citologia em meio líquido</a:t>
            </a:r>
            <a:endParaRPr lang="pt-BR" sz="3200" dirty="0">
              <a:solidFill>
                <a:srgbClr val="00682F"/>
              </a:solidFill>
            </a:endParaRPr>
          </a:p>
        </p:txBody>
      </p:sp>
      <p:pic>
        <p:nvPicPr>
          <p:cNvPr id="4" name="Espaço Reservado para Conteúdo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16" y="1931634"/>
            <a:ext cx="5030166" cy="3551470"/>
          </a:xfrm>
          <a:prstGeom prst="rect">
            <a:avLst/>
          </a:prstGeom>
        </p:spPr>
      </p:pic>
      <p:pic>
        <p:nvPicPr>
          <p:cNvPr id="5" name="Imagem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768" y="1931634"/>
            <a:ext cx="5030166" cy="3551470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2389031" y="5629933"/>
            <a:ext cx="73667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Fonte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Lâmina cedidas por Simone Maia Evaristo e SITEC – INCA, 2016.</a:t>
            </a:r>
            <a:endParaRPr lang="pt-BR" sz="1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10256809" y="235865"/>
            <a:ext cx="1706217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18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20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60226" y="586742"/>
            <a:ext cx="9875520" cy="1041780"/>
          </a:xfrm>
        </p:spPr>
        <p:txBody>
          <a:bodyPr>
            <a:normAutofit/>
          </a:bodyPr>
          <a:lstStyle/>
          <a:p>
            <a:r>
              <a:rPr lang="pt-BR" sz="3200" dirty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 Citologia convencional e citologia em meio líquido</a:t>
            </a:r>
            <a:endParaRPr lang="pt-BR" sz="32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10182638" y="282053"/>
            <a:ext cx="1706217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19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372750" y="2079014"/>
            <a:ext cx="6191822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600" dirty="0">
                <a:latin typeface="Arial" panose="020B0604020202020204" pitchFamily="34" charset="0"/>
                <a:cs typeface="Arial" panose="020B0604020202020204" pitchFamily="34" charset="0"/>
              </a:rPr>
              <a:t>Uma das vantagens é </a:t>
            </a:r>
            <a:r>
              <a:rPr lang="pt-B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pt-BR" sz="2600" dirty="0">
                <a:latin typeface="Arial" panose="020B0604020202020204" pitchFamily="34" charset="0"/>
                <a:cs typeface="Arial" panose="020B0604020202020204" pitchFamily="34" charset="0"/>
              </a:rPr>
              <a:t>acondicionamento </a:t>
            </a:r>
            <a:r>
              <a:rPr lang="pt-B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das amostras que pode </a:t>
            </a:r>
            <a:r>
              <a:rPr lang="pt-BR" sz="2600" dirty="0">
                <a:latin typeface="Arial" panose="020B0604020202020204" pitchFamily="34" charset="0"/>
                <a:cs typeface="Arial" panose="020B0604020202020204" pitchFamily="34" charset="0"/>
              </a:rPr>
              <a:t>ser feito por um período médio de 15 dias em temperatura ambiente, 6 meses refrigerado a 4 </a:t>
            </a:r>
            <a:r>
              <a:rPr lang="pt-BR" sz="2600" dirty="0" err="1">
                <a:latin typeface="Arial" panose="020B0604020202020204" pitchFamily="34" charset="0"/>
                <a:cs typeface="Arial" panose="020B0604020202020204" pitchFamily="34" charset="0"/>
              </a:rPr>
              <a:t>ºC</a:t>
            </a:r>
            <a:r>
              <a:rPr lang="pt-BR" sz="2600" dirty="0">
                <a:latin typeface="Arial" panose="020B0604020202020204" pitchFamily="34" charset="0"/>
                <a:cs typeface="Arial" panose="020B0604020202020204" pitchFamily="34" charset="0"/>
              </a:rPr>
              <a:t> ou até 2 anos congelado a - 20°C.</a:t>
            </a:r>
          </a:p>
          <a:p>
            <a:pPr algn="r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(NETO, 2012)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9417" y="2790999"/>
            <a:ext cx="2314575" cy="3095625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5519899" y="5886624"/>
            <a:ext cx="65054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Fonte: 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http://www.elberespeciais.ind.br/produto/conservadora-csv-280-litros-113 e http://</a:t>
            </a:r>
            <a:r>
              <a:rPr lang="pt-B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www.diagnostika.med.br/br/p/79/citologia-em-meio-liquido.aspx</a:t>
            </a: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1163" y="3047889"/>
            <a:ext cx="2627692" cy="2838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59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INTRODUÇÃO</a:t>
            </a:r>
            <a:endParaRPr lang="pt-BR" sz="3600" dirty="0">
              <a:solidFill>
                <a:srgbClr val="0068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965960"/>
            <a:ext cx="5250740" cy="3232597"/>
          </a:xfrm>
        </p:spPr>
      </p:pic>
      <p:sp>
        <p:nvSpPr>
          <p:cNvPr id="5" name="Retângulo 4"/>
          <p:cNvSpPr/>
          <p:nvPr/>
        </p:nvSpPr>
        <p:spPr>
          <a:xfrm>
            <a:off x="1524454" y="5409127"/>
            <a:ext cx="924228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Estimativa </a:t>
            </a:r>
            <a:r>
              <a:rPr lang="pt-BR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INCA - Tipos </a:t>
            </a:r>
            <a:r>
              <a:rPr lang="pt-B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câncer mais incidentes estimados para 2016 (exceto não melanoma), </a:t>
            </a:r>
            <a:r>
              <a:rPr lang="pt-BR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atingem a população </a:t>
            </a:r>
            <a:r>
              <a:rPr lang="pt-B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feminina, no Brasil</a:t>
            </a:r>
            <a:r>
              <a:rPr lang="pt-BR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pt-B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10255563" y="244475"/>
            <a:ext cx="1706217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6038652" y="6293307"/>
            <a:ext cx="5923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Fonte: </a:t>
            </a:r>
            <a:r>
              <a:rPr lang="pt-BR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</a:t>
            </a:r>
            <a:r>
              <a:rPr lang="pt-B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://www.inca.gov.br/estimativa/2016/tabelaestados.asp?UF=BR</a:t>
            </a:r>
            <a:br>
              <a:rPr lang="pt-B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290822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73265" y="270456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 Citologia </a:t>
            </a:r>
            <a:r>
              <a:rPr lang="pt-BR" sz="3200" dirty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convencional e citologia em meio líquido</a:t>
            </a:r>
            <a:endParaRPr lang="pt-BR" sz="3200" dirty="0">
              <a:solidFill>
                <a:srgbClr val="00682F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43944" y="4012443"/>
            <a:ext cx="10934163" cy="2019868"/>
          </a:xfrm>
        </p:spPr>
        <p:txBody>
          <a:bodyPr>
            <a:normAutofit fontScale="77500" lnSpcReduction="20000"/>
          </a:bodyPr>
          <a:lstStyle/>
          <a:p>
            <a:pPr algn="just"/>
            <a:endParaRPr lang="pt-B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pt-BR" sz="31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pt-BR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pt-BR" sz="3100" dirty="0">
                <a:latin typeface="Arial" panose="020B0604020202020204" pitchFamily="34" charset="0"/>
                <a:cs typeface="Arial" panose="020B0604020202020204" pitchFamily="34" charset="0"/>
              </a:rPr>
              <a:t>padrões de </a:t>
            </a:r>
            <a:r>
              <a:rPr lang="pt-BR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anormalidade entre as técnicas são </a:t>
            </a:r>
            <a:r>
              <a:rPr lang="pt-BR" sz="3100" dirty="0">
                <a:latin typeface="Arial" panose="020B0604020202020204" pitchFamily="34" charset="0"/>
                <a:cs typeface="Arial" panose="020B0604020202020204" pitchFamily="34" charset="0"/>
              </a:rPr>
              <a:t>os mesmos, assim como a classificação</a:t>
            </a:r>
            <a:r>
              <a:rPr lang="pt-BR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, porém, </a:t>
            </a:r>
            <a:r>
              <a:rPr lang="pt-BR" sz="3100" dirty="0">
                <a:latin typeface="Arial" panose="020B0604020202020204" pitchFamily="34" charset="0"/>
                <a:cs typeface="Arial" panose="020B0604020202020204" pitchFamily="34" charset="0"/>
              </a:rPr>
              <a:t>o preparado em meio líquido tem certas nuances na apresentação celular, distintas do </a:t>
            </a:r>
            <a:r>
              <a:rPr lang="pt-BR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convencional.</a:t>
            </a:r>
          </a:p>
          <a:p>
            <a:pPr algn="just"/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10195676" y="270456"/>
            <a:ext cx="1706217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989401" y="2073450"/>
            <a:ext cx="8243247" cy="1815882"/>
          </a:xfrm>
          <a:prstGeom prst="rect">
            <a:avLst/>
          </a:prstGeom>
          <a:solidFill>
            <a:srgbClr val="CCFF99"/>
          </a:solidFill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00682F"/>
              </a:buClr>
              <a:buFont typeface="Wingdings" panose="05000000000000000000" pitchFamily="2" charset="2"/>
              <a:buChar char="Ø"/>
            </a:pP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Desvantagens do método em meio líquido:</a:t>
            </a:r>
          </a:p>
          <a:p>
            <a:pPr algn="just"/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maior consumo de tempo no processamento técnico;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maior custo;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necessidade de adaptação profissional à nova técnica.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7478973" y="6242447"/>
            <a:ext cx="460410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(LIMA, </a:t>
            </a:r>
            <a:r>
              <a:rPr lang="pt-BR" sz="1600" i="1" dirty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., 2012 e ANDRADE &amp; SILVA, 2013)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7036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2999" y="46844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 Citologia </a:t>
            </a:r>
            <a:r>
              <a:rPr lang="pt-BR" sz="3200" dirty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convencional e citologia em meio líquido</a:t>
            </a:r>
            <a:endParaRPr lang="pt-BR" sz="3200" dirty="0">
              <a:solidFill>
                <a:srgbClr val="00682F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57428" y="1450201"/>
            <a:ext cx="10844011" cy="5182611"/>
          </a:xfrm>
        </p:spPr>
        <p:txBody>
          <a:bodyPr>
            <a:normAutofit/>
          </a:bodyPr>
          <a:lstStyle/>
          <a:p>
            <a:pPr algn="just"/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enor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quantidade de células endocervicais na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técnica em meio líquido.</a:t>
            </a:r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Dados relatados,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comprovam que não há significância estatística relevante entre as duas técnicas quando os coletores são capacitados para realizar a coleta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" name="Imagem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506" y="2501230"/>
            <a:ext cx="2767950" cy="2140625"/>
          </a:xfrm>
          <a:prstGeom prst="rect">
            <a:avLst/>
          </a:prstGeom>
        </p:spPr>
      </p:pic>
      <p:pic>
        <p:nvPicPr>
          <p:cNvPr id="5" name="Imagem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252" y="2511072"/>
            <a:ext cx="3117563" cy="2120940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3575085" y="4688852"/>
            <a:ext cx="47903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</a:t>
            </a:r>
            <a:r>
              <a:rPr lang="pt-B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Lâminas cedidas por Simone Maia Evaristo , 2016.</a:t>
            </a:r>
            <a:endParaRPr lang="pt-BR" sz="1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10165411" y="259082"/>
            <a:ext cx="1706217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21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4748762" y="6243295"/>
            <a:ext cx="72333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indent="0" algn="r">
              <a:buNone/>
            </a:pP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(LUZZATTO &amp; BOON,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1996 e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ANSCHAU &amp; GONÇALVES, 1996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2272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73265" y="22746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 Citologia </a:t>
            </a:r>
            <a:r>
              <a:rPr lang="pt-BR" sz="3200" dirty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convencional e citologia em meio líquido</a:t>
            </a:r>
            <a:endParaRPr lang="pt-BR" sz="3200" dirty="0">
              <a:solidFill>
                <a:srgbClr val="00682F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2580" y="1600835"/>
            <a:ext cx="10856890" cy="4825723"/>
          </a:xfrm>
        </p:spPr>
        <p:txBody>
          <a:bodyPr>
            <a:normAutofit/>
          </a:bodyPr>
          <a:lstStyle/>
          <a:p>
            <a:pPr algn="just"/>
            <a:r>
              <a:rPr lang="pt-BR" sz="2600" dirty="0">
                <a:latin typeface="Arial" panose="020B0604020202020204" pitchFamily="34" charset="0"/>
                <a:cs typeface="Arial" panose="020B0604020202020204" pitchFamily="34" charset="0"/>
              </a:rPr>
              <a:t>Existem diferentes metodologias de citologia em meio líquido no mercado, dentre as quais podemos citar: a </a:t>
            </a:r>
            <a:r>
              <a:rPr lang="pt-BR" sz="2600" dirty="0" err="1">
                <a:latin typeface="Arial" panose="020B0604020202020204" pitchFamily="34" charset="0"/>
                <a:cs typeface="Arial" panose="020B0604020202020204" pitchFamily="34" charset="0"/>
              </a:rPr>
              <a:t>ThinPrep</a:t>
            </a:r>
            <a:r>
              <a:rPr lang="pt-BR" sz="2600" dirty="0">
                <a:latin typeface="Arial" panose="020B0604020202020204" pitchFamily="34" charset="0"/>
                <a:cs typeface="Arial" panose="020B0604020202020204" pitchFamily="34" charset="0"/>
              </a:rPr>
              <a:t>, a </a:t>
            </a:r>
            <a:r>
              <a:rPr lang="pt-BR" sz="2600" dirty="0" err="1">
                <a:latin typeface="Arial" panose="020B0604020202020204" pitchFamily="34" charset="0"/>
                <a:cs typeface="Arial" panose="020B0604020202020204" pitchFamily="34" charset="0"/>
              </a:rPr>
              <a:t>Autocyte</a:t>
            </a:r>
            <a:r>
              <a:rPr lang="pt-BR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Prep</a:t>
            </a:r>
            <a:r>
              <a:rPr lang="pt-B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2600" dirty="0" err="1">
                <a:latin typeface="Arial" panose="020B0604020202020204" pitchFamily="34" charset="0"/>
                <a:cs typeface="Arial" panose="020B0604020202020204" pitchFamily="34" charset="0"/>
              </a:rPr>
              <a:t>EasyPrep</a:t>
            </a:r>
            <a:r>
              <a:rPr lang="pt-BR" sz="2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MonoPrep</a:t>
            </a:r>
            <a:r>
              <a:rPr lang="pt-BR" sz="2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Surepath</a:t>
            </a:r>
            <a:r>
              <a:rPr lang="pt-B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e outras.</a:t>
            </a:r>
          </a:p>
          <a:p>
            <a:pPr algn="just"/>
            <a:endParaRPr lang="pt-BR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Leitura computadorizada das lâminas.</a:t>
            </a:r>
          </a:p>
          <a:p>
            <a:pPr algn="just"/>
            <a:endParaRPr lang="pt-BR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6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pt-B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ensibilidade e especificidade. </a:t>
            </a:r>
            <a:endParaRPr lang="pt-BR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 smtClean="0"/>
          </a:p>
          <a:p>
            <a:endParaRPr lang="pt-BR" dirty="0"/>
          </a:p>
          <a:p>
            <a:pPr marL="45720" indent="0" algn="r">
              <a:buNone/>
            </a:pPr>
            <a:r>
              <a:rPr lang="pt-BR" sz="1700" dirty="0">
                <a:latin typeface="Arial" panose="020B0604020202020204" pitchFamily="34" charset="0"/>
                <a:cs typeface="Arial" panose="020B0604020202020204" pitchFamily="34" charset="0"/>
              </a:rPr>
              <a:t>(ANSCHAU &amp; GONÇALVES, </a:t>
            </a:r>
            <a:r>
              <a:rPr lang="pt-BR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2006 e NETO, 2012)</a:t>
            </a:r>
            <a:endParaRPr lang="pt-BR" sz="1700" dirty="0" smtClean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10462872" y="244475"/>
            <a:ext cx="1488724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22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43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66827" y="407500"/>
            <a:ext cx="9875520" cy="1356360"/>
          </a:xfrm>
        </p:spPr>
        <p:txBody>
          <a:bodyPr>
            <a:normAutofit/>
          </a:bodyPr>
          <a:lstStyle/>
          <a:p>
            <a:r>
              <a:rPr lang="pt-BR" sz="3200" dirty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 Citologia convencional e citologia em meio líquido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5308" y="1946422"/>
            <a:ext cx="10998558" cy="4454378"/>
          </a:xfrm>
        </p:spPr>
        <p:txBody>
          <a:bodyPr>
            <a:normAutofit lnSpcReduction="10000"/>
          </a:bodyPr>
          <a:lstStyle/>
          <a:p>
            <a:pPr algn="just">
              <a:buClr>
                <a:srgbClr val="00682F"/>
              </a:buClr>
              <a:buFont typeface="Wingdings" panose="05000000000000000000" pitchFamily="2" charset="2"/>
              <a:buChar char="Ø"/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2002 - realizado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um projeto piloto na Inglaterra com 100 mil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exames</a:t>
            </a:r>
          </a:p>
          <a:p>
            <a:pPr marL="45720" indent="0" algn="just">
              <a:buClr>
                <a:srgbClr val="00682F"/>
              </a:buClr>
              <a:buNone/>
            </a:pPr>
            <a:r>
              <a:rPr lang="pt-BR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Queda nos exames:</a:t>
            </a:r>
          </a:p>
          <a:p>
            <a:pPr algn="just">
              <a:buClr>
                <a:srgbClr val="00682F"/>
              </a:buClr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insatisfatórios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de 9% para 1 a 2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%;</a:t>
            </a:r>
          </a:p>
          <a:p>
            <a:pPr algn="just">
              <a:buClr>
                <a:srgbClr val="00682F"/>
              </a:buClr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atipias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de significado indeterminado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5,4 para 4,6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%.</a:t>
            </a:r>
          </a:p>
          <a:p>
            <a:pPr marL="45720" indent="0" algn="just">
              <a:buNone/>
            </a:pPr>
            <a:endParaRPr lang="pt-B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algn="just">
              <a:buNone/>
            </a:pP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00682F"/>
              </a:buClr>
              <a:buFont typeface="Wingdings" panose="05000000000000000000" pitchFamily="2" charset="2"/>
              <a:buChar char="Ø"/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Estudo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desenvolvido na cidade inglesa de South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Staffordshire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t-B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00682F"/>
              </a:buClr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queda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nos valores de esfregaços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inadequados de 11,8% para 1,4%</a:t>
            </a:r>
          </a:p>
          <a:p>
            <a:pPr marL="45720" indent="0" algn="r">
              <a:buNone/>
            </a:pPr>
            <a:endParaRPr lang="pt-B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algn="r">
              <a:buNone/>
            </a:pP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(MCGOOGAN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, 2004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10189238" y="224938"/>
            <a:ext cx="1706217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23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9082367" y="3835057"/>
            <a:ext cx="25923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(HARRISON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1600" i="1" dirty="0"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2007) 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245233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83262" y="244552"/>
            <a:ext cx="9875520" cy="1356360"/>
          </a:xfrm>
        </p:spPr>
        <p:txBody>
          <a:bodyPr>
            <a:normAutofit/>
          </a:bodyPr>
          <a:lstStyle/>
          <a:p>
            <a:r>
              <a:rPr lang="pt-BR" sz="3200" dirty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 Citologia convencional e citologia em meio líquido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09434" y="1628208"/>
            <a:ext cx="11423176" cy="4909070"/>
          </a:xfrm>
        </p:spPr>
        <p:txBody>
          <a:bodyPr>
            <a:normAutofit/>
          </a:bodyPr>
          <a:lstStyle/>
          <a:p>
            <a:pPr algn="just">
              <a:buClr>
                <a:srgbClr val="00682F"/>
              </a:buClr>
              <a:buFont typeface="Wingdings" panose="05000000000000000000" pitchFamily="2" charset="2"/>
              <a:buChar char="Ø"/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O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Instituto Adolfo Lutz (IAL)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foi a primeira instituição no Brasil a realizar a citologia em meio líquido pelo Sistema Único de Saúde (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SUS).</a:t>
            </a:r>
          </a:p>
          <a:p>
            <a:pPr algn="just"/>
            <a:endParaRPr lang="pt-B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Amostras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insatisfatórias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passaram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de 3,5% para 0,25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%.</a:t>
            </a:r>
          </a:p>
          <a:p>
            <a:pPr algn="just"/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Lesões de baixo grau - Aumentou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de 1,82% para 3,48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  <a:p>
            <a:pPr algn="just"/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Atipias de significado indeterminado - Aumentou de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4,52% para 6,98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%.</a:t>
            </a:r>
          </a:p>
          <a:p>
            <a:pPr marL="45720" indent="0" algn="r">
              <a:buNone/>
            </a:pP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COLONELLI, 2014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45720" indent="0" algn="r">
              <a:buNone/>
            </a:pP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00682F"/>
              </a:buClr>
              <a:buFont typeface="Wingdings" panose="05000000000000000000" pitchFamily="2" charset="2"/>
              <a:buChar char="Ø"/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Lesões de alto grau – Não há diferença estatística entre os métodos.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10269688" y="271848"/>
            <a:ext cx="1706217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24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8292218" y="6167946"/>
            <a:ext cx="35403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indent="0" algn="r">
              <a:buNone/>
            </a:pP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(NASCIMENTO &amp; ANDRADE, 2013)</a:t>
            </a:r>
          </a:p>
        </p:txBody>
      </p:sp>
    </p:spTree>
    <p:extLst>
      <p:ext uri="{BB962C8B-B14F-4D97-AF65-F5344CB8AC3E}">
        <p14:creationId xmlns:p14="http://schemas.microsoft.com/office/powerpoint/2010/main" val="297938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76437" y="244475"/>
            <a:ext cx="9875520" cy="1356360"/>
          </a:xfrm>
        </p:spPr>
        <p:txBody>
          <a:bodyPr>
            <a:normAutofit/>
          </a:bodyPr>
          <a:lstStyle/>
          <a:p>
            <a:r>
              <a:rPr lang="pt-BR" sz="3200" dirty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 Citologia convencional e citologia em meio líquido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45910" y="1600835"/>
            <a:ext cx="11136574" cy="4840908"/>
          </a:xfrm>
        </p:spPr>
        <p:txBody>
          <a:bodyPr>
            <a:normAutofit/>
          </a:bodyPr>
          <a:lstStyle/>
          <a:p>
            <a:pPr algn="just"/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Os quadros de atipias são esclarecidos em razão da valorização das características citomorfológicas das células preservadas em meio líquido.</a:t>
            </a:r>
          </a:p>
          <a:p>
            <a:pPr algn="just"/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Sinais presentes como a diátese tumoral no meio líquido,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podem não aparecer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em virtude do fundo limpo da lâmina.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11559653" y="244475"/>
            <a:ext cx="363198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25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m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216" y="3530735"/>
            <a:ext cx="2849451" cy="2410832"/>
          </a:xfrm>
          <a:prstGeom prst="rect">
            <a:avLst/>
          </a:prstGeom>
        </p:spPr>
      </p:pic>
      <p:pic>
        <p:nvPicPr>
          <p:cNvPr id="7" name="Imagem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196" y="3530735"/>
            <a:ext cx="2826001" cy="2410832"/>
          </a:xfrm>
          <a:prstGeom prst="rect">
            <a:avLst/>
          </a:prstGeom>
        </p:spPr>
      </p:pic>
      <p:pic>
        <p:nvPicPr>
          <p:cNvPr id="8" name="Imagem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0518" y="3530735"/>
            <a:ext cx="2811439" cy="2410832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7255999" y="6287854"/>
            <a:ext cx="47804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Fonte: </a:t>
            </a:r>
            <a:r>
              <a:rPr lang="pt-B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Lâminas cedidas por Simone Maia Evaristo , 2016.</a:t>
            </a: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09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2999" y="327243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pt-BR" sz="3200" dirty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 Citologia convencional e citologia em meio líquido</a:t>
            </a:r>
            <a:endParaRPr lang="pt-BR" sz="3200" dirty="0"/>
          </a:p>
        </p:txBody>
      </p:sp>
      <p:pic>
        <p:nvPicPr>
          <p:cNvPr id="3" name="Imagem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905" y="2905056"/>
            <a:ext cx="3122423" cy="2504070"/>
          </a:xfrm>
          <a:prstGeom prst="rect">
            <a:avLst/>
          </a:prstGeom>
        </p:spPr>
      </p:pic>
      <p:pic>
        <p:nvPicPr>
          <p:cNvPr id="4" name="Imagem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548" y="2905055"/>
            <a:ext cx="3122423" cy="2504071"/>
          </a:xfrm>
          <a:prstGeom prst="rect">
            <a:avLst/>
          </a:prstGeom>
        </p:spPr>
      </p:pic>
      <p:pic>
        <p:nvPicPr>
          <p:cNvPr id="5" name="Imagem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6191" y="2905055"/>
            <a:ext cx="3122423" cy="2504071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5868473" y="6086611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Fonte: </a:t>
            </a:r>
            <a:r>
              <a:rPr lang="pt-B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Lâminas cedidas por Simone Maia </a:t>
            </a:r>
            <a:r>
              <a:rPr lang="pt-BR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Evaristo, </a:t>
            </a:r>
            <a:r>
              <a:rPr lang="pt-B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2016.</a:t>
            </a: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302901" y="5409126"/>
            <a:ext cx="22824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Trichomonas</a:t>
            </a:r>
            <a:r>
              <a:rPr lang="pt-BR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vaginalis</a:t>
            </a:r>
            <a:endParaRPr lang="pt-BR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364709" y="5422004"/>
            <a:ext cx="1432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Candida</a:t>
            </a:r>
            <a:r>
              <a:rPr lang="pt-BR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</a:t>
            </a:r>
            <a:endParaRPr lang="pt-BR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8622697" y="5409126"/>
            <a:ext cx="21894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Gardnerella</a:t>
            </a:r>
            <a:r>
              <a:rPr lang="pt-BR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vaginalis</a:t>
            </a:r>
            <a:endParaRPr lang="pt-BR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Conector de seta reta 10"/>
          <p:cNvCxnSpPr/>
          <p:nvPr/>
        </p:nvCxnSpPr>
        <p:spPr>
          <a:xfrm>
            <a:off x="1143000" y="3760631"/>
            <a:ext cx="338070" cy="2704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Conector de seta reta 11"/>
          <p:cNvCxnSpPr/>
          <p:nvPr/>
        </p:nvCxnSpPr>
        <p:spPr>
          <a:xfrm flipV="1">
            <a:off x="4746937" y="4829577"/>
            <a:ext cx="391733" cy="2296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Conector de seta reta 14"/>
          <p:cNvCxnSpPr/>
          <p:nvPr/>
        </p:nvCxnSpPr>
        <p:spPr>
          <a:xfrm>
            <a:off x="8916473" y="3895859"/>
            <a:ext cx="440563" cy="13522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4" name="Espaço Reservado para Número de Slide 13"/>
          <p:cNvSpPr>
            <a:spLocks noGrp="1"/>
          </p:cNvSpPr>
          <p:nvPr>
            <p:ph type="sldNum" sz="quarter" idx="12"/>
          </p:nvPr>
        </p:nvSpPr>
        <p:spPr>
          <a:xfrm>
            <a:off x="10258256" y="314245"/>
            <a:ext cx="1706217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26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1142999" y="2054866"/>
            <a:ext cx="77319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Visualização de alguns organismos no meio líquido</a:t>
            </a:r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7778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11369" y="-52181"/>
            <a:ext cx="9875520" cy="1356360"/>
          </a:xfrm>
        </p:spPr>
        <p:txBody>
          <a:bodyPr>
            <a:normAutofit/>
          </a:bodyPr>
          <a:lstStyle/>
          <a:p>
            <a:r>
              <a:rPr lang="pt-BR" sz="3600" dirty="0" smtClean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CONCLUSÃO</a:t>
            </a:r>
            <a:endParaRPr lang="pt-BR" sz="3600" dirty="0">
              <a:solidFill>
                <a:srgbClr val="0068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9746" y="1224704"/>
            <a:ext cx="11453359" cy="5955581"/>
          </a:xfrm>
        </p:spPr>
        <p:txBody>
          <a:bodyPr>
            <a:noAutofit/>
          </a:bodyPr>
          <a:lstStyle/>
          <a:p>
            <a:pPr algn="just"/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A qualidade dos exames citológicos depende do método de coleta, que é realizada de maneira similar em meio líquido e convencional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A falta de capacitação da equipe de trabalho pode comprometer a amostra, gerando um lâmina fora dos padrões de qualidade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pt-B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pt-BR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Benefícios do meio líquido:</a:t>
            </a:r>
          </a:p>
          <a:p>
            <a:pPr algn="just"/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redução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artefatos;</a:t>
            </a:r>
          </a:p>
          <a:p>
            <a:pPr algn="just"/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boa fixação;</a:t>
            </a:r>
          </a:p>
          <a:p>
            <a:pPr algn="just"/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menos sobreposição;</a:t>
            </a:r>
          </a:p>
          <a:p>
            <a:pPr algn="just"/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diminuição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campo de leitura;</a:t>
            </a:r>
          </a:p>
          <a:p>
            <a:pPr algn="just"/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ermite a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realização de testes moleculares e de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imunocitoquímica. 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10256809" y="244475"/>
            <a:ext cx="1706217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27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7289408" y="3356507"/>
            <a:ext cx="29674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620" indent="-342900" algn="just">
              <a:buFont typeface="Wingdings" panose="05000000000000000000" pitchFamily="2" charset="2"/>
              <a:buChar char="Ø"/>
            </a:pPr>
            <a:r>
              <a:rPr lang="pt-BR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Desvantagens:</a:t>
            </a:r>
          </a:p>
          <a:p>
            <a:pPr marL="388620" indent="-342900" algn="just">
              <a:buFont typeface="Arial" panose="020B0604020202020204" pitchFamily="34" charset="0"/>
              <a:buChar char="•"/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alto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custo.</a:t>
            </a:r>
          </a:p>
        </p:txBody>
      </p:sp>
    </p:spTree>
    <p:extLst>
      <p:ext uri="{BB962C8B-B14F-4D97-AF65-F5344CB8AC3E}">
        <p14:creationId xmlns:p14="http://schemas.microsoft.com/office/powerpoint/2010/main" val="371787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CONCLUSÃO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68224" y="2224825"/>
            <a:ext cx="10625071" cy="4038600"/>
          </a:xfrm>
        </p:spPr>
        <p:txBody>
          <a:bodyPr/>
          <a:lstStyle/>
          <a:p>
            <a:pPr marL="45720" indent="0" algn="just">
              <a:buNone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	A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realidade financeira do Brasil ainda impede a aplicabilidade da citologia em meio líquido</a:t>
            </a:r>
            <a:r>
              <a:rPr lang="pt-BR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nas rotinas de citologia, principalmente na saúde pública. </a:t>
            </a:r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algn="r">
              <a:buNone/>
            </a:pP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NASCIMENTO &amp; ANDRADE, 2013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algn="just">
              <a:buNone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	A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nova metodologia têm como objetivo principal a melhoria da produtividade e qualidade do diagnóstico citológico. A padronização de técnicas e a automatização de procedimentos permitem um ganho na qualidade e na sensibilidade do diagnóstico citológico, sem mudar efetivamente as políticas e os programas de prevenção já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existentes.</a:t>
            </a:r>
          </a:p>
          <a:p>
            <a:pPr marL="45720" indent="0" algn="r">
              <a:buNone/>
            </a:pP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ZONTA, 2016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10256809" y="297605"/>
            <a:ext cx="1706217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28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52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79706" y="296214"/>
            <a:ext cx="9875520" cy="1223493"/>
          </a:xfrm>
        </p:spPr>
        <p:txBody>
          <a:bodyPr>
            <a:normAutofit/>
          </a:bodyPr>
          <a:lstStyle/>
          <a:p>
            <a:pPr algn="ctr"/>
            <a:r>
              <a:rPr lang="pt-BR" sz="3600" dirty="0" smtClean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REFERÊNCIAS</a:t>
            </a:r>
            <a:endParaRPr lang="pt-BR" sz="3600" dirty="0">
              <a:solidFill>
                <a:srgbClr val="0068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34097" y="1622738"/>
            <a:ext cx="10766738" cy="5100034"/>
          </a:xfrm>
        </p:spPr>
        <p:txBody>
          <a:bodyPr>
            <a:no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ANDRADE, R. B. L.; SILVA, J. B. </a:t>
            </a:r>
            <a:r>
              <a:rPr 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Citologia Cervical Convencional versus Citologia em Meio Líquido: Comparação da Sensibilidade e Custo-Benefício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. 2013. Trabalho de conclusão de curso (Pós-graduação em citopatologia ginecológica) - Pontifícia Universidade Católica de Goiás, Goiás, 2013</a:t>
            </a:r>
            <a:r>
              <a:rPr lang="pt-B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ANSCHAU, F.; GONÇALVES, M. A. G. Citologia Cervical em Meio Líquido Versus Citologia Convencional. </a:t>
            </a:r>
            <a:r>
              <a:rPr lang="pt-BR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Femina</a:t>
            </a:r>
            <a:r>
              <a:rPr 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 2006</a:t>
            </a:r>
            <a:r>
              <a:rPr lang="pt-B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BD. </a:t>
            </a:r>
            <a:r>
              <a:rPr 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Modelo de escova cervical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, 2016. Disponível em: http://www.bd.com/tripath/physicians/surepath.asp.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Acesso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17 de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nov.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2016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BERNSTEIN, S. J.; SANCHEZ-RAMOS, L.; NDUBISI, B. Liquid-based cervical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cytologic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smear study and conventional Papanicolaou smears: 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metaanalysis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of prospective studies comparing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cytologic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diagnosis and sample adequacy.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American journal of obstetrics and gynecology.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2001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CAMPAGNOLI, E. B.,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Citologia em base líquida - uma nova opção para o diagnóstico de lesões bucais. </a:t>
            </a:r>
            <a:r>
              <a:rPr 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Revista Brasileira de Patologia Oral.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 2005</a:t>
            </a:r>
            <a:r>
              <a:rPr lang="pt-B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COLONELLI, D. E. </a:t>
            </a:r>
            <a:r>
              <a:rPr 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Avaliação do desempenho da citologia em meio líquido versus citologia convencional no Sistema Único de Saúde. 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2014. Dissertação (Mestrado em Ciências) - Programa de Pós-Graduação em Ciências da Coordenadoria de Controle de Doenças da Secretaria de Estado da Saúde de São Paulo, São Paulo, 2014.</a:t>
            </a:r>
          </a:p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CONSOLARO, M. E. L.; MARIA-ENGLER, S. S. Citologia clínica cérvico-vaginal. In: ZONTA, M. A. </a:t>
            </a:r>
            <a:r>
              <a:rPr 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Novas metodologias em citologia cérvico-vaginal.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 São Paulo: Roca, 2016</a:t>
            </a:r>
            <a:r>
              <a:rPr lang="pt-B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DRUMOND, D. G.; </a:t>
            </a:r>
            <a:r>
              <a:rPr lang="pt-BR" sz="1400" i="1" dirty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. Avaliação de Métodos Diagnósticos, Morfológicos e Biomoleculares em Mulheres Encaminhadas com citologia Alterada. </a:t>
            </a:r>
            <a:r>
              <a:rPr 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Jornal brasileiro de doenças sexualmente transmissíveis.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 2011.</a:t>
            </a:r>
          </a:p>
          <a:p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27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2091" y="0"/>
            <a:ext cx="9875520" cy="1356360"/>
          </a:xfrm>
        </p:spPr>
        <p:txBody>
          <a:bodyPr>
            <a:normAutofit/>
          </a:bodyPr>
          <a:lstStyle/>
          <a:p>
            <a:r>
              <a:rPr lang="pt-BR" sz="3600" dirty="0" smtClean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INTRODUÇÃO</a:t>
            </a:r>
            <a:endParaRPr lang="pt-BR" sz="3600" dirty="0">
              <a:solidFill>
                <a:srgbClr val="0068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40913" y="1356360"/>
            <a:ext cx="11127345" cy="4857408"/>
          </a:xfrm>
        </p:spPr>
        <p:txBody>
          <a:bodyPr>
            <a:noAutofit/>
          </a:bodyPr>
          <a:lstStyle/>
          <a:p>
            <a:pPr algn="just">
              <a:buClr>
                <a:srgbClr val="00682F"/>
              </a:buClr>
              <a:buFont typeface="Wingdings" panose="05000000000000000000" pitchFamily="2" charset="2"/>
              <a:buChar char="Ø"/>
            </a:pPr>
            <a:r>
              <a:rPr lang="pt-B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Teste de Papanicolaou – 1940</a:t>
            </a:r>
          </a:p>
          <a:p>
            <a:pPr marL="45720" indent="0" algn="just">
              <a:buNone/>
            </a:pPr>
            <a:r>
              <a:rPr lang="pt-BR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Qualidade depende de: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écnica da coleta;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Instrumental utilizado;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Qualidade da fixação e coloração;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Formação profissional.</a:t>
            </a:r>
          </a:p>
          <a:p>
            <a:pPr algn="just"/>
            <a:endParaRPr lang="pt-B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00682F"/>
              </a:buClr>
              <a:buFont typeface="Wingdings" panose="05000000000000000000" pitchFamily="2" charset="2"/>
              <a:buChar char="Ø"/>
            </a:pPr>
            <a:r>
              <a:rPr lang="pt-B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Meio Líquido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– década de 90 - aprovada em 1996 pela </a:t>
            </a:r>
            <a:r>
              <a:rPr lang="pt-BR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Food</a:t>
            </a:r>
            <a:r>
              <a:rPr lang="pt-BR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BR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Drug</a:t>
            </a:r>
            <a:r>
              <a:rPr lang="pt-BR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Administration</a:t>
            </a:r>
            <a:r>
              <a:rPr lang="pt-BR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(FDA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just"/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Leitura computadorizada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pt-BR" sz="24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727" y="609600"/>
            <a:ext cx="3175000" cy="2400300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5875702" y="3049853"/>
            <a:ext cx="52830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Fonte: http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://www.researchhistory.org/category/medicine/page/3/</a:t>
            </a:r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>
          <a:xfrm>
            <a:off x="10189236" y="245235"/>
            <a:ext cx="1706217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5051543" y="6213768"/>
            <a:ext cx="69313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r">
              <a:buNone/>
            </a:pP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(LIMA, </a:t>
            </a:r>
            <a:r>
              <a:rPr lang="pt-BR" sz="1600" i="1" dirty="0"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, 2012; KOSS &amp; GOMPEL, 2016; CAMPAGNOLI, </a:t>
            </a:r>
            <a:r>
              <a:rPr lang="pt-BR" sz="1600" i="1" dirty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., 2005)</a:t>
            </a:r>
          </a:p>
        </p:txBody>
      </p:sp>
    </p:spTree>
    <p:extLst>
      <p:ext uri="{BB962C8B-B14F-4D97-AF65-F5344CB8AC3E}">
        <p14:creationId xmlns:p14="http://schemas.microsoft.com/office/powerpoint/2010/main" val="64425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3000" y="193183"/>
            <a:ext cx="9875520" cy="1249251"/>
          </a:xfrm>
        </p:spPr>
        <p:txBody>
          <a:bodyPr>
            <a:normAutofit/>
          </a:bodyPr>
          <a:lstStyle/>
          <a:p>
            <a:pPr algn="ctr"/>
            <a:r>
              <a:rPr lang="pt-BR" sz="3600" dirty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REFERÊNCIAS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21217" y="1442433"/>
            <a:ext cx="10740979" cy="5087155"/>
          </a:xfrm>
        </p:spPr>
        <p:txBody>
          <a:bodyPr>
            <a:normAutofit lnSpcReduction="10000"/>
          </a:bodyPr>
          <a:lstStyle/>
          <a:p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FAHEY, M. T.; IRWIG, L.; MACASKILL, P. Meta-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Pap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accuracy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1500" b="1" dirty="0">
                <a:latin typeface="Arial" panose="020B0604020202020204" pitchFamily="34" charset="0"/>
                <a:cs typeface="Arial" panose="020B0604020202020204" pitchFamily="34" charset="0"/>
              </a:rPr>
              <a:t>American </a:t>
            </a:r>
            <a:r>
              <a:rPr lang="pt-BR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Journal</a:t>
            </a:r>
            <a:r>
              <a:rPr lang="pt-BR" sz="1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pt-BR" sz="1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Epidemiology</a:t>
            </a:r>
            <a:r>
              <a:rPr lang="pt-BR" sz="15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1995</a:t>
            </a:r>
            <a:r>
              <a:rPr lang="pt-BR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GUEDES, A. C. </a:t>
            </a:r>
            <a:r>
              <a:rPr lang="pt-BR" sz="1500" b="1" dirty="0">
                <a:latin typeface="Arial" panose="020B0604020202020204" pitchFamily="34" charset="0"/>
                <a:cs typeface="Arial" panose="020B0604020202020204" pitchFamily="34" charset="0"/>
              </a:rPr>
              <a:t>Comparação do desempenho do esfregaço citológico </a:t>
            </a:r>
            <a:r>
              <a:rPr lang="pt-BR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cervicovaginal</a:t>
            </a:r>
            <a:r>
              <a:rPr lang="pt-BR" sz="1500" b="1" dirty="0">
                <a:latin typeface="Arial" panose="020B0604020202020204" pitchFamily="34" charset="0"/>
                <a:cs typeface="Arial" panose="020B0604020202020204" pitchFamily="34" charset="0"/>
              </a:rPr>
              <a:t> convencional com esfregaço colhido em meio líquido em mulheres com alto risco para neoplasia e colo uterino.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 2002. Dissertação (Mestre em Tocoginecologia) - Pós-Graduação da Faculdade de Ciências Médicas da Universidade Estadual de Campinas, São Paulo, 2002</a:t>
            </a:r>
            <a:r>
              <a:rPr lang="pt-BR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HARRISON, W. N. </a:t>
            </a:r>
            <a:r>
              <a:rPr lang="en-US" sz="1500" i="1" dirty="0"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The impact of the introduction of liquid based cytology on the variation in the proportion of inadequate samples between GP practices. </a:t>
            </a: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BMC public health.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2007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HOLOGIC. </a:t>
            </a:r>
            <a:r>
              <a:rPr lang="en-US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Processador</a:t>
            </a: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eletrônico</a:t>
            </a: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lâminas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, 2016.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Disponível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: http://www.hologic.com/products/clinical-diagnostics-and-blood- screening/instrument-systems/thinprep-2000-system. 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Acesso em 17 de nov. 2016</a:t>
            </a:r>
            <a:r>
              <a:rPr lang="pt-BR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INSTITUTO NACIONAL DE CÂNCER JOSÉ ALENCAR GOMES DA SILVA. </a:t>
            </a:r>
            <a:r>
              <a:rPr lang="pt-BR" sz="1500" b="1" dirty="0">
                <a:latin typeface="Arial" panose="020B0604020202020204" pitchFamily="34" charset="0"/>
                <a:cs typeface="Arial" panose="020B0604020202020204" pitchFamily="34" charset="0"/>
              </a:rPr>
              <a:t>Tipos de câncer: Colo do útero. 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Disponível em: http://www2.inca.gov.br/wps/wcm/connect/tiposdecancer/site/home/colo_utero/definicao. Acesso em: 10 out. 2016</a:t>
            </a:r>
            <a:r>
              <a:rPr lang="pt-BR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INSTITUTO NACIONAL DE CANCÊR JOSÉ ALENCAR GOMES SILVA. </a:t>
            </a:r>
            <a:r>
              <a:rPr lang="pt-BR" sz="1500" b="1" dirty="0">
                <a:latin typeface="Arial" panose="020B0604020202020204" pitchFamily="34" charset="0"/>
                <a:cs typeface="Arial" panose="020B0604020202020204" pitchFamily="34" charset="0"/>
              </a:rPr>
              <a:t>Estimativa câncer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, 2016. Disponível em: http://www.inca.gov.br/estimativa/2016/tabelaestados.asp?UF=BR. Acesso em 11 de nov. 2016.</a:t>
            </a:r>
          </a:p>
          <a:p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KOLPLAST. </a:t>
            </a:r>
            <a:r>
              <a:rPr lang="pt-BR" sz="1500" b="1" dirty="0">
                <a:latin typeface="Arial" panose="020B0604020202020204" pitchFamily="34" charset="0"/>
                <a:cs typeface="Arial" panose="020B0604020202020204" pitchFamily="34" charset="0"/>
              </a:rPr>
              <a:t>Modelo escova cervical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, 2016. Disponível em: http://loja.kolplast.com.br/kit_auxiliar_para_papanicolaou_descartavel/p</a:t>
            </a:r>
            <a:r>
              <a:rPr lang="pt-BR" sz="15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1500" u="sng" dirty="0">
                <a:latin typeface="Arial" panose="020B0604020202020204" pitchFamily="34" charset="0"/>
                <a:cs typeface="Arial" panose="020B0604020202020204" pitchFamily="34" charset="0"/>
              </a:rPr>
              <a:t>Acesso em 17 de nov. 2016</a:t>
            </a:r>
            <a:r>
              <a:rPr lang="pt-BR" sz="15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KOSS, L.G.; GOMPEL, C. </a:t>
            </a:r>
            <a:r>
              <a:rPr lang="pt-BR" sz="1500" b="1" dirty="0">
                <a:latin typeface="Arial" panose="020B0604020202020204" pitchFamily="34" charset="0"/>
                <a:cs typeface="Arial" panose="020B0604020202020204" pitchFamily="34" charset="0"/>
              </a:rPr>
              <a:t>Introdução citologia ginecológica com correlações histológicas e clínicas.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 São Paulo, Roca, 2016</a:t>
            </a:r>
            <a:r>
              <a:rPr lang="pt-BR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LIMA, D. M. O., </a:t>
            </a:r>
            <a:r>
              <a:rPr lang="pt-BR" sz="1500" i="1" dirty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1500" b="1" dirty="0">
                <a:latin typeface="Arial" panose="020B0604020202020204" pitchFamily="34" charset="0"/>
                <a:cs typeface="Arial" panose="020B0604020202020204" pitchFamily="34" charset="0"/>
              </a:rPr>
              <a:t>Técnico em Citopatologia.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 Brasília: Ministério da Saúde; Rio de Janeiro: CEPESC, 2012. Caderno de Referência 1: Citopatologia Ginecológica.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5437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86144" y="197476"/>
            <a:ext cx="9875520" cy="1154806"/>
          </a:xfrm>
        </p:spPr>
        <p:txBody>
          <a:bodyPr>
            <a:normAutofit/>
          </a:bodyPr>
          <a:lstStyle/>
          <a:p>
            <a:pPr algn="ctr"/>
            <a:r>
              <a:rPr lang="pt-BR" sz="3600" dirty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REFERÊNCIAS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46975" y="1352282"/>
            <a:ext cx="10753859" cy="5280338"/>
          </a:xfrm>
        </p:spPr>
        <p:txBody>
          <a:bodyPr>
            <a:normAutofit fontScale="25000" lnSpcReduction="20000"/>
          </a:bodyPr>
          <a:lstStyle/>
          <a:p>
            <a:r>
              <a:rPr lang="pt-BR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LORETO</a:t>
            </a: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, C.; </a:t>
            </a:r>
            <a:r>
              <a:rPr lang="pt-BR" sz="5600" i="1" dirty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. Importância da amostra na qualidade do exame </a:t>
            </a:r>
            <a:r>
              <a:rPr lang="pt-BR" sz="5600" dirty="0" err="1">
                <a:latin typeface="Arial" panose="020B0604020202020204" pitchFamily="34" charset="0"/>
                <a:cs typeface="Arial" panose="020B0604020202020204" pitchFamily="34" charset="0"/>
              </a:rPr>
              <a:t>colpocitológico</a:t>
            </a: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: o esfregaço ideal. </a:t>
            </a:r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RBM-</a:t>
            </a:r>
            <a:r>
              <a:rPr lang="en-US" sz="5600" b="1" dirty="0" err="1">
                <a:latin typeface="Arial" panose="020B0604020202020204" pitchFamily="34" charset="0"/>
                <a:cs typeface="Arial" panose="020B0604020202020204" pitchFamily="34" charset="0"/>
              </a:rPr>
              <a:t>Ginecologia</a:t>
            </a:r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sz="5600" b="1" dirty="0" err="1">
                <a:latin typeface="Arial" panose="020B0604020202020204" pitchFamily="34" charset="0"/>
                <a:cs typeface="Arial" panose="020B0604020202020204" pitchFamily="34" charset="0"/>
              </a:rPr>
              <a:t>Obstetrícia</a:t>
            </a:r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5600" dirty="0">
                <a:latin typeface="Arial" panose="020B0604020202020204" pitchFamily="34" charset="0"/>
                <a:cs typeface="Arial" panose="020B0604020202020204" pitchFamily="34" charset="0"/>
              </a:rPr>
              <a:t> 1993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5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5600" dirty="0">
                <a:latin typeface="Arial" panose="020B0604020202020204" pitchFamily="34" charset="0"/>
                <a:cs typeface="Arial" panose="020B0604020202020204" pitchFamily="34" charset="0"/>
              </a:rPr>
              <a:t>LUZZATTO, R.; BOON, M.E. Contribution of the endocervical </a:t>
            </a:r>
            <a:r>
              <a:rPr lang="en-US" sz="5600" dirty="0" err="1">
                <a:latin typeface="Arial" panose="020B0604020202020204" pitchFamily="34" charset="0"/>
                <a:cs typeface="Arial" panose="020B0604020202020204" pitchFamily="34" charset="0"/>
              </a:rPr>
              <a:t>cytobrush</a:t>
            </a:r>
            <a:r>
              <a:rPr lang="en-US" sz="5600" dirty="0">
                <a:latin typeface="Arial" panose="020B0604020202020204" pitchFamily="34" charset="0"/>
                <a:cs typeface="Arial" panose="020B0604020202020204" pitchFamily="34" charset="0"/>
              </a:rPr>
              <a:t> sample to the diagnosis of cervical lesions. </a:t>
            </a:r>
            <a:r>
              <a:rPr lang="pt-BR" sz="5600" b="1" dirty="0">
                <a:latin typeface="Arial" panose="020B0604020202020204" pitchFamily="34" charset="0"/>
                <a:cs typeface="Arial" panose="020B0604020202020204" pitchFamily="34" charset="0"/>
              </a:rPr>
              <a:t>Acta </a:t>
            </a:r>
            <a:r>
              <a:rPr lang="pt-BR" sz="5600" b="1" dirty="0" err="1">
                <a:latin typeface="Arial" panose="020B0604020202020204" pitchFamily="34" charset="0"/>
                <a:cs typeface="Arial" panose="020B0604020202020204" pitchFamily="34" charset="0"/>
              </a:rPr>
              <a:t>Cytologica</a:t>
            </a:r>
            <a:r>
              <a:rPr lang="pt-BR" sz="56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 1996</a:t>
            </a:r>
            <a:r>
              <a:rPr lang="pt-BR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MANRIQUE, E. J. C.; </a:t>
            </a:r>
            <a:r>
              <a:rPr lang="pt-BR" sz="5600" i="1" dirty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. Fatores que comprometem a adequabilidade da amostra citológica cervical. </a:t>
            </a:r>
            <a:r>
              <a:rPr lang="en-US" sz="5600" b="1" dirty="0" err="1">
                <a:latin typeface="Arial" panose="020B0604020202020204" pitchFamily="34" charset="0"/>
                <a:cs typeface="Arial" panose="020B0604020202020204" pitchFamily="34" charset="0"/>
              </a:rPr>
              <a:t>Femina</a:t>
            </a:r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5600" dirty="0">
                <a:latin typeface="Arial" panose="020B0604020202020204" pitchFamily="34" charset="0"/>
                <a:cs typeface="Arial" panose="020B0604020202020204" pitchFamily="34" charset="0"/>
              </a:rPr>
              <a:t> 2009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5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5600" dirty="0">
                <a:latin typeface="Arial" panose="020B0604020202020204" pitchFamily="34" charset="0"/>
                <a:cs typeface="Arial" panose="020B0604020202020204" pitchFamily="34" charset="0"/>
              </a:rPr>
              <a:t>MCGOOGAN, E. Liquid-based cytology: The new screening test for cervical cancer control. </a:t>
            </a:r>
            <a:r>
              <a:rPr lang="pt-BR" sz="5600" b="1" dirty="0" err="1">
                <a:latin typeface="Arial" panose="020B0604020202020204" pitchFamily="34" charset="0"/>
                <a:cs typeface="Arial" panose="020B0604020202020204" pitchFamily="34" charset="0"/>
              </a:rPr>
              <a:t>Journal</a:t>
            </a:r>
            <a:r>
              <a:rPr lang="pt-BR" sz="5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5600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pt-BR" sz="5600" b="1" dirty="0">
                <a:latin typeface="Arial" panose="020B0604020202020204" pitchFamily="34" charset="0"/>
                <a:cs typeface="Arial" panose="020B0604020202020204" pitchFamily="34" charset="0"/>
              </a:rPr>
              <a:t> Family Planning </a:t>
            </a:r>
            <a:r>
              <a:rPr lang="pt-BR" sz="5600" b="1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BR" sz="5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5600" b="1" dirty="0" err="1">
                <a:latin typeface="Arial" panose="020B0604020202020204" pitchFamily="34" charset="0"/>
                <a:cs typeface="Arial" panose="020B0604020202020204" pitchFamily="34" charset="0"/>
              </a:rPr>
              <a:t>Reproductive</a:t>
            </a:r>
            <a:r>
              <a:rPr lang="pt-BR" sz="5600" b="1" dirty="0">
                <a:latin typeface="Arial" panose="020B0604020202020204" pitchFamily="34" charset="0"/>
                <a:cs typeface="Arial" panose="020B0604020202020204" pitchFamily="34" charset="0"/>
              </a:rPr>
              <a:t> Health </a:t>
            </a:r>
            <a:r>
              <a:rPr lang="pt-BR" sz="5600" b="1" dirty="0" err="1">
                <a:latin typeface="Arial" panose="020B0604020202020204" pitchFamily="34" charset="0"/>
                <a:cs typeface="Arial" panose="020B0604020202020204" pitchFamily="34" charset="0"/>
              </a:rPr>
              <a:t>Care</a:t>
            </a:r>
            <a:r>
              <a:rPr lang="pt-BR" sz="56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 2004</a:t>
            </a:r>
            <a:r>
              <a:rPr lang="pt-BR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5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NASCIMENTO, M. A. G.; ANDRADE, F. A. </a:t>
            </a:r>
            <a:r>
              <a:rPr lang="pt-BR" sz="5600" b="1" dirty="0">
                <a:latin typeface="Arial" panose="020B0604020202020204" pitchFamily="34" charset="0"/>
                <a:cs typeface="Arial" panose="020B0604020202020204" pitchFamily="34" charset="0"/>
              </a:rPr>
              <a:t>Estudo comparativo entre citologia convencional e citologia em base líquida – Revisão bibliográfica. </a:t>
            </a:r>
            <a:r>
              <a:rPr lang="en-US" sz="5600" dirty="0">
                <a:latin typeface="Arial" panose="020B0604020202020204" pitchFamily="34" charset="0"/>
                <a:cs typeface="Arial" panose="020B0604020202020204" pitchFamily="34" charset="0"/>
              </a:rPr>
              <a:t>PUC </a:t>
            </a:r>
            <a:r>
              <a:rPr lang="en-US" sz="5600" dirty="0" err="1">
                <a:latin typeface="Arial" panose="020B0604020202020204" pitchFamily="34" charset="0"/>
                <a:cs typeface="Arial" panose="020B0604020202020204" pitchFamily="34" charset="0"/>
              </a:rPr>
              <a:t>Goiás</a:t>
            </a:r>
            <a:r>
              <a:rPr lang="en-US" sz="5600" dirty="0">
                <a:latin typeface="Arial" panose="020B0604020202020204" pitchFamily="34" charset="0"/>
                <a:cs typeface="Arial" panose="020B0604020202020204" pitchFamily="34" charset="0"/>
              </a:rPr>
              <a:t>. 2013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5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5600" dirty="0">
                <a:latin typeface="Arial" panose="020B0604020202020204" pitchFamily="34" charset="0"/>
                <a:cs typeface="Arial" panose="020B0604020202020204" pitchFamily="34" charset="0"/>
              </a:rPr>
              <a:t>NAYAR, R.; WILBUR, D. C. </a:t>
            </a:r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The Bethesda System for Reporting Cervical Cytology:</a:t>
            </a:r>
            <a:r>
              <a:rPr lang="en-US" sz="5600" dirty="0">
                <a:latin typeface="Arial" panose="020B0604020202020204" pitchFamily="34" charset="0"/>
                <a:cs typeface="Arial" panose="020B0604020202020204" pitchFamily="34" charset="0"/>
              </a:rPr>
              <a:t> definitions, criteria, and explanatory notes. </a:t>
            </a: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3rd. ed. New York. Springer, 2014</a:t>
            </a:r>
            <a:r>
              <a:rPr lang="pt-BR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NETO, J. C. S. </a:t>
            </a:r>
            <a:r>
              <a:rPr lang="pt-BR" sz="5600" b="1" dirty="0">
                <a:latin typeface="Arial" panose="020B0604020202020204" pitchFamily="34" charset="0"/>
                <a:cs typeface="Arial" panose="020B0604020202020204" pitchFamily="34" charset="0"/>
              </a:rPr>
              <a:t>Citologia Clínica do Trato Genital Feminino.</a:t>
            </a: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 Rio de Janeiro: </a:t>
            </a:r>
            <a:r>
              <a:rPr lang="pt-BR" sz="5600" dirty="0" err="1">
                <a:latin typeface="Arial" panose="020B0604020202020204" pitchFamily="34" charset="0"/>
                <a:cs typeface="Arial" panose="020B0604020202020204" pitchFamily="34" charset="0"/>
              </a:rPr>
              <a:t>Revinter</a:t>
            </a: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, 2012</a:t>
            </a:r>
            <a:r>
              <a:rPr lang="pt-BR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PEREIRA, S. M. M.; </a:t>
            </a:r>
            <a:r>
              <a:rPr lang="pt-BR" sz="5600" i="1" dirty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. Avaliação da celularidade citológica em preparados de base líquida. </a:t>
            </a:r>
            <a:r>
              <a:rPr lang="pt-BR" sz="5600" b="1" dirty="0">
                <a:latin typeface="Arial" panose="020B0604020202020204" pitchFamily="34" charset="0"/>
                <a:cs typeface="Arial" panose="020B0604020202020204" pitchFamily="34" charset="0"/>
              </a:rPr>
              <a:t>Revista Instituto Adolfo Lutz.</a:t>
            </a: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 2003</a:t>
            </a:r>
            <a:r>
              <a:rPr lang="pt-BR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5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PINTO, A. P.; </a:t>
            </a:r>
            <a:r>
              <a:rPr lang="pt-BR" sz="5600" i="1" dirty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5600" dirty="0">
                <a:latin typeface="Arial" panose="020B0604020202020204" pitchFamily="34" charset="0"/>
                <a:cs typeface="Arial" panose="020B0604020202020204" pitchFamily="34" charset="0"/>
              </a:rPr>
              <a:t>Repeating cytological preparations on liquid-based cytology samples: A methodological advantage? </a:t>
            </a:r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Diagnostic Cytopathology.</a:t>
            </a:r>
            <a:r>
              <a:rPr lang="en-US" sz="5600" dirty="0">
                <a:latin typeface="Arial" panose="020B0604020202020204" pitchFamily="34" charset="0"/>
                <a:cs typeface="Arial" panose="020B0604020202020204" pitchFamily="34" charset="0"/>
              </a:rPr>
              <a:t> 2007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5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5600" dirty="0">
                <a:latin typeface="Arial" panose="020B0604020202020204" pitchFamily="34" charset="0"/>
                <a:cs typeface="Arial" panose="020B0604020202020204" pitchFamily="34" charset="0"/>
              </a:rPr>
              <a:t>SCHIFFMAN, M.; SOLOMON, D. Liquid-Based Cytology </a:t>
            </a:r>
            <a:r>
              <a:rPr lang="en-US" sz="5600" dirty="0" err="1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r>
              <a:rPr lang="en-US" sz="5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>
                <a:latin typeface="Arial" panose="020B0604020202020204" pitchFamily="34" charset="0"/>
                <a:cs typeface="Arial" panose="020B0604020202020204" pitchFamily="34" charset="0"/>
              </a:rPr>
              <a:t>Conventional Cytology in Detecting Cervical Cancer-Reply. </a:t>
            </a:r>
            <a:r>
              <a:rPr lang="en-US" sz="5600" b="1" dirty="0" err="1">
                <a:latin typeface="Arial" panose="020B0604020202020204" pitchFamily="34" charset="0"/>
                <a:cs typeface="Arial" panose="020B0604020202020204" pitchFamily="34" charset="0"/>
              </a:rPr>
              <a:t>Jama</a:t>
            </a:r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5600" dirty="0">
                <a:latin typeface="Arial" panose="020B0604020202020204" pitchFamily="34" charset="0"/>
                <a:cs typeface="Arial" panose="020B0604020202020204" pitchFamily="34" charset="0"/>
              </a:rPr>
              <a:t> 2010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5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5600" dirty="0">
                <a:latin typeface="Arial" panose="020B0604020202020204" pitchFamily="34" charset="0"/>
                <a:cs typeface="Arial" panose="020B0604020202020204" pitchFamily="34" charset="0"/>
              </a:rPr>
              <a:t>TAKEI, H.; RUIZ, B.; HICKS, J. Comparison of Conventional Pap Smears and a Liquid-Based Thin-Layer Preparation. </a:t>
            </a:r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American journal of clinical pathology</a:t>
            </a:r>
            <a:r>
              <a:rPr lang="en-US" sz="5600" dirty="0">
                <a:latin typeface="Arial" panose="020B0604020202020204" pitchFamily="34" charset="0"/>
                <a:cs typeface="Arial" panose="020B0604020202020204" pitchFamily="34" charset="0"/>
              </a:rPr>
              <a:t>. 2006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5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9324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0351" y="197477"/>
            <a:ext cx="9875520" cy="1167685"/>
          </a:xfrm>
        </p:spPr>
        <p:txBody>
          <a:bodyPr>
            <a:normAutofit/>
          </a:bodyPr>
          <a:lstStyle/>
          <a:p>
            <a:pPr algn="ctr"/>
            <a:r>
              <a:rPr lang="pt-BR" sz="3600" dirty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REFERÊNCIAS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07621" y="1365162"/>
            <a:ext cx="10740980" cy="4038600"/>
          </a:xfrm>
        </p:spPr>
        <p:txBody>
          <a:bodyPr/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WILBUR, D.C.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Clinical trials of the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Cytologic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specimen-preparation device for cervical cytology. Preliminary results.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Acta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Cytologica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1997.</a:t>
            </a: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WORLD HEALTH ORGANIZATION.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Comprehensive cervical cancer control: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 guide to essential practice. </a:t>
            </a:r>
            <a:r>
              <a:rPr lang="pt-BR" sz="1400" dirty="0" err="1">
                <a:latin typeface="Arial" panose="020B0604020202020204" pitchFamily="34" charset="0"/>
                <a:cs typeface="Arial" panose="020B0604020202020204" pitchFamily="34" charset="0"/>
              </a:rPr>
              <a:t>Geneva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, WHO, 2006.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3387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52" y="286603"/>
            <a:ext cx="11600597" cy="6277970"/>
          </a:xfrm>
          <a:prstGeom prst="rect">
            <a:avLst/>
          </a:prstGeom>
          <a:scene3d>
            <a:camera prst="orthographicFront"/>
            <a:lightRig rig="threePt" dir="t"/>
          </a:scene3d>
          <a:sp3d extrusionH="50800">
            <a:bevelT w="95250"/>
            <a:bevelB w="95250"/>
          </a:sp3d>
        </p:spPr>
      </p:pic>
      <p:sp>
        <p:nvSpPr>
          <p:cNvPr id="3" name="Retângulo 2"/>
          <p:cNvSpPr/>
          <p:nvPr/>
        </p:nvSpPr>
        <p:spPr>
          <a:xfrm>
            <a:off x="3697510" y="838284"/>
            <a:ext cx="483337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7200" b="0" cap="none" spc="0" dirty="0" smtClean="0">
                <a:ln w="0">
                  <a:solidFill>
                    <a:schemeClr val="tx1"/>
                  </a:solidFill>
                </a:ln>
                <a:solidFill>
                  <a:srgbClr val="CA3A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OBRIGADA!</a:t>
            </a:r>
            <a:endParaRPr lang="pt-BR" sz="7200" b="0" cap="none" spc="0" dirty="0">
              <a:ln w="0">
                <a:solidFill>
                  <a:schemeClr val="tx1"/>
                </a:solidFill>
              </a:ln>
              <a:solidFill>
                <a:srgbClr val="CA3AA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7636061" y="6256796"/>
            <a:ext cx="43909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Fonte: http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://ap.imagensbrasil.org/images/cito_02.jpg</a:t>
            </a:r>
          </a:p>
        </p:txBody>
      </p:sp>
    </p:spTree>
    <p:extLst>
      <p:ext uri="{BB962C8B-B14F-4D97-AF65-F5344CB8AC3E}">
        <p14:creationId xmlns:p14="http://schemas.microsoft.com/office/powerpoint/2010/main" val="227364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pt-BR" sz="3200" dirty="0" smtClean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Justificativa</a:t>
            </a:r>
            <a:endParaRPr lang="pt-BR" sz="3200" dirty="0">
              <a:solidFill>
                <a:srgbClr val="0068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00682F"/>
              </a:buClr>
              <a:buFont typeface="Wingdings" panose="05000000000000000000" pitchFamily="2" charset="2"/>
              <a:buChar char="Ø"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Citologia </a:t>
            </a:r>
            <a:r>
              <a:rPr lang="pt-BR" sz="2400" u="sng" dirty="0">
                <a:latin typeface="Arial" panose="020B0604020202020204" pitchFamily="34" charset="0"/>
                <a:cs typeface="Arial" panose="020B0604020202020204" pitchFamily="34" charset="0"/>
              </a:rPr>
              <a:t>em meio </a:t>
            </a:r>
            <a:r>
              <a:rPr lang="pt-BR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líquido em relação à convencional</a:t>
            </a:r>
          </a:p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custo superior;</a:t>
            </a:r>
          </a:p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avaliação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quanto a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qualidade;</a:t>
            </a:r>
          </a:p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justificar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tal investimento. </a:t>
            </a:r>
            <a:endParaRPr lang="pt-B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00682F"/>
              </a:buClr>
              <a:buFont typeface="Wingdings" panose="05000000000000000000" pitchFamily="2" charset="2"/>
              <a:buChar char="Ø"/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Propõe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melhoria da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qualidade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 possibilita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um aumento da sensibilidade e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especificidade.</a:t>
            </a:r>
          </a:p>
          <a:p>
            <a:pPr marL="45720" indent="0" algn="just">
              <a:buNone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10252914" y="244475"/>
            <a:ext cx="1706217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25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pt-BR" sz="3200" dirty="0" smtClean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Objetivos</a:t>
            </a:r>
            <a:endParaRPr lang="pt-BR" sz="3200" dirty="0">
              <a:solidFill>
                <a:srgbClr val="0068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45649" y="2186188"/>
            <a:ext cx="9872871" cy="4038600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buClr>
                <a:srgbClr val="00682F"/>
              </a:buClr>
              <a:buFont typeface="Wingdings" panose="05000000000000000000" pitchFamily="2" charset="2"/>
              <a:buChar char="Ø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 OBJETIVO GERAL:</a:t>
            </a:r>
          </a:p>
          <a:p>
            <a:pPr algn="just">
              <a:lnSpc>
                <a:spcPct val="110000"/>
              </a:lnSpc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Analisar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as técnicas de citologia no método convencional e em meio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líquido.</a:t>
            </a:r>
          </a:p>
          <a:p>
            <a:pPr algn="just">
              <a:lnSpc>
                <a:spcPct val="110000"/>
              </a:lnSpc>
            </a:pPr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0000"/>
              </a:lnSpc>
              <a:buClr>
                <a:srgbClr val="00682F"/>
              </a:buClr>
              <a:buFont typeface="Wingdings" panose="05000000000000000000" pitchFamily="2" charset="2"/>
              <a:buChar char="Ø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 OBJETIVOS ESPECÍFICOS:</a:t>
            </a:r>
          </a:p>
          <a:p>
            <a:pPr algn="just">
              <a:lnSpc>
                <a:spcPct val="110000"/>
              </a:lnSpc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Descrever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fatores que comprometem a adequabilidade da amostra na citologia cérvico-vaginal.</a:t>
            </a:r>
          </a:p>
          <a:p>
            <a:pPr algn="just">
              <a:lnSpc>
                <a:spcPct val="110000"/>
              </a:lnSpc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Apontar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as vantagens e desvantagens da citologia em meio líquido para o diagnóstico.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10255563" y="244475"/>
            <a:ext cx="1706217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79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pt-BR" sz="3200" dirty="0" smtClean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Metodologia</a:t>
            </a:r>
            <a:endParaRPr lang="pt-BR" sz="3200" dirty="0">
              <a:solidFill>
                <a:srgbClr val="0068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endParaRPr lang="pt-B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Trata-se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de uma pesquisa com abordagem fundamentada em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revisões bibliográficas.</a:t>
            </a:r>
          </a:p>
          <a:p>
            <a:pPr algn="just"/>
            <a:endParaRPr lang="pt-B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Sendo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utilizado livros, artigos científicos obtidos nas bibliotecas virtuais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Pubmed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Scielo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Bireme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, Google Acadêmico e site do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INCA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 confecção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de fotos do arquivo de lâminas do Sistema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Integrado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Tecnologia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em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Citopatologia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(SITEC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pt-BR" sz="2400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10252915" y="244475"/>
            <a:ext cx="1706217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24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79743" y="390103"/>
            <a:ext cx="9875520" cy="961623"/>
          </a:xfrm>
        </p:spPr>
        <p:txBody>
          <a:bodyPr>
            <a:normAutofit/>
          </a:bodyPr>
          <a:lstStyle/>
          <a:p>
            <a:r>
              <a:rPr lang="pt-BR" sz="3600" dirty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DESENVOLVIMENTO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43000" y="2562896"/>
            <a:ext cx="9872871" cy="3533104"/>
          </a:xfrm>
        </p:spPr>
        <p:txBody>
          <a:bodyPr/>
          <a:lstStyle/>
          <a:p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Esfregaço adequado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779743" y="1475566"/>
            <a:ext cx="109212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200" dirty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 Adequabilidade da amostra de citologia cérvico-vaginal</a:t>
            </a:r>
            <a:endParaRPr lang="pt-BR" sz="3200" dirty="0">
              <a:solidFill>
                <a:srgbClr val="00682F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6748530" y="6307951"/>
            <a:ext cx="52839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Fonte: http://pathologika.com/citologia/citologia-cervico-vaginal/</a:t>
            </a: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992" y="3090930"/>
            <a:ext cx="5370490" cy="2847195"/>
          </a:xfrm>
          <a:prstGeom prst="rect">
            <a:avLst/>
          </a:prstGeom>
        </p:spPr>
      </p:pic>
      <p:sp>
        <p:nvSpPr>
          <p:cNvPr id="11" name="Espaço Reservado para Número de Slide 10"/>
          <p:cNvSpPr>
            <a:spLocks noGrp="1"/>
          </p:cNvSpPr>
          <p:nvPr>
            <p:ph type="sldNum" sz="quarter" idx="12"/>
          </p:nvPr>
        </p:nvSpPr>
        <p:spPr>
          <a:xfrm>
            <a:off x="10253388" y="266263"/>
            <a:ext cx="1706217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59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5584" y="2678806"/>
            <a:ext cx="2813510" cy="2788871"/>
          </a:xfrm>
          <a:prstGeom prst="rect">
            <a:avLst/>
          </a:prstGeom>
        </p:spPr>
      </p:pic>
      <p:pic>
        <p:nvPicPr>
          <p:cNvPr id="6" name="Imagem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456" y="2678806"/>
            <a:ext cx="2813510" cy="2788871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9533320" y="5888719"/>
            <a:ext cx="3049375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tabLst>
                <a:tab pos="4038600" algn="l"/>
              </a:tabLst>
            </a:pPr>
            <a:r>
              <a:rPr lang="pt-BR" dirty="0">
                <a:latin typeface="Arial" panose="020B0604020202020204" pitchFamily="34" charset="0"/>
              </a:rPr>
              <a:t> </a:t>
            </a: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Fonte:</a:t>
            </a:r>
            <a:r>
              <a:rPr lang="pt-BR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SITEC</a:t>
            </a:r>
            <a:r>
              <a:rPr lang="pt-BR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INCA, 2016.</a:t>
            </a: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757351" y="691171"/>
            <a:ext cx="108311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 Adequabilidade da amostra de citologia cérvico-vaginal</a:t>
            </a:r>
            <a:endParaRPr lang="pt-BR" sz="3200" dirty="0">
              <a:solidFill>
                <a:srgbClr val="00682F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820303" y="1698907"/>
            <a:ext cx="73795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Esfregaço inadequado</a:t>
            </a:r>
            <a:endParaRPr lang="pt-BR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Imagem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020" y="2678807"/>
            <a:ext cx="2813510" cy="2788870"/>
          </a:xfrm>
          <a:prstGeom prst="rect">
            <a:avLst/>
          </a:prstGeom>
        </p:spPr>
      </p:pic>
      <p:sp>
        <p:nvSpPr>
          <p:cNvPr id="16" name="Espaço Reservado para Número de Slide 15"/>
          <p:cNvSpPr>
            <a:spLocks noGrp="1"/>
          </p:cNvSpPr>
          <p:nvPr>
            <p:ph type="sldNum" sz="quarter" idx="12"/>
          </p:nvPr>
        </p:nvSpPr>
        <p:spPr>
          <a:xfrm>
            <a:off x="10204898" y="268210"/>
            <a:ext cx="1706217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20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30552" y="695459"/>
            <a:ext cx="10932681" cy="1094704"/>
          </a:xfrm>
        </p:spPr>
        <p:txBody>
          <a:bodyPr>
            <a:normAutofit/>
          </a:bodyPr>
          <a:lstStyle/>
          <a:p>
            <a:r>
              <a:rPr lang="pt-BR" sz="3200" dirty="0" smtClean="0">
                <a:solidFill>
                  <a:srgbClr val="0068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 Adequabilidade da amostra de citologia cérvico-vaginal</a:t>
            </a:r>
            <a:r>
              <a:rPr lang="pt-BR" sz="3200" dirty="0" smtClean="0"/>
              <a:t/>
            </a:r>
            <a:br>
              <a:rPr lang="pt-BR" sz="3200" dirty="0" smtClean="0"/>
            </a:br>
            <a:endParaRPr lang="pt-BR" sz="3200" dirty="0"/>
          </a:p>
        </p:txBody>
      </p:sp>
      <p:pic>
        <p:nvPicPr>
          <p:cNvPr id="3" name="Imagem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824" y="2632588"/>
            <a:ext cx="2934035" cy="2789418"/>
          </a:xfrm>
          <a:prstGeom prst="rect">
            <a:avLst/>
          </a:prstGeom>
        </p:spPr>
      </p:pic>
      <p:pic>
        <p:nvPicPr>
          <p:cNvPr id="4" name="Imagem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365" y="2629618"/>
            <a:ext cx="2934035" cy="2792388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9510842" y="5970672"/>
            <a:ext cx="246651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tabLst>
                <a:tab pos="4038600" algn="l"/>
              </a:tabLst>
            </a:pPr>
            <a:r>
              <a:rPr lang="pt-BR" sz="1400" dirty="0">
                <a:latin typeface="Arial" panose="020B0604020202020204" pitchFamily="34" charset="0"/>
              </a:rPr>
              <a:t> </a:t>
            </a: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Fonte:</a:t>
            </a:r>
            <a:r>
              <a:rPr lang="pt-BR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SITEC</a:t>
            </a:r>
            <a:r>
              <a:rPr lang="pt-BR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INCA, 2016.</a:t>
            </a: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m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906" y="2629618"/>
            <a:ext cx="2934035" cy="2792388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>
          <a:xfrm>
            <a:off x="730552" y="1768431"/>
            <a:ext cx="33570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Esfregaço inadequado</a:t>
            </a:r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>
          <a:xfrm>
            <a:off x="10271135" y="238564"/>
            <a:ext cx="1706217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87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TM03457444[[fn=Base]]</Template>
  <TotalTime>3458</TotalTime>
  <Words>2207</Words>
  <Application>Microsoft Office PowerPoint</Application>
  <PresentationFormat>Widescreen</PresentationFormat>
  <Paragraphs>290</Paragraphs>
  <Slides>33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33</vt:i4>
      </vt:variant>
    </vt:vector>
  </HeadingPairs>
  <TitlesOfParts>
    <vt:vector size="38" baseType="lpstr">
      <vt:lpstr>Arial</vt:lpstr>
      <vt:lpstr>Calibri</vt:lpstr>
      <vt:lpstr>Corbel</vt:lpstr>
      <vt:lpstr>Wingdings</vt:lpstr>
      <vt:lpstr>Base</vt:lpstr>
      <vt:lpstr>Vantagens e desvantagens da citologia cérvico-vaginal EM MEIO líquido em comparação com a convencional </vt:lpstr>
      <vt:lpstr>1. INTRODUÇÃO</vt:lpstr>
      <vt:lpstr>1. INTRODUÇÃO</vt:lpstr>
      <vt:lpstr>Justificativa</vt:lpstr>
      <vt:lpstr>Objetivos</vt:lpstr>
      <vt:lpstr>Metodologia</vt:lpstr>
      <vt:lpstr>2. DESENVOLVIMENTO</vt:lpstr>
      <vt:lpstr>Apresentação do PowerPoint</vt:lpstr>
      <vt:lpstr>2.1 Adequabilidade da amostra de citologia cérvico-vaginal </vt:lpstr>
      <vt:lpstr>2.1 Adequabilidade da amostra de citologia cérvico-vaginal</vt:lpstr>
      <vt:lpstr>2.2 Citologia convencional e citologia em meio líquido</vt:lpstr>
      <vt:lpstr>2.2 Citologia convencional e citologia em meio líquido</vt:lpstr>
      <vt:lpstr>2.2 Citologia convencional e citologia em meio líquido</vt:lpstr>
      <vt:lpstr>2.2 Citologia convencional e citologia em meio líquido</vt:lpstr>
      <vt:lpstr>2.2 Citologia convencional e citologia em meio líquido</vt:lpstr>
      <vt:lpstr>2.2 Citologia convencional e citologia em meio líquido</vt:lpstr>
      <vt:lpstr>2.2 Citologia convencional e citologia em meio líquido</vt:lpstr>
      <vt:lpstr>2.2 Citologia convencional e citologia em meio líquido</vt:lpstr>
      <vt:lpstr>2.2 Citologia convencional e citologia em meio líquido</vt:lpstr>
      <vt:lpstr>2.2 Citologia convencional e citologia em meio líquido</vt:lpstr>
      <vt:lpstr>2.2 Citologia convencional e citologia em meio líquido</vt:lpstr>
      <vt:lpstr>2.2 Citologia convencional e citologia em meio líquido</vt:lpstr>
      <vt:lpstr>2.2 Citologia convencional e citologia em meio líquido</vt:lpstr>
      <vt:lpstr>2.2 Citologia convencional e citologia em meio líquido</vt:lpstr>
      <vt:lpstr>2.2 Citologia convencional e citologia em meio líquido</vt:lpstr>
      <vt:lpstr>2.2 Citologia convencional e citologia em meio líquido</vt:lpstr>
      <vt:lpstr>3. CONCLUSÃO</vt:lpstr>
      <vt:lpstr>3. CONCLUSÃO</vt:lpstr>
      <vt:lpstr>REFERÊNCIAS</vt:lpstr>
      <vt:lpstr>REFERÊNCIAS</vt:lpstr>
      <vt:lpstr>REFERÊNCIAS</vt:lpstr>
      <vt:lpstr>REFERÊNCIAS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Vantagens e desvantagens da citologia de base líquida em comparação com a convencional.</dc:title>
  <dc:creator>Ludmila Rocha</dc:creator>
  <cp:lastModifiedBy>Ludmila Rocha</cp:lastModifiedBy>
  <cp:revision>163</cp:revision>
  <dcterms:created xsi:type="dcterms:W3CDTF">2016-12-08T21:03:42Z</dcterms:created>
  <dcterms:modified xsi:type="dcterms:W3CDTF">2017-01-23T14:52:41Z</dcterms:modified>
</cp:coreProperties>
</file>