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  <p:sldId id="257" r:id="rId3"/>
    <p:sldId id="267" r:id="rId4"/>
    <p:sldId id="268" r:id="rId5"/>
    <p:sldId id="258" r:id="rId6"/>
    <p:sldId id="259" r:id="rId7"/>
    <p:sldId id="266" r:id="rId8"/>
    <p:sldId id="261" r:id="rId9"/>
    <p:sldId id="275" r:id="rId10"/>
    <p:sldId id="262" r:id="rId11"/>
    <p:sldId id="270" r:id="rId12"/>
    <p:sldId id="287" r:id="rId13"/>
    <p:sldId id="271" r:id="rId14"/>
    <p:sldId id="276" r:id="rId15"/>
    <p:sldId id="263" r:id="rId16"/>
    <p:sldId id="273" r:id="rId17"/>
    <p:sldId id="278" r:id="rId18"/>
    <p:sldId id="277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64" r:id="rId28"/>
    <p:sldId id="265" r:id="rId29"/>
    <p:sldId id="260" r:id="rId30"/>
    <p:sldId id="274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Ênfas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82" autoAdjust="0"/>
    <p:restoredTop sz="94660"/>
  </p:normalViewPr>
  <p:slideViewPr>
    <p:cSldViewPr snapToGrid="0">
      <p:cViewPr varScale="1">
        <p:scale>
          <a:sx n="63" d="100"/>
          <a:sy n="63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60DA06-FE72-4706-9216-0E30519C6031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EB39A5D-3009-441B-918A-C751B5EC7FD0}">
      <dgm:prSet custT="1"/>
      <dgm:spPr/>
      <dgm:t>
        <a:bodyPr/>
        <a:lstStyle/>
        <a:p>
          <a:pPr algn="just"/>
          <a:r>
            <a:rPr lang="pt-BR" sz="2000" dirty="0">
              <a:latin typeface="Arial" panose="020B0604020202020204" pitchFamily="34" charset="0"/>
              <a:cs typeface="Arial" panose="020B0604020202020204" pitchFamily="34" charset="0"/>
            </a:rPr>
            <a:t>Analisar o desenvolvimento dos critérios citomorfológicos do Teste de Papanicolau desde sua criação até os dias de hoje;  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EA197B-CBA9-4C2C-8BB2-B64E55C0C5D8}" type="parTrans" cxnId="{F788B7F6-9295-4541-95A2-F68C7E5C3A73}">
      <dgm:prSet/>
      <dgm:spPr/>
      <dgm:t>
        <a:bodyPr/>
        <a:lstStyle/>
        <a:p>
          <a:endParaRPr lang="en-US"/>
        </a:p>
      </dgm:t>
    </dgm:pt>
    <dgm:pt modelId="{B7F4D073-BF43-41FE-B9D8-55CD0546A573}" type="sibTrans" cxnId="{F788B7F6-9295-4541-95A2-F68C7E5C3A73}">
      <dgm:prSet/>
      <dgm:spPr/>
      <dgm:t>
        <a:bodyPr/>
        <a:lstStyle/>
        <a:p>
          <a:endParaRPr lang="en-US"/>
        </a:p>
      </dgm:t>
    </dgm:pt>
    <dgm:pt modelId="{C89DBAB3-8D34-412F-9DCF-38D2333A2C24}">
      <dgm:prSet custT="1"/>
      <dgm:spPr>
        <a:solidFill>
          <a:srgbClr val="E84C22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12700" tIns="12700" rIns="12700" bIns="12700" numCol="1" spcCol="1270" anchor="ctr" anchorCtr="0"/>
        <a:lstStyle/>
        <a:p>
          <a:pPr algn="just"/>
          <a:r>
            <a:rPr lang="pt-BR" sz="2000" dirty="0">
              <a:latin typeface="Arial" panose="020B0604020202020204" pitchFamily="34" charset="0"/>
              <a:cs typeface="Arial" panose="020B0604020202020204" pitchFamily="34" charset="0"/>
            </a:rPr>
            <a:t>Descrever as armadilhas citomorfológicas causadas por artefatos de técnica, aspectos celulares que mimetizam lesões e diagnósticos diferenciais; 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FED75B-6D45-4410-AB14-DC6248D5C129}" type="parTrans" cxnId="{B366AC79-10EC-4175-960D-9D3E4968A1CD}">
      <dgm:prSet/>
      <dgm:spPr/>
      <dgm:t>
        <a:bodyPr/>
        <a:lstStyle/>
        <a:p>
          <a:endParaRPr lang="en-US"/>
        </a:p>
      </dgm:t>
    </dgm:pt>
    <dgm:pt modelId="{17E64989-E242-450E-B369-3A1BDC9C1B96}" type="sibTrans" cxnId="{B366AC79-10EC-4175-960D-9D3E4968A1CD}">
      <dgm:prSet/>
      <dgm:spPr/>
      <dgm:t>
        <a:bodyPr/>
        <a:lstStyle/>
        <a:p>
          <a:endParaRPr lang="en-US"/>
        </a:p>
      </dgm:t>
    </dgm:pt>
    <dgm:pt modelId="{F6A00793-7306-489F-8751-6E84AE151E7B}">
      <dgm:prSet custT="1"/>
      <dgm:spPr/>
      <dgm:t>
        <a:bodyPr/>
        <a:lstStyle/>
        <a:p>
          <a:pPr algn="just"/>
          <a:r>
            <a:rPr lang="pt-BR" sz="2000">
              <a:latin typeface="Arial" panose="020B0604020202020204" pitchFamily="34" charset="0"/>
              <a:cs typeface="Arial" panose="020B0604020202020204" pitchFamily="34" charset="0"/>
            </a:rPr>
            <a:t>Descrever as diferentes formas de controle de qualidade para melhoria dos laudos e diminuição de falsos resultados.  </a:t>
          </a:r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D1B58F-959C-46FF-8B5A-F2D1936EC927}" type="parTrans" cxnId="{D6877429-031E-48A2-B502-7E12212E4642}">
      <dgm:prSet/>
      <dgm:spPr/>
      <dgm:t>
        <a:bodyPr/>
        <a:lstStyle/>
        <a:p>
          <a:endParaRPr lang="en-US"/>
        </a:p>
      </dgm:t>
    </dgm:pt>
    <dgm:pt modelId="{906E276E-CF64-4EDB-911E-8BEDAEB26E7C}" type="sibTrans" cxnId="{D6877429-031E-48A2-B502-7E12212E4642}">
      <dgm:prSet/>
      <dgm:spPr/>
      <dgm:t>
        <a:bodyPr/>
        <a:lstStyle/>
        <a:p>
          <a:endParaRPr lang="en-US"/>
        </a:p>
      </dgm:t>
    </dgm:pt>
    <dgm:pt modelId="{80184895-E049-4DFB-BF7A-3499F26CAA79}" type="pres">
      <dgm:prSet presAssocID="{C760DA06-FE72-4706-9216-0E30519C603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1458A51-C412-413C-A82E-3552707A15D6}" type="pres">
      <dgm:prSet presAssocID="{9EB39A5D-3009-441B-918A-C751B5EC7FD0}" presName="hierRoot1" presStyleCnt="0">
        <dgm:presLayoutVars>
          <dgm:hierBranch val="init"/>
        </dgm:presLayoutVars>
      </dgm:prSet>
      <dgm:spPr/>
    </dgm:pt>
    <dgm:pt modelId="{05B429A9-3526-4921-95E0-83283D650B42}" type="pres">
      <dgm:prSet presAssocID="{9EB39A5D-3009-441B-918A-C751B5EC7FD0}" presName="rootComposite1" presStyleCnt="0"/>
      <dgm:spPr/>
    </dgm:pt>
    <dgm:pt modelId="{7E4CEC26-A965-4B42-89CD-37AB9C64B2E8}" type="pres">
      <dgm:prSet presAssocID="{9EB39A5D-3009-441B-918A-C751B5EC7FD0}" presName="rootText1" presStyleLbl="node0" presStyleIdx="0" presStyleCnt="3">
        <dgm:presLayoutVars>
          <dgm:chPref val="3"/>
        </dgm:presLayoutVars>
      </dgm:prSet>
      <dgm:spPr/>
    </dgm:pt>
    <dgm:pt modelId="{0C1ECF7B-2AC1-47EE-B68B-25C4D5E54E42}" type="pres">
      <dgm:prSet presAssocID="{9EB39A5D-3009-441B-918A-C751B5EC7FD0}" presName="rootConnector1" presStyleLbl="node1" presStyleIdx="0" presStyleCnt="0"/>
      <dgm:spPr/>
    </dgm:pt>
    <dgm:pt modelId="{8FAEB8A6-0108-41DB-AB1A-6C895EA55595}" type="pres">
      <dgm:prSet presAssocID="{9EB39A5D-3009-441B-918A-C751B5EC7FD0}" presName="hierChild2" presStyleCnt="0"/>
      <dgm:spPr/>
    </dgm:pt>
    <dgm:pt modelId="{932F4FFB-FB80-459E-B9D3-32F80F19C1F9}" type="pres">
      <dgm:prSet presAssocID="{9EB39A5D-3009-441B-918A-C751B5EC7FD0}" presName="hierChild3" presStyleCnt="0"/>
      <dgm:spPr/>
    </dgm:pt>
    <dgm:pt modelId="{E0222ABB-B521-4BB5-96C7-B4FF4D08C53D}" type="pres">
      <dgm:prSet presAssocID="{C89DBAB3-8D34-412F-9DCF-38D2333A2C24}" presName="hierRoot1" presStyleCnt="0">
        <dgm:presLayoutVars>
          <dgm:hierBranch val="init"/>
        </dgm:presLayoutVars>
      </dgm:prSet>
      <dgm:spPr/>
    </dgm:pt>
    <dgm:pt modelId="{49253B8A-8B79-4448-BD28-6FB3B859BB5A}" type="pres">
      <dgm:prSet presAssocID="{C89DBAB3-8D34-412F-9DCF-38D2333A2C24}" presName="rootComposite1" presStyleCnt="0"/>
      <dgm:spPr/>
    </dgm:pt>
    <dgm:pt modelId="{EC33F2E8-18EB-423E-9CC3-B5E50D096C67}" type="pres">
      <dgm:prSet presAssocID="{C89DBAB3-8D34-412F-9DCF-38D2333A2C24}" presName="rootText1" presStyleLbl="node0" presStyleIdx="1" presStyleCnt="3">
        <dgm:presLayoutVars>
          <dgm:chPref val="3"/>
        </dgm:presLayoutVars>
      </dgm:prSet>
      <dgm:spPr>
        <a:xfrm>
          <a:off x="710875" y="1931483"/>
          <a:ext cx="4484429" cy="1367750"/>
        </a:xfrm>
        <a:prstGeom prst="rect">
          <a:avLst/>
        </a:prstGeom>
      </dgm:spPr>
    </dgm:pt>
    <dgm:pt modelId="{64C95AA1-D8E2-4488-B4DC-C61A879D1ADE}" type="pres">
      <dgm:prSet presAssocID="{C89DBAB3-8D34-412F-9DCF-38D2333A2C24}" presName="rootConnector1" presStyleLbl="node1" presStyleIdx="0" presStyleCnt="0"/>
      <dgm:spPr/>
    </dgm:pt>
    <dgm:pt modelId="{D0519FC8-4053-4BE3-A4F3-070C53500637}" type="pres">
      <dgm:prSet presAssocID="{C89DBAB3-8D34-412F-9DCF-38D2333A2C24}" presName="hierChild2" presStyleCnt="0"/>
      <dgm:spPr/>
    </dgm:pt>
    <dgm:pt modelId="{17920885-AC13-4FA0-95BB-BA607868B79C}" type="pres">
      <dgm:prSet presAssocID="{C89DBAB3-8D34-412F-9DCF-38D2333A2C24}" presName="hierChild3" presStyleCnt="0"/>
      <dgm:spPr/>
    </dgm:pt>
    <dgm:pt modelId="{86185825-FA18-4327-8B27-A74E0BAFE517}" type="pres">
      <dgm:prSet presAssocID="{F6A00793-7306-489F-8751-6E84AE151E7B}" presName="hierRoot1" presStyleCnt="0">
        <dgm:presLayoutVars>
          <dgm:hierBranch val="init"/>
        </dgm:presLayoutVars>
      </dgm:prSet>
      <dgm:spPr/>
    </dgm:pt>
    <dgm:pt modelId="{818308F4-77DB-4977-920A-2BE5873DC87C}" type="pres">
      <dgm:prSet presAssocID="{F6A00793-7306-489F-8751-6E84AE151E7B}" presName="rootComposite1" presStyleCnt="0"/>
      <dgm:spPr/>
    </dgm:pt>
    <dgm:pt modelId="{37226E58-E85D-4E24-ACBB-73A92390DCFB}" type="pres">
      <dgm:prSet presAssocID="{F6A00793-7306-489F-8751-6E84AE151E7B}" presName="rootText1" presStyleLbl="node0" presStyleIdx="2" presStyleCnt="3">
        <dgm:presLayoutVars>
          <dgm:chPref val="3"/>
        </dgm:presLayoutVars>
      </dgm:prSet>
      <dgm:spPr/>
    </dgm:pt>
    <dgm:pt modelId="{35D781A5-36A7-4111-9DF7-49B61D5CCEFF}" type="pres">
      <dgm:prSet presAssocID="{F6A00793-7306-489F-8751-6E84AE151E7B}" presName="rootConnector1" presStyleLbl="node1" presStyleIdx="0" presStyleCnt="0"/>
      <dgm:spPr/>
    </dgm:pt>
    <dgm:pt modelId="{A3461BD1-DB86-4FFD-B67E-28299E4E9EB3}" type="pres">
      <dgm:prSet presAssocID="{F6A00793-7306-489F-8751-6E84AE151E7B}" presName="hierChild2" presStyleCnt="0"/>
      <dgm:spPr/>
    </dgm:pt>
    <dgm:pt modelId="{02B53A52-B6FE-4AAC-AA2B-723923CCA740}" type="pres">
      <dgm:prSet presAssocID="{F6A00793-7306-489F-8751-6E84AE151E7B}" presName="hierChild3" presStyleCnt="0"/>
      <dgm:spPr/>
    </dgm:pt>
  </dgm:ptLst>
  <dgm:cxnLst>
    <dgm:cxn modelId="{AF262B0B-14D1-49D4-8ED5-016F824CCC18}" type="presOf" srcId="{9EB39A5D-3009-441B-918A-C751B5EC7FD0}" destId="{7E4CEC26-A965-4B42-89CD-37AB9C64B2E8}" srcOrd="0" destOrd="0" presId="urn:microsoft.com/office/officeart/2009/3/layout/HorizontalOrganizationChart"/>
    <dgm:cxn modelId="{A833691E-37DE-46AF-B9A3-FBF3F8F267EE}" type="presOf" srcId="{F6A00793-7306-489F-8751-6E84AE151E7B}" destId="{35D781A5-36A7-4111-9DF7-49B61D5CCEFF}" srcOrd="1" destOrd="0" presId="urn:microsoft.com/office/officeart/2009/3/layout/HorizontalOrganizationChart"/>
    <dgm:cxn modelId="{D6877429-031E-48A2-B502-7E12212E4642}" srcId="{C760DA06-FE72-4706-9216-0E30519C6031}" destId="{F6A00793-7306-489F-8751-6E84AE151E7B}" srcOrd="2" destOrd="0" parTransId="{A6D1B58F-959C-46FF-8B5A-F2D1936EC927}" sibTransId="{906E276E-CF64-4EDB-911E-8BEDAEB26E7C}"/>
    <dgm:cxn modelId="{BFEE0231-F9AD-4F20-A7C6-CC2B10D30BEB}" type="presOf" srcId="{F6A00793-7306-489F-8751-6E84AE151E7B}" destId="{37226E58-E85D-4E24-ACBB-73A92390DCFB}" srcOrd="0" destOrd="0" presId="urn:microsoft.com/office/officeart/2009/3/layout/HorizontalOrganizationChart"/>
    <dgm:cxn modelId="{5BE5A776-7EFF-4F30-BC12-CCED16C6A7DB}" type="presOf" srcId="{C89DBAB3-8D34-412F-9DCF-38D2333A2C24}" destId="{EC33F2E8-18EB-423E-9CC3-B5E50D096C67}" srcOrd="0" destOrd="0" presId="urn:microsoft.com/office/officeart/2009/3/layout/HorizontalOrganizationChart"/>
    <dgm:cxn modelId="{B366AC79-10EC-4175-960D-9D3E4968A1CD}" srcId="{C760DA06-FE72-4706-9216-0E30519C6031}" destId="{C89DBAB3-8D34-412F-9DCF-38D2333A2C24}" srcOrd="1" destOrd="0" parTransId="{66FED75B-6D45-4410-AB14-DC6248D5C129}" sibTransId="{17E64989-E242-450E-B369-3A1BDC9C1B96}"/>
    <dgm:cxn modelId="{CE8042BC-ED67-442C-9628-FE9300162D2E}" type="presOf" srcId="{C89DBAB3-8D34-412F-9DCF-38D2333A2C24}" destId="{64C95AA1-D8E2-4488-B4DC-C61A879D1ADE}" srcOrd="1" destOrd="0" presId="urn:microsoft.com/office/officeart/2009/3/layout/HorizontalOrganizationChart"/>
    <dgm:cxn modelId="{B11EBBC2-9174-4E53-9213-5332F95EDE09}" type="presOf" srcId="{9EB39A5D-3009-441B-918A-C751B5EC7FD0}" destId="{0C1ECF7B-2AC1-47EE-B68B-25C4D5E54E42}" srcOrd="1" destOrd="0" presId="urn:microsoft.com/office/officeart/2009/3/layout/HorizontalOrganizationChart"/>
    <dgm:cxn modelId="{7DAD61F6-078F-4661-89C4-E0D8D9365C5D}" type="presOf" srcId="{C760DA06-FE72-4706-9216-0E30519C6031}" destId="{80184895-E049-4DFB-BF7A-3499F26CAA79}" srcOrd="0" destOrd="0" presId="urn:microsoft.com/office/officeart/2009/3/layout/HorizontalOrganizationChart"/>
    <dgm:cxn modelId="{F788B7F6-9295-4541-95A2-F68C7E5C3A73}" srcId="{C760DA06-FE72-4706-9216-0E30519C6031}" destId="{9EB39A5D-3009-441B-918A-C751B5EC7FD0}" srcOrd="0" destOrd="0" parTransId="{C9EA197B-CBA9-4C2C-8BB2-B64E55C0C5D8}" sibTransId="{B7F4D073-BF43-41FE-B9D8-55CD0546A573}"/>
    <dgm:cxn modelId="{946592AE-9410-4640-A697-85986F25239C}" type="presParOf" srcId="{80184895-E049-4DFB-BF7A-3499F26CAA79}" destId="{01458A51-C412-413C-A82E-3552707A15D6}" srcOrd="0" destOrd="0" presId="urn:microsoft.com/office/officeart/2009/3/layout/HorizontalOrganizationChart"/>
    <dgm:cxn modelId="{54DB3009-D650-46AB-A203-002B24A70B99}" type="presParOf" srcId="{01458A51-C412-413C-A82E-3552707A15D6}" destId="{05B429A9-3526-4921-95E0-83283D650B42}" srcOrd="0" destOrd="0" presId="urn:microsoft.com/office/officeart/2009/3/layout/HorizontalOrganizationChart"/>
    <dgm:cxn modelId="{B0622367-38A0-41CA-9BAB-53C2A6BE8D64}" type="presParOf" srcId="{05B429A9-3526-4921-95E0-83283D650B42}" destId="{7E4CEC26-A965-4B42-89CD-37AB9C64B2E8}" srcOrd="0" destOrd="0" presId="urn:microsoft.com/office/officeart/2009/3/layout/HorizontalOrganizationChart"/>
    <dgm:cxn modelId="{2F4756F8-8E14-490E-A267-B383B919E32D}" type="presParOf" srcId="{05B429A9-3526-4921-95E0-83283D650B42}" destId="{0C1ECF7B-2AC1-47EE-B68B-25C4D5E54E42}" srcOrd="1" destOrd="0" presId="urn:microsoft.com/office/officeart/2009/3/layout/HorizontalOrganizationChart"/>
    <dgm:cxn modelId="{A4FAD610-9240-446B-BFF3-1600AD2A516F}" type="presParOf" srcId="{01458A51-C412-413C-A82E-3552707A15D6}" destId="{8FAEB8A6-0108-41DB-AB1A-6C895EA55595}" srcOrd="1" destOrd="0" presId="urn:microsoft.com/office/officeart/2009/3/layout/HorizontalOrganizationChart"/>
    <dgm:cxn modelId="{AF1CCA09-A395-4B62-A6D9-454E484CF1BA}" type="presParOf" srcId="{01458A51-C412-413C-A82E-3552707A15D6}" destId="{932F4FFB-FB80-459E-B9D3-32F80F19C1F9}" srcOrd="2" destOrd="0" presId="urn:microsoft.com/office/officeart/2009/3/layout/HorizontalOrganizationChart"/>
    <dgm:cxn modelId="{415A5E52-D4B9-4DE5-BABA-F3CA38ADCAEA}" type="presParOf" srcId="{80184895-E049-4DFB-BF7A-3499F26CAA79}" destId="{E0222ABB-B521-4BB5-96C7-B4FF4D08C53D}" srcOrd="1" destOrd="0" presId="urn:microsoft.com/office/officeart/2009/3/layout/HorizontalOrganizationChart"/>
    <dgm:cxn modelId="{D2894BEE-605E-4C9B-BB80-A04708E006BB}" type="presParOf" srcId="{E0222ABB-B521-4BB5-96C7-B4FF4D08C53D}" destId="{49253B8A-8B79-4448-BD28-6FB3B859BB5A}" srcOrd="0" destOrd="0" presId="urn:microsoft.com/office/officeart/2009/3/layout/HorizontalOrganizationChart"/>
    <dgm:cxn modelId="{C8445A8D-9021-4F3A-BE39-C0499C06E00C}" type="presParOf" srcId="{49253B8A-8B79-4448-BD28-6FB3B859BB5A}" destId="{EC33F2E8-18EB-423E-9CC3-B5E50D096C67}" srcOrd="0" destOrd="0" presId="urn:microsoft.com/office/officeart/2009/3/layout/HorizontalOrganizationChart"/>
    <dgm:cxn modelId="{94C73571-EBEE-442E-93F8-4B708D5A6A46}" type="presParOf" srcId="{49253B8A-8B79-4448-BD28-6FB3B859BB5A}" destId="{64C95AA1-D8E2-4488-B4DC-C61A879D1ADE}" srcOrd="1" destOrd="0" presId="urn:microsoft.com/office/officeart/2009/3/layout/HorizontalOrganizationChart"/>
    <dgm:cxn modelId="{D89F49A9-F2D5-41C7-94FA-D6A1996EAFEB}" type="presParOf" srcId="{E0222ABB-B521-4BB5-96C7-B4FF4D08C53D}" destId="{D0519FC8-4053-4BE3-A4F3-070C53500637}" srcOrd="1" destOrd="0" presId="urn:microsoft.com/office/officeart/2009/3/layout/HorizontalOrganizationChart"/>
    <dgm:cxn modelId="{956C4C38-FB08-4FA0-881C-5AD91F7063FB}" type="presParOf" srcId="{E0222ABB-B521-4BB5-96C7-B4FF4D08C53D}" destId="{17920885-AC13-4FA0-95BB-BA607868B79C}" srcOrd="2" destOrd="0" presId="urn:microsoft.com/office/officeart/2009/3/layout/HorizontalOrganizationChart"/>
    <dgm:cxn modelId="{356FD8E9-988E-4391-A6F9-1909213BD8FB}" type="presParOf" srcId="{80184895-E049-4DFB-BF7A-3499F26CAA79}" destId="{86185825-FA18-4327-8B27-A74E0BAFE517}" srcOrd="2" destOrd="0" presId="urn:microsoft.com/office/officeart/2009/3/layout/HorizontalOrganizationChart"/>
    <dgm:cxn modelId="{2B6F12F0-C218-4A6F-9887-DAF696FE66A6}" type="presParOf" srcId="{86185825-FA18-4327-8B27-A74E0BAFE517}" destId="{818308F4-77DB-4977-920A-2BE5873DC87C}" srcOrd="0" destOrd="0" presId="urn:microsoft.com/office/officeart/2009/3/layout/HorizontalOrganizationChart"/>
    <dgm:cxn modelId="{FEDEDA83-9776-45B5-B784-44A6177ECE16}" type="presParOf" srcId="{818308F4-77DB-4977-920A-2BE5873DC87C}" destId="{37226E58-E85D-4E24-ACBB-73A92390DCFB}" srcOrd="0" destOrd="0" presId="urn:microsoft.com/office/officeart/2009/3/layout/HorizontalOrganizationChart"/>
    <dgm:cxn modelId="{045C1C4B-5756-4416-B623-64A5564D3B7A}" type="presParOf" srcId="{818308F4-77DB-4977-920A-2BE5873DC87C}" destId="{35D781A5-36A7-4111-9DF7-49B61D5CCEFF}" srcOrd="1" destOrd="0" presId="urn:microsoft.com/office/officeart/2009/3/layout/HorizontalOrganizationChart"/>
    <dgm:cxn modelId="{D414675C-52AC-4DC1-8A6B-56ECBA330556}" type="presParOf" srcId="{86185825-FA18-4327-8B27-A74E0BAFE517}" destId="{A3461BD1-DB86-4FFD-B67E-28299E4E9EB3}" srcOrd="1" destOrd="0" presId="urn:microsoft.com/office/officeart/2009/3/layout/HorizontalOrganizationChart"/>
    <dgm:cxn modelId="{4C1AFB45-0DE5-4FA4-B751-04164369ADB2}" type="presParOf" srcId="{86185825-FA18-4327-8B27-A74E0BAFE517}" destId="{02B53A52-B6FE-4AAC-AA2B-723923CCA740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4CEC26-A965-4B42-89CD-37AB9C64B2E8}">
      <dsp:nvSpPr>
        <dsp:cNvPr id="0" name=""/>
        <dsp:cNvSpPr/>
      </dsp:nvSpPr>
      <dsp:spPr>
        <a:xfrm>
          <a:off x="710875" y="3178"/>
          <a:ext cx="4484429" cy="1367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>
              <a:latin typeface="Arial" panose="020B0604020202020204" pitchFamily="34" charset="0"/>
              <a:cs typeface="Arial" panose="020B0604020202020204" pitchFamily="34" charset="0"/>
            </a:rPr>
            <a:t>Analisar o desenvolvimento dos critérios citomorfológicos do Teste de Papanicolau desde sua criação até os dias de hoje;  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10875" y="3178"/>
        <a:ext cx="4484429" cy="1367750"/>
      </dsp:txXfrm>
    </dsp:sp>
    <dsp:sp modelId="{EC33F2E8-18EB-423E-9CC3-B5E50D096C67}">
      <dsp:nvSpPr>
        <dsp:cNvPr id="0" name=""/>
        <dsp:cNvSpPr/>
      </dsp:nvSpPr>
      <dsp:spPr>
        <a:xfrm>
          <a:off x="710875" y="1931483"/>
          <a:ext cx="4484429" cy="1367750"/>
        </a:xfrm>
        <a:prstGeom prst="rect">
          <a:avLst/>
        </a:prstGeom>
        <a:solidFill>
          <a:srgbClr val="E84C22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>
              <a:latin typeface="Arial" panose="020B0604020202020204" pitchFamily="34" charset="0"/>
              <a:cs typeface="Arial" panose="020B0604020202020204" pitchFamily="34" charset="0"/>
            </a:rPr>
            <a:t>Descrever as armadilhas citomorfológicas causadas por artefatos de técnica, aspectos celulares que mimetizam lesões e diagnósticos diferenciais; 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10875" y="1931483"/>
        <a:ext cx="4484429" cy="1367750"/>
      </dsp:txXfrm>
    </dsp:sp>
    <dsp:sp modelId="{37226E58-E85D-4E24-ACBB-73A92390DCFB}">
      <dsp:nvSpPr>
        <dsp:cNvPr id="0" name=""/>
        <dsp:cNvSpPr/>
      </dsp:nvSpPr>
      <dsp:spPr>
        <a:xfrm>
          <a:off x="710875" y="3859788"/>
          <a:ext cx="4484429" cy="1367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>
              <a:latin typeface="Arial" panose="020B0604020202020204" pitchFamily="34" charset="0"/>
              <a:cs typeface="Arial" panose="020B0604020202020204" pitchFamily="34" charset="0"/>
            </a:rPr>
            <a:t>Descrever as diferentes formas de controle de qualidade para melhoria dos laudos e diminuição de falsos resultados.  </a:t>
          </a:r>
          <a:endParaRPr lang="en-US" sz="2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10875" y="3859788"/>
        <a:ext cx="4484429" cy="13677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2/17/2019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2141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589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463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45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9472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73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2/17/2019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51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2/17/2019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646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2/17/2019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726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2/17/2019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43914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867E5644-1E61-4311-A31E-84CB9C7AA8A9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95529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203050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file:///C:\Users\Talita%20Santos\Documents\TCC%20Talita\Artigos%20TCC\1%20Cito.%20analise%20do%20processo%20de%20trabalho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558A92-A12F-4E5A-9A2E-3679EAD1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205" y="1887795"/>
            <a:ext cx="9673306" cy="2733106"/>
          </a:xfrm>
        </p:spPr>
        <p:txBody>
          <a:bodyPr anchor="ctr">
            <a:normAutofit/>
          </a:bodyPr>
          <a:lstStyle/>
          <a:p>
            <a:r>
              <a:rPr lang="pt-BR" sz="4000" dirty="0"/>
              <a:t>Armadilhas citomorfológicas </a:t>
            </a:r>
            <a:br>
              <a:rPr lang="pt-BR" sz="4000" dirty="0"/>
            </a:br>
            <a:r>
              <a:rPr lang="pt-BR" sz="4000" dirty="0"/>
              <a:t>na citotecnologia: </a:t>
            </a:r>
            <a:br>
              <a:rPr lang="pt-BR" sz="4000" dirty="0"/>
            </a:br>
            <a:r>
              <a:rPr lang="pt-BR" sz="4000" i="1" dirty="0"/>
              <a:t>screnning </a:t>
            </a:r>
            <a:r>
              <a:rPr lang="pt-BR" sz="4000" dirty="0"/>
              <a:t>do colo uterino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F42E883-52A0-4B01-8AEF-147F6141AB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204" y="4718994"/>
            <a:ext cx="9673306" cy="91332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dirty="0"/>
              <a:t>Aluna: Talita Santos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dirty="0"/>
              <a:t>Orientadora: Simone Evaristo</a:t>
            </a:r>
          </a:p>
        </p:txBody>
      </p:sp>
    </p:spTree>
    <p:extLst>
      <p:ext uri="{BB962C8B-B14F-4D97-AF65-F5344CB8AC3E}">
        <p14:creationId xmlns:p14="http://schemas.microsoft.com/office/powerpoint/2010/main" val="221166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08"/>
    </mc:Choice>
    <mc:Fallback xmlns="">
      <p:transition spd="slow" advTm="14008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4737801-B9D6-4A08-BD77-23010A802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FABD39-C757-461E-A681-DC2736484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572613"/>
            <a:ext cx="11281609" cy="2396079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DF424F5-8D5C-46C0-A1B0-AF34E0350C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737380"/>
            <a:ext cx="10954512" cy="2066544"/>
          </a:xfrm>
          <a:prstGeom prst="rect">
            <a:avLst/>
          </a:prstGeom>
          <a:noFill/>
          <a:ln w="6350" cap="sq" cmpd="sng" algn="ctr">
            <a:solidFill>
              <a:srgbClr val="FFFFFF"/>
            </a:solidFill>
            <a:prstDash val="solid"/>
            <a:miter lim="800000"/>
          </a:ln>
          <a:effectLst/>
        </p:spPr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5F499B7-5428-47D2-AC99-032B06D69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089090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pt-BR">
                <a:solidFill>
                  <a:srgbClr val="FFFFFF"/>
                </a:solidFill>
              </a:rPr>
              <a:t>O exame de Papanicolaou 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01EFE62-7C79-4B7B-98C4-5B558D6EB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0554" y="3263619"/>
            <a:ext cx="9190892" cy="2673765"/>
          </a:xfrm>
        </p:spPr>
        <p:txBody>
          <a:bodyPr anchor="t">
            <a:normAutofit/>
          </a:bodyPr>
          <a:lstStyle/>
          <a:p>
            <a:pPr marL="0" indent="0" algn="just">
              <a:buNone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Os aspectos negativos estão associados a erros de coleta, preparo da lâmina, coloração e montagem do material e interpretação. </a:t>
            </a:r>
          </a:p>
          <a:p>
            <a:pPr marL="0" indent="0" algn="just">
              <a:buNone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Importantes citações no laudo do exame são a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adequabilidade da amostra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e os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epitélios representados na amostra.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just">
              <a:buNone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06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787"/>
    </mc:Choice>
    <mc:Fallback xmlns="">
      <p:transition spd="slow" advTm="56787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76FCAD4-0231-4182-B530-0A7D95F0A5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512" y="832758"/>
            <a:ext cx="9792208" cy="5132954"/>
          </a:xfrm>
        </p:spPr>
        <p:txBody>
          <a:bodyPr>
            <a:normAutofit/>
          </a:bodyPr>
          <a:lstStyle/>
          <a:p>
            <a:pPr algn="just"/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Adequabilidade: É a satisfatoriedade e o aspecto do material durante o escrutínio. Quando 75% do material está com a análise prejudicada, impossibilitando a leitura, o laudo é liberado como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insatisfatório.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Mesmo quando não é insatisfatório, algumas regiões do esfregaço são difíceis de se realizar a análise. </a:t>
            </a:r>
          </a:p>
          <a:p>
            <a:pPr algn="just"/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m 3" descr="Uma imagem contendo pizza&#10;&#10;Descrição gerada automaticamente">
            <a:extLst>
              <a:ext uri="{FF2B5EF4-FFF2-40B4-BE49-F238E27FC236}">
                <a16:creationId xmlns:a16="http://schemas.microsoft.com/office/drawing/2014/main" id="{F410AA9D-B0D2-47E3-A886-40D98009E6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511" y="2367630"/>
            <a:ext cx="4804345" cy="3598082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13F6FDF2-254E-44CE-B670-2DF20E8F2B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524" y="2355713"/>
            <a:ext cx="3819464" cy="360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53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230"/>
    </mc:Choice>
    <mc:Fallback xmlns="">
      <p:transition spd="slow" advTm="8323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01EAB8A-9D28-434B-8509-3EE26AC54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512" y="834189"/>
            <a:ext cx="9792208" cy="51315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Adequabilidade: É a satisfatoriedade e o aspecto do material durante o escrutínio. Quando 75% do material está com a análise prejudicada, impossibilitando a leitura, o laudo é liberado como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insatisfatório.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Mesmo quando não é insatisfatório, algumas regiões do esfregaço são difíceis de se realizar a análise. </a:t>
            </a:r>
          </a:p>
          <a:p>
            <a:pPr algn="just"/>
            <a:endParaRPr lang="pt-BR" sz="2000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ED159C8-2C90-4E3E-B596-35829C604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9867" y="2354607"/>
            <a:ext cx="3669204" cy="3669204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DEE512D8-F893-4213-A3E9-FFCB482B2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2931" y="2354607"/>
            <a:ext cx="3669204" cy="3674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799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490"/>
    </mc:Choice>
    <mc:Fallback xmlns="">
      <p:transition spd="slow" advTm="8349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8632963-757B-40C2-BB84-FC6107A54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12193866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4D4C8958-228E-4B27-8E1E-86E6D0BDB7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91" t="28272" b="12267"/>
          <a:stretch/>
        </p:blipFill>
        <p:spPr>
          <a:xfrm>
            <a:off x="20" y="-1"/>
            <a:ext cx="12191980" cy="685799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2853AE55-7E35-44B0-89F1-3F52B262A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39709" y="253548"/>
            <a:ext cx="5612193" cy="636159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BC4BE4D-4B50-4F51-9F85-4B5D60B02D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87542" y="407588"/>
            <a:ext cx="5299768" cy="602287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6BD230B-7D36-4FE3-98D9-475F9EB271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6137" y="2538920"/>
            <a:ext cx="4602152" cy="3480066"/>
          </a:xfrm>
        </p:spPr>
        <p:txBody>
          <a:bodyPr>
            <a:normAutofit/>
          </a:bodyPr>
          <a:lstStyle/>
          <a:p>
            <a:pPr algn="just"/>
            <a:r>
              <a:rPr lang="pt-BR" sz="2000">
                <a:latin typeface="Arial" panose="020B0604020202020204" pitchFamily="34" charset="0"/>
                <a:cs typeface="Arial" panose="020B0604020202020204" pitchFamily="34" charset="0"/>
              </a:rPr>
              <a:t>Epitélios representados na amostra: Na amostra devem conter os epitélios </a:t>
            </a:r>
            <a:r>
              <a:rPr lang="pt-BR" sz="2000" b="1">
                <a:latin typeface="Arial" panose="020B0604020202020204" pitchFamily="34" charset="0"/>
                <a:cs typeface="Arial" panose="020B0604020202020204" pitchFamily="34" charset="0"/>
              </a:rPr>
              <a:t>escamoso, glandular </a:t>
            </a:r>
            <a:r>
              <a:rPr lang="pt-BR" sz="200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pt-BR" sz="2000" b="1">
                <a:latin typeface="Arial" panose="020B0604020202020204" pitchFamily="34" charset="0"/>
                <a:cs typeface="Arial" panose="020B0604020202020204" pitchFamily="34" charset="0"/>
              </a:rPr>
              <a:t>metaplásico. </a:t>
            </a:r>
            <a:r>
              <a:rPr lang="pt-BR" sz="2000">
                <a:latin typeface="Arial" panose="020B0604020202020204" pitchFamily="34" charset="0"/>
                <a:cs typeface="Arial" panose="020B0604020202020204" pitchFamily="34" charset="0"/>
              </a:rPr>
              <a:t>Quando eles não estão presentes significa que a Junção Escamo-Colunar (JEC) não foi alcançada, limitando o resultado do laudo, pois não evidencia as lesões glandulares. 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85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7"/>
    </mc:Choice>
    <mc:Fallback xmlns="">
      <p:transition spd="slow" advTm="10367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6">
            <a:extLst>
              <a:ext uri="{FF2B5EF4-FFF2-40B4-BE49-F238E27FC236}">
                <a16:creationId xmlns:a16="http://schemas.microsoft.com/office/drawing/2014/main" id="{6C2997EE-0889-44C3-AC0D-18F26AC9AA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m 8" descr="Uma imagem contendo céu, voando, ao ar livre, praia&#10;&#10;Descrição gerada automaticamente">
            <a:extLst>
              <a:ext uri="{FF2B5EF4-FFF2-40B4-BE49-F238E27FC236}">
                <a16:creationId xmlns:a16="http://schemas.microsoft.com/office/drawing/2014/main" id="{CA88AC25-79D9-4550-91A0-BCDCEAA90E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068" r="-3" b="22840"/>
          <a:stretch/>
        </p:blipFill>
        <p:spPr>
          <a:xfrm>
            <a:off x="5622233" y="10"/>
            <a:ext cx="6569769" cy="3750724"/>
          </a:xfrm>
          <a:custGeom>
            <a:avLst/>
            <a:gdLst>
              <a:gd name="connsiteX0" fmla="*/ 1738471 w 6569769"/>
              <a:gd name="connsiteY0" fmla="*/ 0 h 3750734"/>
              <a:gd name="connsiteX1" fmla="*/ 6569769 w 6569769"/>
              <a:gd name="connsiteY1" fmla="*/ 0 h 3750734"/>
              <a:gd name="connsiteX2" fmla="*/ 6569769 w 6569769"/>
              <a:gd name="connsiteY2" fmla="*/ 3750734 h 3750734"/>
              <a:gd name="connsiteX3" fmla="*/ 0 w 6569769"/>
              <a:gd name="connsiteY3" fmla="*/ 3750734 h 3750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9769" h="3750734">
                <a:moveTo>
                  <a:pt x="1738471" y="0"/>
                </a:moveTo>
                <a:lnTo>
                  <a:pt x="6569769" y="0"/>
                </a:lnTo>
                <a:lnTo>
                  <a:pt x="6569769" y="3750734"/>
                </a:lnTo>
                <a:lnTo>
                  <a:pt x="0" y="3750734"/>
                </a:lnTo>
                <a:close/>
              </a:path>
            </a:pathLst>
          </a:custGeom>
        </p:spPr>
      </p:pic>
      <p:pic>
        <p:nvPicPr>
          <p:cNvPr id="7" name="Imagem 6" descr="Uma imagem contendo comida, interior, mesa, prato&#10;&#10;Descrição gerada automaticamente">
            <a:extLst>
              <a:ext uri="{FF2B5EF4-FFF2-40B4-BE49-F238E27FC236}">
                <a16:creationId xmlns:a16="http://schemas.microsoft.com/office/drawing/2014/main" id="{6C5F8A17-6A82-4DFB-B944-17273D3947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11" b="46083"/>
          <a:stretch/>
        </p:blipFill>
        <p:spPr>
          <a:xfrm>
            <a:off x="4182011" y="3887894"/>
            <a:ext cx="8009991" cy="2970106"/>
          </a:xfrm>
          <a:custGeom>
            <a:avLst/>
            <a:gdLst>
              <a:gd name="connsiteX0" fmla="*/ 1376648 w 8009991"/>
              <a:gd name="connsiteY0" fmla="*/ 0 h 2970106"/>
              <a:gd name="connsiteX1" fmla="*/ 8009991 w 8009991"/>
              <a:gd name="connsiteY1" fmla="*/ 0 h 2970106"/>
              <a:gd name="connsiteX2" fmla="*/ 8009991 w 8009991"/>
              <a:gd name="connsiteY2" fmla="*/ 2970106 h 2970106"/>
              <a:gd name="connsiteX3" fmla="*/ 0 w 8009991"/>
              <a:gd name="connsiteY3" fmla="*/ 2970106 h 2970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09991" h="2970106">
                <a:moveTo>
                  <a:pt x="1376648" y="0"/>
                </a:moveTo>
                <a:lnTo>
                  <a:pt x="8009991" y="0"/>
                </a:lnTo>
                <a:lnTo>
                  <a:pt x="8009991" y="2970106"/>
                </a:lnTo>
                <a:lnTo>
                  <a:pt x="0" y="2970106"/>
                </a:lnTo>
                <a:close/>
              </a:path>
            </a:pathLst>
          </a:custGeom>
        </p:spPr>
      </p:pic>
      <p:pic>
        <p:nvPicPr>
          <p:cNvPr id="12" name="Espaço Reservado para Conteúdo 4" descr="Uma imagem contendo prato, comida, bolo, mesa&#10;&#10;Descrição gerada automaticamente">
            <a:extLst>
              <a:ext uri="{FF2B5EF4-FFF2-40B4-BE49-F238E27FC236}">
                <a16:creationId xmlns:a16="http://schemas.microsoft.com/office/drawing/2014/main" id="{EE2620F4-7E98-41A7-8D89-014BB7BBC31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232" r="2339" b="2"/>
          <a:stretch/>
        </p:blipFill>
        <p:spPr>
          <a:xfrm>
            <a:off x="20" y="10"/>
            <a:ext cx="7503091" cy="6857990"/>
          </a:xfrm>
          <a:custGeom>
            <a:avLst/>
            <a:gdLst>
              <a:gd name="connsiteX0" fmla="*/ 0 w 7503111"/>
              <a:gd name="connsiteY0" fmla="*/ 0 h 6858000"/>
              <a:gd name="connsiteX1" fmla="*/ 677334 w 7503111"/>
              <a:gd name="connsiteY1" fmla="*/ 0 h 6858000"/>
              <a:gd name="connsiteX2" fmla="*/ 1168036 w 7503111"/>
              <a:gd name="connsiteY2" fmla="*/ 0 h 6858000"/>
              <a:gd name="connsiteX3" fmla="*/ 1205499 w 7503111"/>
              <a:gd name="connsiteY3" fmla="*/ 0 h 6858000"/>
              <a:gd name="connsiteX4" fmla="*/ 1647632 w 7503111"/>
              <a:gd name="connsiteY4" fmla="*/ 0 h 6858000"/>
              <a:gd name="connsiteX5" fmla="*/ 7215401 w 7503111"/>
              <a:gd name="connsiteY5" fmla="*/ 0 h 6858000"/>
              <a:gd name="connsiteX6" fmla="*/ 4041567 w 7503111"/>
              <a:gd name="connsiteY6" fmla="*/ 6852993 h 6858000"/>
              <a:gd name="connsiteX7" fmla="*/ 7503111 w 7503111"/>
              <a:gd name="connsiteY7" fmla="*/ 6852993 h 6858000"/>
              <a:gd name="connsiteX8" fmla="*/ 7503111 w 7503111"/>
              <a:gd name="connsiteY8" fmla="*/ 6852994 h 6858000"/>
              <a:gd name="connsiteX9" fmla="*/ 1647632 w 7503111"/>
              <a:gd name="connsiteY9" fmla="*/ 6852994 h 6858000"/>
              <a:gd name="connsiteX10" fmla="*/ 1647632 w 7503111"/>
              <a:gd name="connsiteY10" fmla="*/ 6858000 h 6858000"/>
              <a:gd name="connsiteX11" fmla="*/ 0 w 750311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503111" h="6858000">
                <a:moveTo>
                  <a:pt x="0" y="0"/>
                </a:moveTo>
                <a:lnTo>
                  <a:pt x="677334" y="0"/>
                </a:lnTo>
                <a:lnTo>
                  <a:pt x="1168036" y="0"/>
                </a:lnTo>
                <a:lnTo>
                  <a:pt x="1205499" y="0"/>
                </a:lnTo>
                <a:lnTo>
                  <a:pt x="1647632" y="0"/>
                </a:lnTo>
                <a:lnTo>
                  <a:pt x="7215401" y="0"/>
                </a:lnTo>
                <a:lnTo>
                  <a:pt x="4041567" y="6852993"/>
                </a:lnTo>
                <a:lnTo>
                  <a:pt x="7503111" y="6852993"/>
                </a:lnTo>
                <a:lnTo>
                  <a:pt x="7503111" y="6852994"/>
                </a:lnTo>
                <a:lnTo>
                  <a:pt x="1647632" y="6852994"/>
                </a:lnTo>
                <a:lnTo>
                  <a:pt x="164763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F39636E9-8476-4405-84D0-C40EBB0E6DD3}"/>
              </a:ext>
            </a:extLst>
          </p:cNvPr>
          <p:cNvSpPr txBox="1"/>
          <p:nvPr/>
        </p:nvSpPr>
        <p:spPr>
          <a:xfrm>
            <a:off x="-2" y="0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JEC</a:t>
            </a:r>
          </a:p>
        </p:txBody>
      </p:sp>
    </p:spTree>
    <p:extLst>
      <p:ext uri="{BB962C8B-B14F-4D97-AF65-F5344CB8AC3E}">
        <p14:creationId xmlns:p14="http://schemas.microsoft.com/office/powerpoint/2010/main" val="2853293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17"/>
    </mc:Choice>
    <mc:Fallback xmlns="">
      <p:transition spd="slow" advTm="10417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4737801-B9D6-4A08-BD77-23010A802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FABD39-C757-461E-A681-DC2736484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572613"/>
            <a:ext cx="11281609" cy="2396079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DF424F5-8D5C-46C0-A1B0-AF34E0350C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737380"/>
            <a:ext cx="10954512" cy="2066544"/>
          </a:xfrm>
          <a:prstGeom prst="rect">
            <a:avLst/>
          </a:prstGeom>
          <a:noFill/>
          <a:ln w="6350" cap="sq" cmpd="sng" algn="ctr">
            <a:solidFill>
              <a:srgbClr val="FFFFFF"/>
            </a:solidFill>
            <a:prstDash val="solid"/>
            <a:miter lim="800000"/>
          </a:ln>
          <a:effectLst/>
        </p:spPr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3021233-FC0F-486D-B539-27D133857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089090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pt-BR">
                <a:solidFill>
                  <a:srgbClr val="FFFFFF"/>
                </a:solidFill>
              </a:rPr>
              <a:t>A análise do material e o citotécnico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D214D4A-22E0-4C9F-93F2-8AB7A4C6E7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0554" y="3263619"/>
            <a:ext cx="9190892" cy="2673765"/>
          </a:xfrm>
        </p:spPr>
        <p:txBody>
          <a:bodyPr anchor="t">
            <a:normAutofit/>
          </a:bodyPr>
          <a:lstStyle/>
          <a:p>
            <a:pPr marL="0" indent="0" algn="just">
              <a:buNone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É comum a subjetividade na interpretação do </a:t>
            </a:r>
            <a:r>
              <a:rPr lang="pt-BR" sz="2000" i="1" dirty="0">
                <a:latin typeface="Arial" panose="020B0604020202020204" pitchFamily="34" charset="0"/>
                <a:cs typeface="Arial" panose="020B0604020202020204" pitchFamily="34" charset="0"/>
              </a:rPr>
              <a:t>screnning,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pois existem características de arranjos ou células benignos que mimetizam lesões. </a:t>
            </a:r>
          </a:p>
          <a:p>
            <a:pPr marL="0" indent="0" algn="just">
              <a:buNone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Por conta dessa dificuldade é necessário a atenção durante o </a:t>
            </a:r>
            <a:r>
              <a:rPr lang="pt-BR" sz="2000" i="1" dirty="0">
                <a:latin typeface="Arial" panose="020B0604020202020204" pitchFamily="34" charset="0"/>
                <a:cs typeface="Arial" panose="020B0604020202020204" pitchFamily="34" charset="0"/>
              </a:rPr>
              <a:t>screnning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e o reconhecimento do profissional acompanhados de uma formação de efetiva e de qualidade. </a:t>
            </a:r>
          </a:p>
        </p:txBody>
      </p:sp>
    </p:spTree>
    <p:extLst>
      <p:ext uri="{BB962C8B-B14F-4D97-AF65-F5344CB8AC3E}">
        <p14:creationId xmlns:p14="http://schemas.microsoft.com/office/powerpoint/2010/main" val="1346039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028"/>
    </mc:Choice>
    <mc:Fallback xmlns="">
      <p:transition spd="slow" advTm="29028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graphicFrame>
        <p:nvGraphicFramePr>
          <p:cNvPr id="7" name="Espaço Reservado para Conteúdo 6">
            <a:extLst>
              <a:ext uri="{FF2B5EF4-FFF2-40B4-BE49-F238E27FC236}">
                <a16:creationId xmlns:a16="http://schemas.microsoft.com/office/drawing/2014/main" id="{CD556C79-D9F6-4CED-8BC8-1FB3D96C22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679976"/>
              </p:ext>
            </p:extLst>
          </p:nvPr>
        </p:nvGraphicFramePr>
        <p:xfrm>
          <a:off x="1008888" y="701081"/>
          <a:ext cx="10125456" cy="543367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062728">
                  <a:extLst>
                    <a:ext uri="{9D8B030D-6E8A-4147-A177-3AD203B41FA5}">
                      <a16:colId xmlns:a16="http://schemas.microsoft.com/office/drawing/2014/main" val="570079950"/>
                    </a:ext>
                  </a:extLst>
                </a:gridCol>
                <a:gridCol w="5062728">
                  <a:extLst>
                    <a:ext uri="{9D8B030D-6E8A-4147-A177-3AD203B41FA5}">
                      <a16:colId xmlns:a16="http://schemas.microsoft.com/office/drawing/2014/main" val="610624711"/>
                    </a:ext>
                  </a:extLst>
                </a:gridCol>
              </a:tblGrid>
              <a:tr h="267406">
                <a:tc gridSpan="2">
                  <a:txBody>
                    <a:bodyPr/>
                    <a:lstStyle/>
                    <a:p>
                      <a:pPr algn="ctr"/>
                      <a:r>
                        <a:rPr lang="pt-BR" sz="1500" dirty="0">
                          <a:latin typeface="+mn-lt"/>
                          <a:cs typeface="Arial" panose="020B0604020202020204" pitchFamily="34" charset="0"/>
                        </a:rPr>
                        <a:t>LESÃO X DIFICULDADE DIAGNÓSTICA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7142753"/>
                  </a:ext>
                </a:extLst>
              </a:tr>
              <a:tr h="678799">
                <a:tc>
                  <a:txBody>
                    <a:bodyPr/>
                    <a:lstStyle/>
                    <a:p>
                      <a:pPr algn="ctr"/>
                      <a:endParaRPr lang="pt-BR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ASC-US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LSIL</a:t>
                      </a:r>
                    </a:p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Paraceratose/ Reparo típicos</a:t>
                      </a:r>
                    </a:p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Processo Inflamatório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2787567"/>
                  </a:ext>
                </a:extLst>
              </a:tr>
              <a:tr h="678799">
                <a:tc>
                  <a:txBody>
                    <a:bodyPr/>
                    <a:lstStyle/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Células imaturas</a:t>
                      </a:r>
                    </a:p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Atrofia</a:t>
                      </a:r>
                    </a:p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2645333"/>
                  </a:ext>
                </a:extLst>
              </a:tr>
              <a:tr h="678799">
                <a:tc>
                  <a:txBody>
                    <a:bodyPr/>
                    <a:lstStyle/>
                    <a:p>
                      <a:pPr algn="ctr"/>
                      <a:endParaRPr lang="pt-BR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LSIL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Citólise</a:t>
                      </a:r>
                    </a:p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Processo Inflamatório</a:t>
                      </a:r>
                    </a:p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ASC-US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1579418"/>
                  </a:ext>
                </a:extLst>
              </a:tr>
              <a:tr h="884495">
                <a:tc>
                  <a:txBody>
                    <a:bodyPr/>
                    <a:lstStyle/>
                    <a:p>
                      <a:pPr algn="ctr"/>
                      <a:endParaRPr lang="pt-BR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Metaplasia Escamosa Imatura</a:t>
                      </a:r>
                    </a:p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Histiócitos</a:t>
                      </a:r>
                    </a:p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Cervicite Folicular</a:t>
                      </a:r>
                    </a:p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Células endometriais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4679495"/>
                  </a:ext>
                </a:extLst>
              </a:tr>
              <a:tr h="678799">
                <a:tc>
                  <a:txBody>
                    <a:bodyPr/>
                    <a:lstStyle/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Carcinoma invasor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HSIL</a:t>
                      </a:r>
                    </a:p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Adenocarcinoma Endocervical Invasor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10920"/>
                  </a:ext>
                </a:extLst>
              </a:tr>
              <a:tr h="678799">
                <a:tc>
                  <a:txBody>
                    <a:bodyPr/>
                    <a:lstStyle/>
                    <a:p>
                      <a:pPr algn="ctr"/>
                      <a:endParaRPr lang="pt-BR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Adenocarcinoma Endocervical Invasor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Reparo</a:t>
                      </a:r>
                    </a:p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Metaplasia Tubária</a:t>
                      </a:r>
                    </a:p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Istmo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791143"/>
                  </a:ext>
                </a:extLst>
              </a:tr>
              <a:tr h="267406">
                <a:tc>
                  <a:txBody>
                    <a:bodyPr/>
                    <a:lstStyle/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Adenocarcinoma Endometrial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1559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869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749"/>
    </mc:Choice>
    <mc:Fallback xmlns="">
      <p:transition spd="slow" advTm="85749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Uma imagem contendo comida&#10;&#10;Descrição gerada automaticamente">
            <a:extLst>
              <a:ext uri="{FF2B5EF4-FFF2-40B4-BE49-F238E27FC236}">
                <a16:creationId xmlns:a16="http://schemas.microsoft.com/office/drawing/2014/main" id="{392E48FF-9142-4A72-984D-434E6EA564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2" b="22715"/>
          <a:stretch/>
        </p:blipFill>
        <p:spPr>
          <a:xfrm>
            <a:off x="4493436" y="243"/>
            <a:ext cx="7698564" cy="3346705"/>
          </a:xfrm>
          <a:custGeom>
            <a:avLst/>
            <a:gdLst>
              <a:gd name="connsiteX0" fmla="*/ 1549963 w 7698564"/>
              <a:gd name="connsiteY0" fmla="*/ 0 h 3346705"/>
              <a:gd name="connsiteX1" fmla="*/ 1555540 w 7698564"/>
              <a:gd name="connsiteY1" fmla="*/ 0 h 3346705"/>
              <a:gd name="connsiteX2" fmla="*/ 2621768 w 7698564"/>
              <a:gd name="connsiteY2" fmla="*/ 0 h 3346705"/>
              <a:gd name="connsiteX3" fmla="*/ 6451640 w 7698564"/>
              <a:gd name="connsiteY3" fmla="*/ 0 h 3346705"/>
              <a:gd name="connsiteX4" fmla="*/ 6451640 w 7698564"/>
              <a:gd name="connsiteY4" fmla="*/ 479 h 3346705"/>
              <a:gd name="connsiteX5" fmla="*/ 7698564 w 7698564"/>
              <a:gd name="connsiteY5" fmla="*/ 479 h 3346705"/>
              <a:gd name="connsiteX6" fmla="*/ 7698564 w 7698564"/>
              <a:gd name="connsiteY6" fmla="*/ 3346705 h 3346705"/>
              <a:gd name="connsiteX7" fmla="*/ 0 w 7698564"/>
              <a:gd name="connsiteY7" fmla="*/ 3346705 h 334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98564" h="3346705">
                <a:moveTo>
                  <a:pt x="1549963" y="0"/>
                </a:moveTo>
                <a:lnTo>
                  <a:pt x="1555540" y="0"/>
                </a:lnTo>
                <a:lnTo>
                  <a:pt x="2621768" y="0"/>
                </a:lnTo>
                <a:lnTo>
                  <a:pt x="6451640" y="0"/>
                </a:lnTo>
                <a:lnTo>
                  <a:pt x="6451640" y="479"/>
                </a:lnTo>
                <a:lnTo>
                  <a:pt x="7698564" y="479"/>
                </a:lnTo>
                <a:lnTo>
                  <a:pt x="7698564" y="3346705"/>
                </a:lnTo>
                <a:lnTo>
                  <a:pt x="0" y="3346705"/>
                </a:lnTo>
                <a:close/>
              </a:path>
            </a:pathLst>
          </a:custGeom>
        </p:spPr>
      </p:pic>
      <p:pic>
        <p:nvPicPr>
          <p:cNvPr id="10" name="Imagem 9" descr="Uma imagem contendo comida, pizza&#10;&#10;Descrição gerada automaticamente">
            <a:extLst>
              <a:ext uri="{FF2B5EF4-FFF2-40B4-BE49-F238E27FC236}">
                <a16:creationId xmlns:a16="http://schemas.microsoft.com/office/drawing/2014/main" id="{35BD1B2D-CAC7-4524-A44E-B9484F2ED2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432" r="-3" b="17453"/>
          <a:stretch/>
        </p:blipFill>
        <p:spPr>
          <a:xfrm>
            <a:off x="20" y="10"/>
            <a:ext cx="5859777" cy="3346695"/>
          </a:xfrm>
          <a:custGeom>
            <a:avLst/>
            <a:gdLst>
              <a:gd name="connsiteX0" fmla="*/ 0 w 5859797"/>
              <a:gd name="connsiteY0" fmla="*/ 0 h 3346705"/>
              <a:gd name="connsiteX1" fmla="*/ 5859797 w 5859797"/>
              <a:gd name="connsiteY1" fmla="*/ 0 h 3346705"/>
              <a:gd name="connsiteX2" fmla="*/ 4309834 w 5859797"/>
              <a:gd name="connsiteY2" fmla="*/ 3346705 h 3346705"/>
              <a:gd name="connsiteX3" fmla="*/ 4304257 w 5859797"/>
              <a:gd name="connsiteY3" fmla="*/ 3346705 h 3346705"/>
              <a:gd name="connsiteX4" fmla="*/ 3238029 w 5859797"/>
              <a:gd name="connsiteY4" fmla="*/ 3346705 h 3346705"/>
              <a:gd name="connsiteX5" fmla="*/ 0 w 5859797"/>
              <a:gd name="connsiteY5" fmla="*/ 3346705 h 334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59797" h="3346705">
                <a:moveTo>
                  <a:pt x="0" y="0"/>
                </a:moveTo>
                <a:lnTo>
                  <a:pt x="5859797" y="0"/>
                </a:lnTo>
                <a:lnTo>
                  <a:pt x="4309834" y="3346705"/>
                </a:lnTo>
                <a:lnTo>
                  <a:pt x="4304257" y="3346705"/>
                </a:lnTo>
                <a:lnTo>
                  <a:pt x="3238029" y="3346705"/>
                </a:lnTo>
                <a:lnTo>
                  <a:pt x="0" y="3346705"/>
                </a:lnTo>
                <a:close/>
              </a:path>
            </a:pathLst>
          </a:custGeom>
        </p:spPr>
      </p:pic>
      <p:pic>
        <p:nvPicPr>
          <p:cNvPr id="8" name="Imagem 7" descr="Uma imagem contendo comida, pizza, prato, sentado&#10;&#10;Descrição gerada automaticamente">
            <a:extLst>
              <a:ext uri="{FF2B5EF4-FFF2-40B4-BE49-F238E27FC236}">
                <a16:creationId xmlns:a16="http://schemas.microsoft.com/office/drawing/2014/main" id="{11F71FF8-8EC8-431E-88A3-D5A770B19EE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427" r="2" b="27143"/>
          <a:stretch/>
        </p:blipFill>
        <p:spPr>
          <a:xfrm>
            <a:off x="6350089" y="3541775"/>
            <a:ext cx="5841911" cy="3346705"/>
          </a:xfrm>
          <a:custGeom>
            <a:avLst/>
            <a:gdLst>
              <a:gd name="connsiteX0" fmla="*/ 1549963 w 5841911"/>
              <a:gd name="connsiteY0" fmla="*/ 0 h 3346705"/>
              <a:gd name="connsiteX1" fmla="*/ 1555540 w 5841911"/>
              <a:gd name="connsiteY1" fmla="*/ 0 h 3346705"/>
              <a:gd name="connsiteX2" fmla="*/ 2621768 w 5841911"/>
              <a:gd name="connsiteY2" fmla="*/ 0 h 3346705"/>
              <a:gd name="connsiteX3" fmla="*/ 5841911 w 5841911"/>
              <a:gd name="connsiteY3" fmla="*/ 0 h 3346705"/>
              <a:gd name="connsiteX4" fmla="*/ 5841911 w 5841911"/>
              <a:gd name="connsiteY4" fmla="*/ 3346705 h 3346705"/>
              <a:gd name="connsiteX5" fmla="*/ 0 w 5841911"/>
              <a:gd name="connsiteY5" fmla="*/ 3346705 h 334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41911" h="3346705">
                <a:moveTo>
                  <a:pt x="1549963" y="0"/>
                </a:moveTo>
                <a:lnTo>
                  <a:pt x="1555540" y="0"/>
                </a:lnTo>
                <a:lnTo>
                  <a:pt x="2621768" y="0"/>
                </a:lnTo>
                <a:lnTo>
                  <a:pt x="5841911" y="0"/>
                </a:lnTo>
                <a:lnTo>
                  <a:pt x="5841911" y="3346705"/>
                </a:lnTo>
                <a:lnTo>
                  <a:pt x="0" y="3346705"/>
                </a:lnTo>
                <a:close/>
              </a:path>
            </a:pathLst>
          </a:custGeom>
        </p:spPr>
      </p:pic>
      <p:pic>
        <p:nvPicPr>
          <p:cNvPr id="13" name="Espaço Reservado para Conteúdo 3" descr="Uma imagem contendo neve, comida&#10;&#10;Descrição gerada automaticamente">
            <a:extLst>
              <a:ext uri="{FF2B5EF4-FFF2-40B4-BE49-F238E27FC236}">
                <a16:creationId xmlns:a16="http://schemas.microsoft.com/office/drawing/2014/main" id="{E9C7AFD0-3F9C-460D-9656-B03A1467671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6147" r="-2" b="6569"/>
          <a:stretch/>
        </p:blipFill>
        <p:spPr>
          <a:xfrm>
            <a:off x="20" y="3511295"/>
            <a:ext cx="7698544" cy="3346705"/>
          </a:xfrm>
          <a:custGeom>
            <a:avLst/>
            <a:gdLst>
              <a:gd name="connsiteX0" fmla="*/ 0 w 7698564"/>
              <a:gd name="connsiteY0" fmla="*/ 0 h 3346705"/>
              <a:gd name="connsiteX1" fmla="*/ 7698564 w 7698564"/>
              <a:gd name="connsiteY1" fmla="*/ 0 h 3346705"/>
              <a:gd name="connsiteX2" fmla="*/ 6148601 w 7698564"/>
              <a:gd name="connsiteY2" fmla="*/ 3346705 h 3346705"/>
              <a:gd name="connsiteX3" fmla="*/ 6143024 w 7698564"/>
              <a:gd name="connsiteY3" fmla="*/ 3346705 h 3346705"/>
              <a:gd name="connsiteX4" fmla="*/ 5076796 w 7698564"/>
              <a:gd name="connsiteY4" fmla="*/ 3346705 h 3346705"/>
              <a:gd name="connsiteX5" fmla="*/ 1246924 w 7698564"/>
              <a:gd name="connsiteY5" fmla="*/ 3346705 h 3346705"/>
              <a:gd name="connsiteX6" fmla="*/ 1246924 w 7698564"/>
              <a:gd name="connsiteY6" fmla="*/ 3346226 h 3346705"/>
              <a:gd name="connsiteX7" fmla="*/ 0 w 7698564"/>
              <a:gd name="connsiteY7" fmla="*/ 3346226 h 334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98564" h="3346705">
                <a:moveTo>
                  <a:pt x="0" y="0"/>
                </a:moveTo>
                <a:lnTo>
                  <a:pt x="7698564" y="0"/>
                </a:lnTo>
                <a:lnTo>
                  <a:pt x="6148601" y="3346705"/>
                </a:lnTo>
                <a:lnTo>
                  <a:pt x="6143024" y="3346705"/>
                </a:lnTo>
                <a:lnTo>
                  <a:pt x="5076796" y="3346705"/>
                </a:lnTo>
                <a:lnTo>
                  <a:pt x="1246924" y="3346705"/>
                </a:lnTo>
                <a:lnTo>
                  <a:pt x="1246924" y="3346226"/>
                </a:lnTo>
                <a:lnTo>
                  <a:pt x="0" y="3346226"/>
                </a:lnTo>
                <a:close/>
              </a:path>
            </a:pathLst>
          </a:cu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66228B13-4F25-4366-862A-12E2FE0FBE6E}"/>
              </a:ext>
            </a:extLst>
          </p:cNvPr>
          <p:cNvSpPr txBox="1"/>
          <p:nvPr/>
        </p:nvSpPr>
        <p:spPr>
          <a:xfrm>
            <a:off x="6096000" y="0"/>
            <a:ext cx="1048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Citólise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B975EB8-40DB-4322-AE28-176E35956501}"/>
              </a:ext>
            </a:extLst>
          </p:cNvPr>
          <p:cNvSpPr txBox="1"/>
          <p:nvPr/>
        </p:nvSpPr>
        <p:spPr>
          <a:xfrm>
            <a:off x="0" y="3511052"/>
            <a:ext cx="22236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Citólise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D910F3DF-45AD-4C32-8C91-158B61329DE6}"/>
              </a:ext>
            </a:extLst>
          </p:cNvPr>
          <p:cNvSpPr txBox="1"/>
          <p:nvPr/>
        </p:nvSpPr>
        <p:spPr>
          <a:xfrm>
            <a:off x="0" y="0"/>
            <a:ext cx="1999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LSIL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1D93D408-BA8A-4F02-9552-79F384481981}"/>
              </a:ext>
            </a:extLst>
          </p:cNvPr>
          <p:cNvSpPr txBox="1"/>
          <p:nvPr/>
        </p:nvSpPr>
        <p:spPr>
          <a:xfrm>
            <a:off x="7970810" y="3511052"/>
            <a:ext cx="197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LSIL</a:t>
            </a:r>
          </a:p>
        </p:txBody>
      </p:sp>
    </p:spTree>
    <p:extLst>
      <p:ext uri="{BB962C8B-B14F-4D97-AF65-F5344CB8AC3E}">
        <p14:creationId xmlns:p14="http://schemas.microsoft.com/office/powerpoint/2010/main" val="412881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626"/>
    </mc:Choice>
    <mc:Fallback xmlns="">
      <p:transition spd="slow" advTm="53626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 descr="Uma imagem contendo interior, branco&#10;&#10;Descrição gerada automaticamente">
            <a:extLst>
              <a:ext uri="{FF2B5EF4-FFF2-40B4-BE49-F238E27FC236}">
                <a16:creationId xmlns:a16="http://schemas.microsoft.com/office/drawing/2014/main" id="{1659B106-F926-44C3-AAA6-CAB6CA890F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0453" y="692490"/>
            <a:ext cx="5467889" cy="5473019"/>
          </a:xfr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0130D718-0658-4C1E-90F2-826DB3210C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3266" y="692489"/>
            <a:ext cx="5478281" cy="5473019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3AB085B8-F77F-419C-8027-F1C4A502F1F7}"/>
              </a:ext>
            </a:extLst>
          </p:cNvPr>
          <p:cNvSpPr txBox="1"/>
          <p:nvPr/>
        </p:nvSpPr>
        <p:spPr>
          <a:xfrm>
            <a:off x="490453" y="692489"/>
            <a:ext cx="1048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HSIL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0408DB0F-9F7F-44B8-90A9-0056E47A916A}"/>
              </a:ext>
            </a:extLst>
          </p:cNvPr>
          <p:cNvSpPr txBox="1"/>
          <p:nvPr/>
        </p:nvSpPr>
        <p:spPr>
          <a:xfrm>
            <a:off x="6233660" y="661711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Histiócitos</a:t>
            </a:r>
          </a:p>
        </p:txBody>
      </p:sp>
    </p:spTree>
    <p:extLst>
      <p:ext uri="{BB962C8B-B14F-4D97-AF65-F5344CB8AC3E}">
        <p14:creationId xmlns:p14="http://schemas.microsoft.com/office/powerpoint/2010/main" val="383087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64"/>
    </mc:Choice>
    <mc:Fallback xmlns="">
      <p:transition spd="slow" advTm="6664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CF9A2BAF-0F59-46A1-ADAE-18D8745493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pic>
        <p:nvPicPr>
          <p:cNvPr id="16" name="Imagem 15" descr="Uma imagem contendo queijo&#10;&#10;Descrição gerada automaticamente">
            <a:extLst>
              <a:ext uri="{FF2B5EF4-FFF2-40B4-BE49-F238E27FC236}">
                <a16:creationId xmlns:a16="http://schemas.microsoft.com/office/drawing/2014/main" id="{DEFEB661-0780-481E-8DF4-273067CA77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616" b="-1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F4332AE5-8E88-4C7C-9EAE-2D2D6C6B4EB8}"/>
              </a:ext>
            </a:extLst>
          </p:cNvPr>
          <p:cNvSpPr txBox="1"/>
          <p:nvPr/>
        </p:nvSpPr>
        <p:spPr>
          <a:xfrm>
            <a:off x="643467" y="643467"/>
            <a:ext cx="2390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Cervicite folicular</a:t>
            </a:r>
          </a:p>
        </p:txBody>
      </p:sp>
    </p:spTree>
    <p:extLst>
      <p:ext uri="{BB962C8B-B14F-4D97-AF65-F5344CB8AC3E}">
        <p14:creationId xmlns:p14="http://schemas.microsoft.com/office/powerpoint/2010/main" val="135908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6"/>
    </mc:Choice>
    <mc:Fallback xmlns="">
      <p:transition spd="slow" advTm="69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4737801-B9D6-4A08-BD77-23010A802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FABD39-C757-461E-A681-DC2736484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572613"/>
            <a:ext cx="11281609" cy="2396079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DF424F5-8D5C-46C0-A1B0-AF34E0350C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737380"/>
            <a:ext cx="10954512" cy="2066544"/>
          </a:xfrm>
          <a:prstGeom prst="rect">
            <a:avLst/>
          </a:prstGeom>
          <a:noFill/>
          <a:ln w="6350" cap="sq" cmpd="sng" algn="ctr">
            <a:solidFill>
              <a:srgbClr val="FFFFFF"/>
            </a:solidFill>
            <a:prstDash val="solid"/>
            <a:miter lim="800000"/>
          </a:ln>
          <a:effectLst/>
        </p:spPr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CDF7A34-5AB8-4958-B428-43FE0B9F2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089090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pt-BR" sz="4400" dirty="0">
                <a:solidFill>
                  <a:srgbClr val="FFFFFF"/>
                </a:solidFill>
              </a:rPr>
              <a:t>Introdução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9C7361C-CAD0-4C5D-B0E7-4C9C05668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0554" y="3263619"/>
            <a:ext cx="9190892" cy="2673765"/>
          </a:xfrm>
        </p:spPr>
        <p:txBody>
          <a:bodyPr anchor="t">
            <a:normAutofit/>
          </a:bodyPr>
          <a:lstStyle/>
          <a:p>
            <a:pPr marL="0" indent="0" algn="just">
              <a:buNone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O teste de Papanicolau é o exame preconizado para o rastreio do câncer cervical  por ser de baixo custo e não apresentar malefícios à paciente. Seus objetivos são: </a:t>
            </a:r>
          </a:p>
          <a:p>
            <a:pPr algn="just"/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Identificar doenças sem suspeita clínica; </a:t>
            </a:r>
          </a:p>
          <a:p>
            <a:pPr algn="just"/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Confirmar doenças com suspeita clínica; </a:t>
            </a:r>
          </a:p>
          <a:p>
            <a:pPr algn="just"/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Acompanhar o tratamento e/ou a evolução de doenças já confirmadas.</a:t>
            </a:r>
          </a:p>
        </p:txBody>
      </p:sp>
    </p:spTree>
    <p:extLst>
      <p:ext uri="{BB962C8B-B14F-4D97-AF65-F5344CB8AC3E}">
        <p14:creationId xmlns:p14="http://schemas.microsoft.com/office/powerpoint/2010/main" val="247608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503"/>
    </mc:Choice>
    <mc:Fallback xmlns="">
      <p:transition spd="slow" advTm="32503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1">
            <a:extLst>
              <a:ext uri="{FF2B5EF4-FFF2-40B4-BE49-F238E27FC236}">
                <a16:creationId xmlns:a16="http://schemas.microsoft.com/office/drawing/2014/main" id="{EF35BF45-CCB5-4261-9CB3-98487052A8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pic>
        <p:nvPicPr>
          <p:cNvPr id="10" name="Espaço Reservado para Conteúdo 4" descr="Uma imagem contendo comida&#10;&#10;Descrição gerada automaticamente">
            <a:extLst>
              <a:ext uri="{FF2B5EF4-FFF2-40B4-BE49-F238E27FC236}">
                <a16:creationId xmlns:a16="http://schemas.microsoft.com/office/drawing/2014/main" id="{DC7FE9A6-F044-4A97-A7C0-E319862F74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851" r="25151" b="-1"/>
          <a:stretch/>
        </p:blipFill>
        <p:spPr>
          <a:xfrm>
            <a:off x="643467" y="643467"/>
            <a:ext cx="5248909" cy="5571066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FB1D8A55-7D81-43A0-9829-F252BFEB3F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52" r="7260" b="-2"/>
          <a:stretch/>
        </p:blipFill>
        <p:spPr>
          <a:xfrm>
            <a:off x="6299623" y="643467"/>
            <a:ext cx="5248909" cy="5571066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5B7A2C7B-2876-424F-824E-52CF93E7E555}"/>
              </a:ext>
            </a:extLst>
          </p:cNvPr>
          <p:cNvSpPr txBox="1"/>
          <p:nvPr/>
        </p:nvSpPr>
        <p:spPr>
          <a:xfrm>
            <a:off x="643467" y="681319"/>
            <a:ext cx="2342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HSIL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91BE2154-0A90-410F-8532-B37DF1FF0522}"/>
              </a:ext>
            </a:extLst>
          </p:cNvPr>
          <p:cNvSpPr txBox="1"/>
          <p:nvPr/>
        </p:nvSpPr>
        <p:spPr>
          <a:xfrm>
            <a:off x="6299623" y="696419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HSIL</a:t>
            </a:r>
          </a:p>
        </p:txBody>
      </p:sp>
    </p:spTree>
    <p:extLst>
      <p:ext uri="{BB962C8B-B14F-4D97-AF65-F5344CB8AC3E}">
        <p14:creationId xmlns:p14="http://schemas.microsoft.com/office/powerpoint/2010/main" val="170612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853"/>
    </mc:Choice>
    <mc:Fallback xmlns="">
      <p:transition spd="slow" advTm="63853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Espaço Reservado para Conteúdo 6" descr="Uma imagem contendo pizza, sentado&#10;&#10;Descrição gerada automaticamente">
            <a:extLst>
              <a:ext uri="{FF2B5EF4-FFF2-40B4-BE49-F238E27FC236}">
                <a16:creationId xmlns:a16="http://schemas.microsoft.com/office/drawing/2014/main" id="{0029991F-D059-4025-8B04-F08009E899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6947"/>
          <a:stretch/>
        </p:blipFill>
        <p:spPr>
          <a:xfrm>
            <a:off x="-1" y="10"/>
            <a:ext cx="7370057" cy="6857990"/>
          </a:xfrm>
          <a:prstGeom prst="rect">
            <a:avLst/>
          </a:prstGeom>
        </p:spPr>
      </p:pic>
      <p:pic>
        <p:nvPicPr>
          <p:cNvPr id="11" name="Imagem 10" descr="Uma imagem contendo comida&#10;&#10;Descrição gerada automaticamente">
            <a:extLst>
              <a:ext uri="{FF2B5EF4-FFF2-40B4-BE49-F238E27FC236}">
                <a16:creationId xmlns:a16="http://schemas.microsoft.com/office/drawing/2014/main" id="{F86C3EA3-B520-46C9-B6F4-A95848BE71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966" r="-3" b="14630"/>
          <a:stretch/>
        </p:blipFill>
        <p:spPr>
          <a:xfrm>
            <a:off x="7534656" y="1"/>
            <a:ext cx="4657344" cy="3346704"/>
          </a:xfrm>
          <a:prstGeom prst="rect">
            <a:avLst/>
          </a:prstGeom>
        </p:spPr>
      </p:pic>
      <p:pic>
        <p:nvPicPr>
          <p:cNvPr id="9" name="Imagem 8" descr="Uma imagem contendo vestuário&#10;&#10;Descrição gerada automaticamente">
            <a:extLst>
              <a:ext uri="{FF2B5EF4-FFF2-40B4-BE49-F238E27FC236}">
                <a16:creationId xmlns:a16="http://schemas.microsoft.com/office/drawing/2014/main" id="{21C1ED49-3DB0-41CE-A57E-191EF46467F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7412" r="-3" b="10727"/>
          <a:stretch/>
        </p:blipFill>
        <p:spPr>
          <a:xfrm>
            <a:off x="7534654" y="3511296"/>
            <a:ext cx="4657346" cy="3346704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0942B5B1-1B99-461B-AE00-788EDCD74899}"/>
              </a:ext>
            </a:extLst>
          </p:cNvPr>
          <p:cNvSpPr txBox="1"/>
          <p:nvPr/>
        </p:nvSpPr>
        <p:spPr>
          <a:xfrm>
            <a:off x="-1" y="0"/>
            <a:ext cx="3793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Carcinoma escamoso invasor</a:t>
            </a:r>
          </a:p>
        </p:txBody>
      </p:sp>
    </p:spTree>
    <p:extLst>
      <p:ext uri="{BB962C8B-B14F-4D97-AF65-F5344CB8AC3E}">
        <p14:creationId xmlns:p14="http://schemas.microsoft.com/office/powerpoint/2010/main" val="56415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04"/>
    </mc:Choice>
    <mc:Fallback xmlns="">
      <p:transition spd="slow" advTm="20104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F9A2BAF-0F59-46A1-ADAE-18D8745493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pic>
        <p:nvPicPr>
          <p:cNvPr id="5" name="Imagem 4" descr="Uma imagem contendo texto&#10;&#10;Descrição gerada automaticamente">
            <a:extLst>
              <a:ext uri="{FF2B5EF4-FFF2-40B4-BE49-F238E27FC236}">
                <a16:creationId xmlns:a16="http://schemas.microsoft.com/office/drawing/2014/main" id="{A55A874C-C2EA-4C6C-9097-01C585E925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728" b="1350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633F6436-AE1D-47B4-A158-FA9FB4A605D9}"/>
              </a:ext>
            </a:extLst>
          </p:cNvPr>
          <p:cNvSpPr txBox="1"/>
          <p:nvPr/>
        </p:nvSpPr>
        <p:spPr>
          <a:xfrm>
            <a:off x="0" y="0"/>
            <a:ext cx="4251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Carcinoma escamoso invasor </a:t>
            </a:r>
          </a:p>
        </p:txBody>
      </p:sp>
    </p:spTree>
    <p:extLst>
      <p:ext uri="{BB962C8B-B14F-4D97-AF65-F5344CB8AC3E}">
        <p14:creationId xmlns:p14="http://schemas.microsoft.com/office/powerpoint/2010/main" val="112909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740"/>
    </mc:Choice>
    <mc:Fallback xmlns="">
      <p:transition spd="slow" advTm="3274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F35BF45-CCB5-4261-9CB3-98487052A8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1FC2DAC5-EAB0-46CF-ADFA-D7F72B7214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864" r="21249" b="-1"/>
          <a:stretch/>
        </p:blipFill>
        <p:spPr>
          <a:xfrm>
            <a:off x="643467" y="643467"/>
            <a:ext cx="5248909" cy="5571066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F18E3041-1A61-4B3F-9F63-28834BF544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03" r="20332"/>
          <a:stretch/>
        </p:blipFill>
        <p:spPr>
          <a:xfrm>
            <a:off x="6299623" y="643467"/>
            <a:ext cx="5248909" cy="5571066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472D94D8-78F3-44BB-A7AD-5620C751780B}"/>
              </a:ext>
            </a:extLst>
          </p:cNvPr>
          <p:cNvSpPr txBox="1"/>
          <p:nvPr/>
        </p:nvSpPr>
        <p:spPr>
          <a:xfrm>
            <a:off x="643467" y="643467"/>
            <a:ext cx="46201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Adenocarcinoma endocervical invasor</a:t>
            </a:r>
          </a:p>
        </p:txBody>
      </p:sp>
    </p:spTree>
    <p:extLst>
      <p:ext uri="{BB962C8B-B14F-4D97-AF65-F5344CB8AC3E}">
        <p14:creationId xmlns:p14="http://schemas.microsoft.com/office/powerpoint/2010/main" val="147624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73"/>
    </mc:Choice>
    <mc:Fallback xmlns="">
      <p:transition spd="slow" advTm="21873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F9A2BAF-0F59-46A1-ADAE-18D8745493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pic>
        <p:nvPicPr>
          <p:cNvPr id="5" name="Imagem 4" descr="Uma imagem contendo pizza, comida&#10;&#10;Descrição gerada automaticamente">
            <a:extLst>
              <a:ext uri="{FF2B5EF4-FFF2-40B4-BE49-F238E27FC236}">
                <a16:creationId xmlns:a16="http://schemas.microsoft.com/office/drawing/2014/main" id="{0F95F480-5527-4FB9-8F3F-FC42106209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82" r="1" b="13051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778D3A33-196C-46C4-A6D5-54AEB7EF09DD}"/>
              </a:ext>
            </a:extLst>
          </p:cNvPr>
          <p:cNvSpPr txBox="1"/>
          <p:nvPr/>
        </p:nvSpPr>
        <p:spPr>
          <a:xfrm>
            <a:off x="643467" y="691593"/>
            <a:ext cx="3866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Reparo</a:t>
            </a:r>
          </a:p>
        </p:txBody>
      </p:sp>
    </p:spTree>
    <p:extLst>
      <p:ext uri="{BB962C8B-B14F-4D97-AF65-F5344CB8AC3E}">
        <p14:creationId xmlns:p14="http://schemas.microsoft.com/office/powerpoint/2010/main" val="299666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02"/>
    </mc:Choice>
    <mc:Fallback xmlns="">
      <p:transition spd="slow" advTm="11302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EF35BF45-CCB5-4261-9CB3-98487052A8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8CA9514-3753-40F3-8065-7A5E13853B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8" y="0"/>
            <a:ext cx="12195048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Imagem 14" descr="Uma imagem contendo bolo, prato, interior, comida&#10;&#10;Descrição gerada automaticamente">
            <a:extLst>
              <a:ext uri="{FF2B5EF4-FFF2-40B4-BE49-F238E27FC236}">
                <a16:creationId xmlns:a16="http://schemas.microsoft.com/office/drawing/2014/main" id="{4F0B6247-7C95-42E4-A0BD-7DCBF22BC0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0608"/>
          <a:stretch/>
        </p:blipFill>
        <p:spPr>
          <a:xfrm>
            <a:off x="235077" y="238122"/>
            <a:ext cx="7061454" cy="6381753"/>
          </a:xfrm>
          <a:prstGeom prst="rect">
            <a:avLst/>
          </a:prstGeom>
        </p:spPr>
      </p:pic>
      <p:pic>
        <p:nvPicPr>
          <p:cNvPr id="11" name="Imagem 10" descr="Uma imagem contendo bolo, interior, fungo, estrela&#10;&#10;Descrição gerada automaticamente">
            <a:extLst>
              <a:ext uri="{FF2B5EF4-FFF2-40B4-BE49-F238E27FC236}">
                <a16:creationId xmlns:a16="http://schemas.microsoft.com/office/drawing/2014/main" id="{A710189F-ED7B-41FD-A583-3AE7874B6D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948" r="19442"/>
          <a:stretch/>
        </p:blipFill>
        <p:spPr>
          <a:xfrm>
            <a:off x="7534656" y="238121"/>
            <a:ext cx="4419218" cy="6381753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427F9AAA-2D57-42E5-82BC-5E03DC4DC17D}"/>
              </a:ext>
            </a:extLst>
          </p:cNvPr>
          <p:cNvSpPr txBox="1"/>
          <p:nvPr/>
        </p:nvSpPr>
        <p:spPr>
          <a:xfrm>
            <a:off x="238126" y="237741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Istmo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AB1FCD89-C2C8-49A8-A0BD-5B79807C58BB}"/>
              </a:ext>
            </a:extLst>
          </p:cNvPr>
          <p:cNvSpPr txBox="1"/>
          <p:nvPr/>
        </p:nvSpPr>
        <p:spPr>
          <a:xfrm>
            <a:off x="7499212" y="237739"/>
            <a:ext cx="38420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Adenocarcinoma endocervical invasor </a:t>
            </a:r>
          </a:p>
        </p:txBody>
      </p:sp>
    </p:spTree>
    <p:extLst>
      <p:ext uri="{BB962C8B-B14F-4D97-AF65-F5344CB8AC3E}">
        <p14:creationId xmlns:p14="http://schemas.microsoft.com/office/powerpoint/2010/main" val="335924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654"/>
    </mc:Choice>
    <mc:Fallback xmlns="">
      <p:transition spd="slow" advTm="45654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01EA411D-6E28-4C57-A156-E765F96CA2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 useBgFill="1">
        <p:nvSpPr>
          <p:cNvPr id="32" name="Rectangle 27">
            <a:extLst>
              <a:ext uri="{FF2B5EF4-FFF2-40B4-BE49-F238E27FC236}">
                <a16:creationId xmlns:a16="http://schemas.microsoft.com/office/drawing/2014/main" id="{47762EC7-CEDE-41D1-8C8D-0BCCDC2870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m 6" descr="Uma imagem contendo comida, sobremesa&#10;&#10;Descrição gerada automaticamente">
            <a:extLst>
              <a:ext uri="{FF2B5EF4-FFF2-40B4-BE49-F238E27FC236}">
                <a16:creationId xmlns:a16="http://schemas.microsoft.com/office/drawing/2014/main" id="{B08CF482-E30C-467C-BE2F-1B30E21A08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32" y="1348339"/>
            <a:ext cx="5613399" cy="3171570"/>
          </a:xfrm>
          <a:prstGeom prst="rect">
            <a:avLst/>
          </a:prstGeom>
        </p:spPr>
      </p:pic>
      <p:pic>
        <p:nvPicPr>
          <p:cNvPr id="5" name="Imagem 4" descr="Uma imagem contendo pizza, prato, interior&#10;&#10;Descrição gerada automaticamente">
            <a:extLst>
              <a:ext uri="{FF2B5EF4-FFF2-40B4-BE49-F238E27FC236}">
                <a16:creationId xmlns:a16="http://schemas.microsoft.com/office/drawing/2014/main" id="{4A72080A-6B41-4CE8-8A4F-70C11C2C81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864" y="1338097"/>
            <a:ext cx="5613403" cy="3181811"/>
          </a:xfrm>
          <a:prstGeom prst="rect">
            <a:avLst/>
          </a:prstGeom>
        </p:spPr>
      </p:pic>
      <p:sp>
        <p:nvSpPr>
          <p:cNvPr id="33" name="Rectangle 29">
            <a:extLst>
              <a:ext uri="{FF2B5EF4-FFF2-40B4-BE49-F238E27FC236}">
                <a16:creationId xmlns:a16="http://schemas.microsoft.com/office/drawing/2014/main" id="{32B3B3EC-7313-4CE0-8C5B-C1A3232A60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5892800"/>
            <a:ext cx="11548535" cy="6434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42B9D8DA-B279-4CA9-AB2C-603955BDF916}"/>
              </a:ext>
            </a:extLst>
          </p:cNvPr>
          <p:cNvSpPr txBox="1"/>
          <p:nvPr/>
        </p:nvSpPr>
        <p:spPr>
          <a:xfrm>
            <a:off x="234695" y="4519908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Istmo 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6C118CDA-A43C-468B-803C-B6CCE17DCB46}"/>
              </a:ext>
            </a:extLst>
          </p:cNvPr>
          <p:cNvSpPr txBox="1"/>
          <p:nvPr/>
        </p:nvSpPr>
        <p:spPr>
          <a:xfrm>
            <a:off x="6169827" y="4519908"/>
            <a:ext cx="45191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Adenocarcinoma endocervical invasor</a:t>
            </a:r>
          </a:p>
        </p:txBody>
      </p:sp>
    </p:spTree>
    <p:extLst>
      <p:ext uri="{BB962C8B-B14F-4D97-AF65-F5344CB8AC3E}">
        <p14:creationId xmlns:p14="http://schemas.microsoft.com/office/powerpoint/2010/main" val="2017223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480"/>
    </mc:Choice>
    <mc:Fallback xmlns="">
      <p:transition spd="slow" advTm="2548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4737801-B9D6-4A08-BD77-23010A802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FABD39-C757-461E-A681-DC2736484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572613"/>
            <a:ext cx="11281609" cy="2396079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DF424F5-8D5C-46C0-A1B0-AF34E0350C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737380"/>
            <a:ext cx="10954512" cy="2066544"/>
          </a:xfrm>
          <a:prstGeom prst="rect">
            <a:avLst/>
          </a:prstGeom>
          <a:noFill/>
          <a:ln w="6350" cap="sq" cmpd="sng" algn="ctr">
            <a:solidFill>
              <a:srgbClr val="FFFFFF"/>
            </a:solidFill>
            <a:prstDash val="solid"/>
            <a:miter lim="800000"/>
          </a:ln>
          <a:effectLst/>
        </p:spPr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82EA248-979F-4FE8-AA9F-B68C3B9B3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089090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pt-BR">
                <a:solidFill>
                  <a:srgbClr val="FFFFFF"/>
                </a:solidFill>
              </a:rPr>
              <a:t>Controle de qualidade</a:t>
            </a:r>
          </a:p>
        </p:txBody>
      </p:sp>
      <p:sp>
        <p:nvSpPr>
          <p:cNvPr id="7" name="Espaço Reservado para Conteúdo 2">
            <a:extLst>
              <a:ext uri="{FF2B5EF4-FFF2-40B4-BE49-F238E27FC236}">
                <a16:creationId xmlns:a16="http://schemas.microsoft.com/office/drawing/2014/main" id="{AAEB7E91-9164-4D77-BCA8-22B69324C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0188" y="3263900"/>
            <a:ext cx="9191625" cy="267335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O controle de qualidade ou monitoramento interno de qualidade (MIQ) é usado para aperfeiçoar a qualidade do laudo e notificar as não conformidades do material. É preconizado a todos os laboratórios de citologia que prestam serviço ao SUS por meio da portaria 3388 de 30 de dezembro de 2013 O MIQ que pode ser feito de quatro formas distintas: </a:t>
            </a:r>
          </a:p>
          <a:p>
            <a:pPr algn="just"/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Revisão aleatória de 10% dos esfregaços negativos (R-10%); </a:t>
            </a:r>
          </a:p>
          <a:p>
            <a:pPr algn="just"/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Revisão com base em critérios clínicos de risco (RCCR);  </a:t>
            </a:r>
          </a:p>
          <a:p>
            <a:pPr algn="just"/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Revisão rápida de 100% dos resultados negativos (RR-100%); </a:t>
            </a:r>
          </a:p>
          <a:p>
            <a:pPr algn="just"/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Pré escrutínio rápido (PER).  </a:t>
            </a:r>
          </a:p>
          <a:p>
            <a:pPr marL="0" indent="0" algn="just">
              <a:buNone/>
            </a:pP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Estudos mostram que, quando comparados para melhor identificação de falsos resultados, a RR-100% e o PER são mais eficazes que a R-10% e a RCCR.</a:t>
            </a:r>
          </a:p>
        </p:txBody>
      </p:sp>
    </p:spTree>
    <p:extLst>
      <p:ext uri="{BB962C8B-B14F-4D97-AF65-F5344CB8AC3E}">
        <p14:creationId xmlns:p14="http://schemas.microsoft.com/office/powerpoint/2010/main" val="292224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5944"/>
    </mc:Choice>
    <mc:Fallback xmlns="">
      <p:transition spd="slow" advTm="125944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chemeClr val="bg2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3E25BDA2-3F4D-4B38-90E7-989465ECDD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5EEA05-AD42-442F-B6C6-CB9FC2894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C96869A-A70D-42F7-876F-605CB1718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108" y="610955"/>
            <a:ext cx="10927784" cy="563609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CD407CC-EF5C-486F-9A14-7F681F986D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052" y="777240"/>
            <a:ext cx="10597896" cy="5303520"/>
          </a:xfrm>
          <a:prstGeom prst="rect">
            <a:avLst/>
          </a:prstGeom>
          <a:solidFill>
            <a:schemeClr val="bg1"/>
          </a:solidFill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C699537-2F5D-4181-94FC-D623E0C29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2835" y="1420706"/>
            <a:ext cx="3466540" cy="4016587"/>
          </a:xfrm>
        </p:spPr>
        <p:txBody>
          <a:bodyPr>
            <a:normAutofit/>
          </a:bodyPr>
          <a:lstStyle/>
          <a:p>
            <a:r>
              <a:rPr lang="pt-BR" sz="3600"/>
              <a:t>Considerações finais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716E764-2F6A-448E-9339-6BF91C7BE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519" y="1420706"/>
            <a:ext cx="5514758" cy="4016587"/>
          </a:xfrm>
        </p:spPr>
        <p:txBody>
          <a:bodyPr anchor="ctr">
            <a:noAutofit/>
          </a:bodyPr>
          <a:lstStyle/>
          <a:p>
            <a:pPr marL="0" indent="0" algn="just">
              <a:buNone/>
            </a:pP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Considerado o melhor método de rastreio e prevenção do câncer do colo do útero o exame de Papanicolaou é preconizado por ser pouco invasivo e de baixo custo. </a:t>
            </a:r>
          </a:p>
          <a:p>
            <a:pPr marL="0" indent="0" algn="just">
              <a:buNone/>
            </a:pP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Mesmo com um exame eficaz para o rastreio do câncer do colo uterino a patologia ainda é uma das maiores causas de morte por câncer no país e no mundo entre a população feminina. </a:t>
            </a:r>
          </a:p>
          <a:p>
            <a:pPr marL="0" indent="0" algn="just">
              <a:buNone/>
            </a:pP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A análise do material deve ser feita com muita atenção pois apesar de possuir na literatura critérios bem definidos para os achados benignos e os achados malignos, o esfregaço é subjetivo e uma imagem normal muitas vezes mimetiza características de lesão. Por isso a importância da valorização profissional e formação de qualidade, de modo que o escrutinador tenha acuidade visual para identificar as principais diferenças entre achados benignos e malignos. </a:t>
            </a:r>
          </a:p>
          <a:p>
            <a:pPr marL="0" indent="0" algn="just">
              <a:buNone/>
            </a:pP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Para avaliação de resultados falso-negativos existe o monitoramento interno de qualidade, o qual pode ser feito de quatro formas: R-10%, RCCR, RR-100% ou PER, dos quais os mais eficazes são a RR-100% e o PER.   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DD76B5F-5BAA-48C6-9065-9AEF15D30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05731" y="2057401"/>
            <a:ext cx="0" cy="27432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1578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738"/>
    </mc:Choice>
    <mc:Fallback xmlns="">
      <p:transition spd="slow" advTm="86738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CC7A9A-D116-4EF8-9617-57CF6FB3F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993701"/>
          </a:xfrm>
        </p:spPr>
        <p:txBody>
          <a:bodyPr>
            <a:normAutofit/>
          </a:bodyPr>
          <a:lstStyle/>
          <a:p>
            <a:r>
              <a:rPr lang="pt-BR" dirty="0"/>
              <a:t>Referências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1BF667D-912D-48E9-9680-A13BB92B90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636295"/>
            <a:ext cx="7038754" cy="4398745"/>
          </a:xfrm>
        </p:spPr>
        <p:txBody>
          <a:bodyPr>
            <a:noAutofit/>
          </a:bodyPr>
          <a:lstStyle/>
          <a:p>
            <a:pPr algn="just">
              <a:lnSpc>
                <a:spcPct val="90000"/>
              </a:lnSpc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NETO, Antonio A.;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Aspectos epidemiológicos do câncer cervical.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1991. </a:t>
            </a:r>
          </a:p>
          <a:p>
            <a:pPr algn="just">
              <a:lnSpc>
                <a:spcPct val="90000"/>
              </a:lnSpc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FONSECA, Alex J. et al.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Acurácia dos exames citológicos cervicovaginais em Estado de elevada incidência de câncer de colo de útero.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Revista Brasileira de Ginecologia e Obstetrícia.  2014. </a:t>
            </a:r>
          </a:p>
          <a:p>
            <a:pPr algn="just">
              <a:lnSpc>
                <a:spcPct val="90000"/>
              </a:lnSpc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TEIXEIRA, Vânia M. F.; PIERANTONI, Célia R.; 11º Congresso Brasileiro de Saúde Coletiva. 2015, Universidade Federal de Goiás, Goiânia.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Citotécnico: análise do processo de trabalho em laboratórios de Citopatologia e Anatomopatologia no Estado do Rio de Janeiro.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Disponível em: &lt;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file:///C:/Users/Talita%20Santos/Documents/TCC%20Talita/Artigos%20TCC/1%20Cito.%20analise%20do%20processo%20de%20trabalho.pdf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&gt; Acesso em: 16 de jul. 2018 </a:t>
            </a:r>
          </a:p>
          <a:p>
            <a:pPr algn="just">
              <a:lnSpc>
                <a:spcPct val="90000"/>
              </a:lnSpc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90000"/>
              </a:lnSpc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4420325-259F-479B-B4B6-55DF800B2E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74522" y="2325844"/>
            <a:ext cx="3019646" cy="301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13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17"/>
    </mc:Choice>
    <mc:Fallback xmlns="">
      <p:transition spd="slow" advTm="3017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2E83D8E-4503-4799-ABCB-25BB2CA7F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512" y="865414"/>
            <a:ext cx="9792208" cy="510029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O diagnóstico é feito com base em critérios citomorfológicos descritos na literatura,  as quais definem as características de benignidade e malignidade. Apesar de sua eficácia o exame possui aspectos negativos:</a:t>
            </a:r>
          </a:p>
          <a:p>
            <a:pPr algn="just"/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Interpretação subjetiva; </a:t>
            </a:r>
          </a:p>
          <a:p>
            <a:pPr algn="just"/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Avaliação de lesão invasiva prejudicada; </a:t>
            </a:r>
          </a:p>
          <a:p>
            <a:pPr algn="just"/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Preparo e qualidade do material. </a:t>
            </a:r>
          </a:p>
          <a:p>
            <a:pPr algn="just"/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As imagens benignas e malignas podem ser confundidas, pois algumas imagens benignas mimetiza as lesões. Alguns fatores que contribuem para essa confusão são: </a:t>
            </a:r>
          </a:p>
          <a:p>
            <a:pPr algn="just"/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Artefatos de técnica;</a:t>
            </a:r>
          </a:p>
          <a:p>
            <a:pPr algn="just"/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Processo inflamatório; </a:t>
            </a:r>
          </a:p>
          <a:p>
            <a:pPr algn="just"/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Aspecto do esfregaço;</a:t>
            </a:r>
          </a:p>
          <a:p>
            <a:pPr algn="just"/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Achados citológicos. </a:t>
            </a:r>
          </a:p>
        </p:txBody>
      </p:sp>
    </p:spTree>
    <p:extLst>
      <p:ext uri="{BB962C8B-B14F-4D97-AF65-F5344CB8AC3E}">
        <p14:creationId xmlns:p14="http://schemas.microsoft.com/office/powerpoint/2010/main" val="353323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408"/>
    </mc:Choice>
    <mc:Fallback xmlns="">
      <p:transition spd="slow" advTm="94408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F4FBDD9-0610-4A30-A7F4-331AC1BB89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9896" y="815113"/>
            <a:ext cx="9792208" cy="5227774"/>
          </a:xfrm>
        </p:spPr>
        <p:txBody>
          <a:bodyPr>
            <a:noAutofit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NASCIMENTO, Maria I.; ROCHA, Luana B.;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Colpocitologia de mulheres com diagnóstico de adenocarcinoma do colo do útero.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2014. Trabalho realizado no Ambulatório de Patologia do Trato Genital Inferior e Colposcopia do Hospital Geral de Nova Iguaçu, Nova Iguaçu (RJ). Departamento de Epidemiologia e Bioestatística, Universidade Federal Fluminense (UFF), Niterói (RJ). Divisão de Ginecologia, Hospital Geral de Nova Iguaçu, Nova Iguaçu (RJ).</a:t>
            </a: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TOBIAS, Alessandra H. G.;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Desempenho do pré-escrutínio rápido e da revisão rápida de 100% como métodos de monitoramento interno de qualidade dos exames citopatológicos do colo do útero.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2016. Tese (Doutorado em Ciência Farmacêutica) - Programa de Pós-Graduação em Ciências Farmacêuticas, Universidade Federal de Ouro Preto, Minas Gerais, 2016. </a:t>
            </a: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UGHINI, Sílvia F. O.;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Importância da qualidade da coleta do exame preventivo para o diagnóstico das neoplasias glandulares endocervicais e endometriais.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2016.</a:t>
            </a: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FARIAS, A. M. R. O et al.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Manual da Gestão da Qualidade para Laboratório de Citopatologia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2ª edição revista e ampliada. Ministério da Saúde. Instituto Nacional do Câncer José Alencar Gomes da Silva (INCA) 2016</a:t>
            </a: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LIMA, D. N. O. et al.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Técnico em citopatologia.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Caderno de referência 1: citopatologia ginecológica. Brasília- DF 2012 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986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35"/>
    </mc:Choice>
    <mc:Fallback xmlns="">
      <p:transition spd="slow" advTm="4535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5076C30-8997-4AF9-980A-3F180F7CEC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512" y="881742"/>
            <a:ext cx="9792208" cy="533944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2000">
                <a:latin typeface="Arial" panose="020B0604020202020204" pitchFamily="34" charset="0"/>
                <a:cs typeface="Arial" panose="020B0604020202020204" pitchFamily="34" charset="0"/>
              </a:rPr>
              <a:t>A introdução da escova endocervical em 1.973 foi uma grande melhoria para o exame de Papanicolaou, pois permite a avaliação de lesões endocervicais. </a:t>
            </a:r>
          </a:p>
          <a:p>
            <a:pPr marL="0" indent="0" algn="just">
              <a:buNone/>
            </a:pPr>
            <a:r>
              <a:rPr lang="pt-BR" sz="2000">
                <a:latin typeface="Arial" panose="020B0604020202020204" pitchFamily="34" charset="0"/>
                <a:cs typeface="Arial" panose="020B0604020202020204" pitchFamily="34" charset="0"/>
              </a:rPr>
              <a:t>Mesmo com todos os benefícios do teste de Papanicolaou o citotécnico permanece negligenciado, sem profissão regulamentada e sem planos de carga horária de trabalho e salários fixos.</a:t>
            </a:r>
          </a:p>
          <a:p>
            <a:pPr marL="0" indent="0" algn="just">
              <a:buNone/>
            </a:pPr>
            <a:r>
              <a:rPr lang="pt-BR" sz="2000">
                <a:latin typeface="Arial" panose="020B0604020202020204" pitchFamily="34" charset="0"/>
                <a:cs typeface="Arial" panose="020B0604020202020204" pitchFamily="34" charset="0"/>
              </a:rPr>
              <a:t>Observando o lado profissional, é notável que a qualidade do trabalho influencia na analise do material e que para essa analise é necessário um profissional qualificado. </a:t>
            </a:r>
          </a:p>
          <a:p>
            <a:pPr marL="0" indent="0" algn="just">
              <a:buNone/>
            </a:pPr>
            <a:r>
              <a:rPr lang="pt-BR" sz="20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C716B2A5-BA22-4C16-A116-D288FA8E16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800" y="3555550"/>
            <a:ext cx="5106113" cy="2410161"/>
          </a:xfrm>
          <a:prstGeom prst="rect">
            <a:avLst/>
          </a:prstGeom>
        </p:spPr>
      </p:pic>
      <p:pic>
        <p:nvPicPr>
          <p:cNvPr id="6" name="Imagem 5" descr="Uma imagem contendo ferramenta&#10;&#10;Descrição gerada automaticamente">
            <a:extLst>
              <a:ext uri="{FF2B5EF4-FFF2-40B4-BE49-F238E27FC236}">
                <a16:creationId xmlns:a16="http://schemas.microsoft.com/office/drawing/2014/main" id="{D079433D-D2A3-4754-AD1D-0F50F6BDA6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6968" y="3627982"/>
            <a:ext cx="3172232" cy="2348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54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656"/>
    </mc:Choice>
    <mc:Fallback xmlns="">
      <p:transition spd="slow" advTm="101656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4737801-B9D6-4A08-BD77-23010A802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FABD39-C757-461E-A681-DC2736484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572613"/>
            <a:ext cx="11281609" cy="2396079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DF424F5-8D5C-46C0-A1B0-AF34E0350C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737380"/>
            <a:ext cx="10954512" cy="2066544"/>
          </a:xfrm>
          <a:prstGeom prst="rect">
            <a:avLst/>
          </a:prstGeom>
          <a:noFill/>
          <a:ln w="6350" cap="sq" cmpd="sng" algn="ctr">
            <a:solidFill>
              <a:srgbClr val="FFFFFF"/>
            </a:solidFill>
            <a:prstDash val="solid"/>
            <a:miter lim="800000"/>
          </a:ln>
          <a:effectLst/>
        </p:spPr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176FCB2-CB61-4B20-A599-8E370485A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089090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pt-BR">
                <a:solidFill>
                  <a:srgbClr val="FFFFFF"/>
                </a:solidFill>
              </a:rPr>
              <a:t>Objetivo Geral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BE539A1-8D5E-42CD-ACD2-9069F78E2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0554" y="3263619"/>
            <a:ext cx="9190892" cy="2673765"/>
          </a:xfrm>
        </p:spPr>
        <p:txBody>
          <a:bodyPr anchor="t">
            <a:normAutofit/>
          </a:bodyPr>
          <a:lstStyle/>
          <a:p>
            <a:pPr marL="0" indent="0" algn="just">
              <a:buNone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Descrever as dificuldades citomorfológicas identificadas durante um screnning realizado pelo citotécnico, as quais podem produzir resultados falso-positivos e/ou falso-negativos.  </a:t>
            </a:r>
          </a:p>
          <a:p>
            <a:pPr marL="0" indent="0" algn="just">
              <a:buNone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288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70"/>
    </mc:Choice>
    <mc:Fallback xmlns="">
      <p:transition spd="slow" advTm="1527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2AD6B69-E0A0-476D-9EE1-6B69F04C59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6BE10A1-AD5F-4AB3-8A94-41D62B494A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E5A922B-B69F-45A8-A694-972154972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09" y="559477"/>
            <a:ext cx="3765200" cy="5709931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pt-BR"/>
              <a:t>Objetivos específicos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684BFFE-6A90-4311-ACD5-B34177D464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4122323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graphicFrame>
        <p:nvGraphicFramePr>
          <p:cNvPr id="5" name="Espaço Reservado para Conteúdo 2">
            <a:extLst>
              <a:ext uri="{FF2B5EF4-FFF2-40B4-BE49-F238E27FC236}">
                <a16:creationId xmlns:a16="http://schemas.microsoft.com/office/drawing/2014/main" id="{70157D02-0196-4164-BCE6-32CA2A9154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086568"/>
              </p:ext>
            </p:extLst>
          </p:nvPr>
        </p:nvGraphicFramePr>
        <p:xfrm>
          <a:off x="5478124" y="800947"/>
          <a:ext cx="5906181" cy="5230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8944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317"/>
    </mc:Choice>
    <mc:Fallback xmlns="">
      <p:transition spd="slow" advTm="17317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BC6FC45-D4D9-4025-91DA-272D318D37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4393" y="237744"/>
            <a:ext cx="7652977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71F3B5C-D75A-4704-BB58-AB903FAD6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642593"/>
            <a:ext cx="6281928" cy="1414807"/>
          </a:xfrm>
        </p:spPr>
        <p:txBody>
          <a:bodyPr>
            <a:normAutofit/>
          </a:bodyPr>
          <a:lstStyle/>
          <a:p>
            <a:r>
              <a:rPr lang="pt-BR" dirty="0"/>
              <a:t>Metodologia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9D36ED7-98E5-421A-A72E-3DFEEFAB3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680" y="2057400"/>
            <a:ext cx="6281928" cy="39776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O trabalho foi realizado por revisão da literatura com pesquisa em banco de dados como o SciELO, LILACS, MEDLINE, BIREME e portal CAPES, usando os descritores: falso-positivo, falso-negativo, citotecnologia, rastreio, foram incluídos artigos em inglês e português, além de livros didáticos e pesquisa em sites que são referências na área oncológica, como o do Instituto Nacional de Câncer José Alencar Gomes da Silva (INCA), e para a confecção das imagens foram utilizados o banco de dados e lâminas do arquivo da Seção Integrada de Tecnologia em Citopatologia (SITEC) da Divisão de Patologia (DIPAT) do INCA e de livros especializados.</a:t>
            </a:r>
            <a:r>
              <a:rPr lang="pt-BR" sz="2000" strike="dblStrik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A284212-C175-4C82-B112-A5208F70C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3809" y="393365"/>
            <a:ext cx="7328969" cy="6059273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19EC706-8928-4DFD-8084-35D599EB4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7370" y="0"/>
            <a:ext cx="435463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EEF9103-02B6-43C1-A2F2-8511F38BEF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16242" y="1768534"/>
            <a:ext cx="3322121" cy="3322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363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744"/>
    </mc:Choice>
    <mc:Fallback xmlns="">
      <p:transition spd="slow" advTm="15744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chemeClr val="bg2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E25BDA2-3F4D-4B38-90E7-989465ECDD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5EEA05-AD42-442F-B6C6-CB9FC2894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96869A-A70D-42F7-876F-605CB1718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108" y="610955"/>
            <a:ext cx="10927784" cy="563609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CD407CC-EF5C-486F-9A14-7F681F986D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052" y="777240"/>
            <a:ext cx="10597896" cy="5303520"/>
          </a:xfrm>
          <a:prstGeom prst="rect">
            <a:avLst/>
          </a:prstGeom>
          <a:solidFill>
            <a:schemeClr val="bg1"/>
          </a:solidFill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FE58BE8-07E4-49B4-80CB-9ABD15D64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2835" y="1420706"/>
            <a:ext cx="3466540" cy="4016587"/>
          </a:xfrm>
        </p:spPr>
        <p:txBody>
          <a:bodyPr>
            <a:normAutofit/>
          </a:bodyPr>
          <a:lstStyle/>
          <a:p>
            <a:pPr algn="ctr"/>
            <a:br>
              <a:rPr lang="pt-BR" sz="3600" dirty="0"/>
            </a:br>
            <a:r>
              <a:rPr lang="pt-BR" sz="3600" dirty="0"/>
              <a:t>Estatística do Câncer do Colo do Útero</a:t>
            </a:r>
            <a:br>
              <a:rPr lang="pt-BR" sz="3600" b="1" dirty="0"/>
            </a:br>
            <a:endParaRPr lang="pt-BR" sz="3600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2655533-1A80-4E7D-BD65-558D51CE6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519" y="1420706"/>
            <a:ext cx="5514758" cy="4016587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câncer cervical é causado pela infecção persistente de HPVs oncogênicos e sua incidência está relacionada a diversos fatores: </a:t>
            </a:r>
          </a:p>
          <a:p>
            <a:pPr algn="just"/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Localidade populacional;</a:t>
            </a:r>
          </a:p>
          <a:p>
            <a:pPr algn="just"/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Classe social;</a:t>
            </a:r>
          </a:p>
          <a:p>
            <a:pPr algn="just"/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Estado civil,</a:t>
            </a:r>
          </a:p>
          <a:p>
            <a:pPr algn="just"/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Inicio da relação sexual; </a:t>
            </a:r>
          </a:p>
          <a:p>
            <a:pPr algn="just"/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Quantidade de parceiros.</a:t>
            </a:r>
          </a:p>
          <a:p>
            <a:pPr marL="0" indent="0" algn="just">
              <a:buNone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índice também é maior em países em desenvolvimento.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DD76B5F-5BAA-48C6-9065-9AEF15D30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05731" y="2057401"/>
            <a:ext cx="0" cy="27432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086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421"/>
    </mc:Choice>
    <mc:Fallback xmlns="">
      <p:transition spd="slow" advTm="3742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pic>
        <p:nvPicPr>
          <p:cNvPr id="5" name="Espaço Reservado para Conteúdo 4" descr="Uma imagem contendo captura de tela&#10;&#10;Descrição gerada automaticamente">
            <a:extLst>
              <a:ext uri="{FF2B5EF4-FFF2-40B4-BE49-F238E27FC236}">
                <a16:creationId xmlns:a16="http://schemas.microsoft.com/office/drawing/2014/main" id="{86ED9AB1-A313-47B9-95D5-74D582A23D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4217" y="851665"/>
            <a:ext cx="9023566" cy="5154669"/>
          </a:xfrm>
        </p:spPr>
      </p:pic>
    </p:spTree>
    <p:extLst>
      <p:ext uri="{BB962C8B-B14F-4D97-AF65-F5344CB8AC3E}">
        <p14:creationId xmlns:p14="http://schemas.microsoft.com/office/powerpoint/2010/main" val="18287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358"/>
    </mc:Choice>
    <mc:Fallback xmlns="">
      <p:transition spd="slow" advTm="27358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Laranja Vermelho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1513</Words>
  <Application>Microsoft Office PowerPoint</Application>
  <PresentationFormat>Widescreen</PresentationFormat>
  <Paragraphs>118</Paragraphs>
  <Slides>30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30</vt:i4>
      </vt:variant>
    </vt:vector>
  </HeadingPairs>
  <TitlesOfParts>
    <vt:vector size="33" baseType="lpstr">
      <vt:lpstr>Arial</vt:lpstr>
      <vt:lpstr>Garamond</vt:lpstr>
      <vt:lpstr>Savon</vt:lpstr>
      <vt:lpstr>Armadilhas citomorfológicas  na citotecnologia:  screnning do colo uterino</vt:lpstr>
      <vt:lpstr>Introdução</vt:lpstr>
      <vt:lpstr>Apresentação do PowerPoint</vt:lpstr>
      <vt:lpstr>Apresentação do PowerPoint</vt:lpstr>
      <vt:lpstr>Objetivo Geral</vt:lpstr>
      <vt:lpstr>Objetivos específicos</vt:lpstr>
      <vt:lpstr>Metodologia</vt:lpstr>
      <vt:lpstr> Estatística do Câncer do Colo do Útero </vt:lpstr>
      <vt:lpstr>Apresentação do PowerPoint</vt:lpstr>
      <vt:lpstr>O exame de Papanicolaou  </vt:lpstr>
      <vt:lpstr>Apresentação do PowerPoint</vt:lpstr>
      <vt:lpstr>Apresentação do PowerPoint</vt:lpstr>
      <vt:lpstr>Apresentação do PowerPoint</vt:lpstr>
      <vt:lpstr>Apresentação do PowerPoint</vt:lpstr>
      <vt:lpstr>A análise do material e o citotécnico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Controle de qualidade</vt:lpstr>
      <vt:lpstr>Considerações finais</vt:lpstr>
      <vt:lpstr>Referências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Armadilhas citomorfológicas  na citotecnologia:  screnning do colo uterino</dc:title>
  <dc:creator>Talita Santos</dc:creator>
  <cp:lastModifiedBy>Talita Santos</cp:lastModifiedBy>
  <cp:revision>6</cp:revision>
  <dcterms:created xsi:type="dcterms:W3CDTF">2019-01-20T18:58:16Z</dcterms:created>
  <dcterms:modified xsi:type="dcterms:W3CDTF">2019-02-17T19:46:19Z</dcterms:modified>
</cp:coreProperties>
</file>