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143500" cy="9144000" type="screen16x9"/>
  <p:notesSz cx="6858000" cy="9144000"/>
  <p:defaultTextStyle>
    <a:defPPr>
      <a:defRPr lang="pt-BR"/>
    </a:defPPr>
    <a:lvl1pPr marL="0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075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150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225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300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375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8450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6525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4600" algn="l" defTabSz="8161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244" d="100"/>
          <a:sy n="244" d="100"/>
        </p:scale>
        <p:origin x="-552" y="-2106"/>
      </p:cViewPr>
      <p:guideLst>
        <p:guide orient="horz" pos="13608"/>
        <p:guide pos="10206"/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85763" y="2840567"/>
            <a:ext cx="4371975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3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2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07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215045" y="2307167"/>
            <a:ext cx="4100513" cy="4915323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1722" y="2307167"/>
            <a:ext cx="12217598" cy="4915323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548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60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6301" y="5875867"/>
            <a:ext cx="4371975" cy="1816100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6301" y="3875618"/>
            <a:ext cx="4371975" cy="2000249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2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3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4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52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5489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1722" y="13440834"/>
            <a:ext cx="8159055" cy="380195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56502" y="13440834"/>
            <a:ext cx="8159056" cy="38019567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81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046818"/>
            <a:ext cx="2272606" cy="85301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5" indent="0">
              <a:buNone/>
              <a:defRPr sz="1800" b="1"/>
            </a:lvl2pPr>
            <a:lvl3pPr marL="816150" indent="0">
              <a:buNone/>
              <a:defRPr sz="1600" b="1"/>
            </a:lvl3pPr>
            <a:lvl4pPr marL="1224225" indent="0">
              <a:buNone/>
              <a:defRPr sz="1400" b="1"/>
            </a:lvl4pPr>
            <a:lvl5pPr marL="1632300" indent="0">
              <a:buNone/>
              <a:defRPr sz="1400" b="1"/>
            </a:lvl5pPr>
            <a:lvl6pPr marL="2040375" indent="0">
              <a:buNone/>
              <a:defRPr sz="1400" b="1"/>
            </a:lvl6pPr>
            <a:lvl7pPr marL="2448450" indent="0">
              <a:buNone/>
              <a:defRPr sz="1400" b="1"/>
            </a:lvl7pPr>
            <a:lvl8pPr marL="2856525" indent="0">
              <a:buNone/>
              <a:defRPr sz="1400" b="1"/>
            </a:lvl8pPr>
            <a:lvl9pPr marL="3264600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7175" y="2899833"/>
            <a:ext cx="2272606" cy="52683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612827" y="2046818"/>
            <a:ext cx="2273498" cy="853016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075" indent="0">
              <a:buNone/>
              <a:defRPr sz="1800" b="1"/>
            </a:lvl2pPr>
            <a:lvl3pPr marL="816150" indent="0">
              <a:buNone/>
              <a:defRPr sz="1600" b="1"/>
            </a:lvl3pPr>
            <a:lvl4pPr marL="1224225" indent="0">
              <a:buNone/>
              <a:defRPr sz="1400" b="1"/>
            </a:lvl4pPr>
            <a:lvl5pPr marL="1632300" indent="0">
              <a:buNone/>
              <a:defRPr sz="1400" b="1"/>
            </a:lvl5pPr>
            <a:lvl6pPr marL="2040375" indent="0">
              <a:buNone/>
              <a:defRPr sz="1400" b="1"/>
            </a:lvl6pPr>
            <a:lvl7pPr marL="2448450" indent="0">
              <a:buNone/>
              <a:defRPr sz="1400" b="1"/>
            </a:lvl7pPr>
            <a:lvl8pPr marL="2856525" indent="0">
              <a:buNone/>
              <a:defRPr sz="1400" b="1"/>
            </a:lvl8pPr>
            <a:lvl9pPr marL="3264600" indent="0">
              <a:buNone/>
              <a:defRPr sz="1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612827" y="2899833"/>
            <a:ext cx="2273498" cy="526838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256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2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615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4067"/>
            <a:ext cx="1692176" cy="15494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10966" y="364067"/>
            <a:ext cx="2875359" cy="7804151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57175" y="1913467"/>
            <a:ext cx="1692176" cy="6254751"/>
          </a:xfrm>
        </p:spPr>
        <p:txBody>
          <a:bodyPr/>
          <a:lstStyle>
            <a:lvl1pPr marL="0" indent="0">
              <a:buNone/>
              <a:defRPr sz="1200"/>
            </a:lvl1pPr>
            <a:lvl2pPr marL="408075" indent="0">
              <a:buNone/>
              <a:defRPr sz="1100"/>
            </a:lvl2pPr>
            <a:lvl3pPr marL="816150" indent="0">
              <a:buNone/>
              <a:defRPr sz="900"/>
            </a:lvl3pPr>
            <a:lvl4pPr marL="1224225" indent="0">
              <a:buNone/>
              <a:defRPr sz="800"/>
            </a:lvl4pPr>
            <a:lvl5pPr marL="1632300" indent="0">
              <a:buNone/>
              <a:defRPr sz="800"/>
            </a:lvl5pPr>
            <a:lvl6pPr marL="2040375" indent="0">
              <a:buNone/>
              <a:defRPr sz="800"/>
            </a:lvl6pPr>
            <a:lvl7pPr marL="2448450" indent="0">
              <a:buNone/>
              <a:defRPr sz="800"/>
            </a:lvl7pPr>
            <a:lvl8pPr marL="2856525" indent="0">
              <a:buNone/>
              <a:defRPr sz="800"/>
            </a:lvl8pPr>
            <a:lvl9pPr marL="32646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077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08162" y="817033"/>
            <a:ext cx="3086100" cy="5486400"/>
          </a:xfrm>
        </p:spPr>
        <p:txBody>
          <a:bodyPr/>
          <a:lstStyle>
            <a:lvl1pPr marL="0" indent="0">
              <a:buNone/>
              <a:defRPr sz="2900"/>
            </a:lvl1pPr>
            <a:lvl2pPr marL="408075" indent="0">
              <a:buNone/>
              <a:defRPr sz="2500"/>
            </a:lvl2pPr>
            <a:lvl3pPr marL="816150" indent="0">
              <a:buNone/>
              <a:defRPr sz="2100"/>
            </a:lvl3pPr>
            <a:lvl4pPr marL="1224225" indent="0">
              <a:buNone/>
              <a:defRPr sz="1800"/>
            </a:lvl4pPr>
            <a:lvl5pPr marL="1632300" indent="0">
              <a:buNone/>
              <a:defRPr sz="1800"/>
            </a:lvl5pPr>
            <a:lvl6pPr marL="2040375" indent="0">
              <a:buNone/>
              <a:defRPr sz="1800"/>
            </a:lvl6pPr>
            <a:lvl7pPr marL="2448450" indent="0">
              <a:buNone/>
              <a:defRPr sz="1800"/>
            </a:lvl7pPr>
            <a:lvl8pPr marL="2856525" indent="0">
              <a:buNone/>
              <a:defRPr sz="1800"/>
            </a:lvl8pPr>
            <a:lvl9pPr marL="3264600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8162" y="7156451"/>
            <a:ext cx="3086100" cy="1073149"/>
          </a:xfrm>
        </p:spPr>
        <p:txBody>
          <a:bodyPr/>
          <a:lstStyle>
            <a:lvl1pPr marL="0" indent="0">
              <a:buNone/>
              <a:defRPr sz="1200"/>
            </a:lvl1pPr>
            <a:lvl2pPr marL="408075" indent="0">
              <a:buNone/>
              <a:defRPr sz="1100"/>
            </a:lvl2pPr>
            <a:lvl3pPr marL="816150" indent="0">
              <a:buNone/>
              <a:defRPr sz="900"/>
            </a:lvl3pPr>
            <a:lvl4pPr marL="1224225" indent="0">
              <a:buNone/>
              <a:defRPr sz="800"/>
            </a:lvl4pPr>
            <a:lvl5pPr marL="1632300" indent="0">
              <a:buNone/>
              <a:defRPr sz="800"/>
            </a:lvl5pPr>
            <a:lvl6pPr marL="2040375" indent="0">
              <a:buNone/>
              <a:defRPr sz="800"/>
            </a:lvl6pPr>
            <a:lvl7pPr marL="2448450" indent="0">
              <a:buNone/>
              <a:defRPr sz="800"/>
            </a:lvl7pPr>
            <a:lvl8pPr marL="2856525" indent="0">
              <a:buNone/>
              <a:defRPr sz="800"/>
            </a:lvl8pPr>
            <a:lvl9pPr marL="3264600" indent="0">
              <a:buNone/>
              <a:defRPr sz="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05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</p:spPr>
        <p:txBody>
          <a:bodyPr vert="horz" lIns="81615" tIns="40808" rIns="81615" bIns="4080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</p:spPr>
        <p:txBody>
          <a:bodyPr vert="horz" lIns="81615" tIns="40808" rIns="81615" bIns="4080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5B80F-2F68-49B7-BBDD-9FDBFEF41616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</p:spPr>
        <p:txBody>
          <a:bodyPr vert="horz" lIns="81615" tIns="40808" rIns="81615" bIns="4080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3946-ED31-4138-A33C-3C9D06CF1D7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154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615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56" indent="-306056" algn="l" defTabSz="81615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22" indent="-255047" algn="l" defTabSz="816150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188" indent="-204038" algn="l" defTabSz="81615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263" indent="-204038" algn="l" defTabSz="81615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338" indent="-204038" algn="l" defTabSz="81615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413" indent="-204038" algn="l" defTabSz="8161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488" indent="-204038" algn="l" defTabSz="8161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563" indent="-204038" algn="l" defTabSz="8161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638" indent="-204038" algn="l" defTabSz="8161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75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150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225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300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375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450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525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600" algn="l" defTabSz="81615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33454" y="307827"/>
            <a:ext cx="2935729" cy="663773"/>
          </a:xfrm>
          <a:prstGeom prst="rect">
            <a:avLst/>
          </a:prstGeom>
          <a:noFill/>
        </p:spPr>
        <p:txBody>
          <a:bodyPr wrap="square" lIns="17273" tIns="8637" rIns="17273" bIns="8637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Relato de caso de mixoma </a:t>
            </a:r>
            <a:r>
              <a:rPr lang="pt-BR" sz="1400" b="1" dirty="0" err="1">
                <a:solidFill>
                  <a:schemeClr val="bg1"/>
                </a:solidFill>
              </a:rPr>
              <a:t>odontogênico</a:t>
            </a:r>
            <a:r>
              <a:rPr lang="pt-BR" sz="1400" b="1" dirty="0">
                <a:solidFill>
                  <a:schemeClr val="bg1"/>
                </a:solidFill>
              </a:rPr>
              <a:t> sincrônico a carcinoma </a:t>
            </a:r>
            <a:r>
              <a:rPr lang="pt-BR" sz="1400" b="1" dirty="0" err="1">
                <a:solidFill>
                  <a:schemeClr val="bg1"/>
                </a:solidFill>
              </a:rPr>
              <a:t>papilífero</a:t>
            </a:r>
            <a:r>
              <a:rPr lang="pt-BR" sz="1400" b="1" dirty="0">
                <a:solidFill>
                  <a:schemeClr val="bg1"/>
                </a:solidFill>
              </a:rPr>
              <a:t> metastático de tireoide</a:t>
            </a:r>
            <a:endParaRPr lang="pt-BR" sz="1800" b="1" dirty="0">
              <a:solidFill>
                <a:schemeClr val="bg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1554521"/>
            <a:ext cx="4995867" cy="386775"/>
          </a:xfrm>
          <a:prstGeom prst="rect">
            <a:avLst/>
          </a:prstGeom>
          <a:noFill/>
        </p:spPr>
        <p:txBody>
          <a:bodyPr wrap="square" lIns="17273" tIns="8637" rIns="17273" bIns="8637" rtlCol="0">
            <a:spAutoFit/>
          </a:bodyPr>
          <a:lstStyle/>
          <a:p>
            <a:r>
              <a:rPr lang="pt-BR" sz="800" dirty="0">
                <a:solidFill>
                  <a:schemeClr val="bg1"/>
                </a:solidFill>
              </a:rPr>
              <a:t>Arli Regina Lopes Moraes, </a:t>
            </a:r>
            <a:r>
              <a:rPr lang="pt-BR" sz="800" dirty="0" err="1">
                <a:solidFill>
                  <a:schemeClr val="bg1"/>
                </a:solidFill>
              </a:rPr>
              <a:t>Emilson</a:t>
            </a:r>
            <a:r>
              <a:rPr lang="pt-BR" sz="800" dirty="0">
                <a:solidFill>
                  <a:schemeClr val="bg1"/>
                </a:solidFill>
              </a:rPr>
              <a:t> Queiroz Freitas, </a:t>
            </a:r>
            <a:r>
              <a:rPr lang="pt-BR" sz="800" dirty="0" smtClean="0">
                <a:solidFill>
                  <a:schemeClr val="bg1"/>
                </a:solidFill>
              </a:rPr>
              <a:t>Roberto Araújo Lima, Juliana </a:t>
            </a:r>
            <a:r>
              <a:rPr lang="pt-BR" sz="800" dirty="0">
                <a:solidFill>
                  <a:schemeClr val="bg1"/>
                </a:solidFill>
              </a:rPr>
              <a:t>Maria Almeida Vital, Paulo José Cavalcanti </a:t>
            </a:r>
            <a:r>
              <a:rPr lang="pt-BR" sz="800" dirty="0" err="1">
                <a:solidFill>
                  <a:schemeClr val="bg1"/>
                </a:solidFill>
              </a:rPr>
              <a:t>Siebra</a:t>
            </a:r>
            <a:r>
              <a:rPr lang="pt-BR" sz="800" dirty="0" smtClean="0">
                <a:solidFill>
                  <a:schemeClr val="bg1"/>
                </a:solidFill>
              </a:rPr>
              <a:t>, </a:t>
            </a:r>
            <a:r>
              <a:rPr lang="pt-BR" sz="800" dirty="0">
                <a:solidFill>
                  <a:schemeClr val="bg1"/>
                </a:solidFill>
              </a:rPr>
              <a:t> José Gabriel Miranda da Paixão, Juliana Fernandes de Oliveira, Lorena Sousa Oliveira, </a:t>
            </a:r>
            <a:r>
              <a:rPr lang="pt-BR" sz="800" dirty="0" err="1">
                <a:solidFill>
                  <a:schemeClr val="bg1"/>
                </a:solidFill>
              </a:rPr>
              <a:t>Ruiter</a:t>
            </a:r>
            <a:r>
              <a:rPr lang="pt-BR" sz="800" dirty="0">
                <a:solidFill>
                  <a:schemeClr val="bg1"/>
                </a:solidFill>
              </a:rPr>
              <a:t> Diego </a:t>
            </a:r>
            <a:r>
              <a:rPr lang="pt-BR" sz="800" dirty="0" smtClean="0">
                <a:solidFill>
                  <a:schemeClr val="bg1"/>
                </a:solidFill>
              </a:rPr>
              <a:t>de Morais </a:t>
            </a:r>
            <a:r>
              <a:rPr lang="pt-BR" sz="800" dirty="0" err="1">
                <a:solidFill>
                  <a:schemeClr val="bg1"/>
                </a:solidFill>
              </a:rPr>
              <a:t>Botinelly</a:t>
            </a:r>
            <a:endParaRPr lang="pt-BR" sz="8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3479" y="2051720"/>
            <a:ext cx="2482562" cy="7204025"/>
          </a:xfrm>
          <a:prstGeom prst="rect">
            <a:avLst/>
          </a:prstGeom>
          <a:noFill/>
        </p:spPr>
        <p:txBody>
          <a:bodyPr wrap="square" lIns="17273" tIns="8637" rIns="17273" bIns="8637" rtlCol="0">
            <a:spAutoFit/>
          </a:bodyPr>
          <a:lstStyle/>
          <a:p>
            <a:pPr algn="just"/>
            <a:r>
              <a:rPr lang="pt-BR" sz="500" dirty="0"/>
              <a:t> </a:t>
            </a:r>
          </a:p>
          <a:p>
            <a:pPr algn="just"/>
            <a:r>
              <a:rPr lang="pt-BR" sz="800" b="1" dirty="0"/>
              <a:t>INTRODUÇÃO</a:t>
            </a:r>
          </a:p>
          <a:p>
            <a:pPr algn="just"/>
            <a:r>
              <a:rPr lang="pt-BR" sz="600" dirty="0"/>
              <a:t>Mixoma é uma neoplasia benigna rara de origem </a:t>
            </a:r>
            <a:r>
              <a:rPr lang="pt-BR" sz="600" dirty="0" err="1"/>
              <a:t>mesen­quimal</a:t>
            </a:r>
            <a:r>
              <a:rPr lang="pt-BR" sz="600" dirty="0"/>
              <a:t> com crescimento lento, mas localmente agressiva. Em 1948, STOUT1 relatou 49 pacientes com mixoma e estabeleceu um critério para o diagnóstico: uma neoplasia </a:t>
            </a:r>
            <a:r>
              <a:rPr lang="pt-BR" sz="600" dirty="0" err="1"/>
              <a:t>mesenquimal</a:t>
            </a:r>
            <a:r>
              <a:rPr lang="pt-BR" sz="600" dirty="0"/>
              <a:t> verdadeira, constituída exclusivamente de células estreladas indiferenciadas num estroma </a:t>
            </a:r>
            <a:r>
              <a:rPr lang="pt-BR" sz="600" dirty="0" err="1"/>
              <a:t>mucóide</a:t>
            </a:r>
            <a:r>
              <a:rPr lang="pt-BR" sz="600" dirty="0"/>
              <a:t> frouxo que não dão metástases.</a:t>
            </a:r>
            <a:r>
              <a:rPr lang="pt-BR" sz="600" baseline="30000" dirty="0"/>
              <a:t>1</a:t>
            </a:r>
            <a:r>
              <a:rPr lang="pt-BR" sz="600" dirty="0"/>
              <a:t> Na região da cabeça e do pescoço, mixomas ocorrem normalmente na mandíbula, maxilar e tecidos moles da face. </a:t>
            </a:r>
            <a:r>
              <a:rPr lang="pt-BR" sz="600" baseline="30000" dirty="0"/>
              <a:t>2</a:t>
            </a:r>
            <a:endParaRPr lang="pt-BR" sz="600" dirty="0"/>
          </a:p>
          <a:p>
            <a:pPr algn="just"/>
            <a:r>
              <a:rPr lang="pt-BR" sz="600" dirty="0"/>
              <a:t>O mixoma </a:t>
            </a:r>
            <a:r>
              <a:rPr lang="pt-BR" sz="600" dirty="0" err="1"/>
              <a:t>odontogênico</a:t>
            </a:r>
            <a:r>
              <a:rPr lang="pt-BR" sz="600" dirty="0"/>
              <a:t> apresenta crescimento lento, não sofre metástase e afeta o complexo </a:t>
            </a:r>
            <a:r>
              <a:rPr lang="pt-BR" sz="600" dirty="0" err="1"/>
              <a:t>maxilo</a:t>
            </a:r>
            <a:r>
              <a:rPr lang="pt-BR" sz="600" dirty="0"/>
              <a:t>-mandibular. Quando ocorre na maxila, os mixomas </a:t>
            </a:r>
            <a:r>
              <a:rPr lang="pt-BR" sz="600" dirty="0" err="1"/>
              <a:t>odontogênicos</a:t>
            </a:r>
            <a:r>
              <a:rPr lang="pt-BR" sz="600" dirty="0"/>
              <a:t> podem expandir para dentro do seixo maxilar, sendo diagnosticados tardiamente somente após terem atingido grande dimensão. Podem ainda acometer, o palato, a órbita e a cavidade nasal causando sintomas relacionados a essas estruturas</a:t>
            </a:r>
            <a:r>
              <a:rPr lang="pt-BR" sz="600" baseline="30000" dirty="0"/>
              <a:t>4,5,6</a:t>
            </a:r>
            <a:r>
              <a:rPr lang="pt-BR" sz="600" dirty="0"/>
              <a:t>. Costumam ser assintomáticos mas podem causar sintomas como dor, </a:t>
            </a:r>
            <a:r>
              <a:rPr lang="pt-BR" sz="600" dirty="0" err="1"/>
              <a:t>disestesia</a:t>
            </a:r>
            <a:r>
              <a:rPr lang="pt-BR" sz="600" dirty="0"/>
              <a:t>, ulceração, invasão de tecidos moles, mobilidade dentária. As lesões são em sua maioria são unilaterais e raramente ultrapassam a linha média. A biópsia é mandatória para o diagnóstico e o tratamento de escolha é a cirurgia.</a:t>
            </a:r>
          </a:p>
          <a:p>
            <a:pPr algn="just"/>
            <a:endParaRPr lang="pt-BR" sz="600" dirty="0"/>
          </a:p>
          <a:p>
            <a:pPr algn="just"/>
            <a:r>
              <a:rPr lang="pt-BR" sz="800" b="1" dirty="0"/>
              <a:t>Abstract</a:t>
            </a:r>
          </a:p>
          <a:p>
            <a:pPr algn="just"/>
            <a:r>
              <a:rPr lang="pt-BR" sz="600" b="1" dirty="0"/>
              <a:t> </a:t>
            </a:r>
            <a:r>
              <a:rPr lang="pt-BR" sz="600" dirty="0" err="1"/>
              <a:t>Myxomas</a:t>
            </a:r>
            <a:r>
              <a:rPr lang="pt-BR" sz="600" dirty="0"/>
              <a:t> are </a:t>
            </a:r>
            <a:r>
              <a:rPr lang="pt-BR" sz="600" dirty="0" err="1"/>
              <a:t>benign</a:t>
            </a:r>
            <a:r>
              <a:rPr lang="pt-BR" sz="600" dirty="0"/>
              <a:t> </a:t>
            </a:r>
            <a:r>
              <a:rPr lang="pt-BR" sz="600" dirty="0" err="1"/>
              <a:t>mesenchymal</a:t>
            </a:r>
            <a:r>
              <a:rPr lang="pt-BR" sz="600" dirty="0"/>
              <a:t> </a:t>
            </a:r>
            <a:r>
              <a:rPr lang="pt-BR" sz="600" dirty="0" err="1"/>
              <a:t>tumors</a:t>
            </a:r>
            <a:r>
              <a:rPr lang="pt-BR" sz="600" dirty="0"/>
              <a:t> </a:t>
            </a:r>
            <a:r>
              <a:rPr lang="pt-BR" sz="600" dirty="0" err="1"/>
              <a:t>that</a:t>
            </a:r>
            <a:r>
              <a:rPr lang="pt-BR" sz="600" dirty="0"/>
              <a:t> </a:t>
            </a:r>
            <a:r>
              <a:rPr lang="pt-BR" sz="600" dirty="0" err="1"/>
              <a:t>rarely</a:t>
            </a:r>
            <a:r>
              <a:rPr lang="pt-BR" sz="600" dirty="0"/>
              <a:t> </a:t>
            </a:r>
            <a:r>
              <a:rPr lang="pt-BR" sz="600" dirty="0" err="1"/>
              <a:t>occur</a:t>
            </a:r>
            <a:r>
              <a:rPr lang="pt-BR" sz="600" dirty="0"/>
              <a:t> in </a:t>
            </a:r>
            <a:r>
              <a:rPr lang="pt-BR" sz="600" dirty="0" err="1"/>
              <a:t>the</a:t>
            </a:r>
            <a:r>
              <a:rPr lang="pt-BR" sz="600" dirty="0"/>
              <a:t> </a:t>
            </a:r>
            <a:r>
              <a:rPr lang="pt-BR" sz="600" dirty="0" err="1"/>
              <a:t>head</a:t>
            </a:r>
            <a:r>
              <a:rPr lang="pt-BR" sz="600" dirty="0"/>
              <a:t> </a:t>
            </a:r>
            <a:r>
              <a:rPr lang="pt-BR" sz="600" dirty="0" err="1"/>
              <a:t>and</a:t>
            </a:r>
            <a:r>
              <a:rPr lang="pt-BR" sz="600" dirty="0"/>
              <a:t> </a:t>
            </a:r>
            <a:r>
              <a:rPr lang="pt-BR" sz="600" dirty="0" err="1"/>
              <a:t>neck</a:t>
            </a:r>
            <a:r>
              <a:rPr lang="pt-BR" sz="600" dirty="0"/>
              <a:t>. </a:t>
            </a:r>
            <a:r>
              <a:rPr lang="pt-BR" sz="600" dirty="0" err="1"/>
              <a:t>Most</a:t>
            </a:r>
            <a:r>
              <a:rPr lang="pt-BR" sz="600" dirty="0"/>
              <a:t> injuries are </a:t>
            </a:r>
            <a:r>
              <a:rPr lang="pt-BR" sz="600" dirty="0" err="1"/>
              <a:t>odontogenic</a:t>
            </a:r>
            <a:r>
              <a:rPr lang="pt-BR" sz="600" dirty="0"/>
              <a:t> </a:t>
            </a:r>
            <a:r>
              <a:rPr lang="pt-BR" sz="600" dirty="0" err="1"/>
              <a:t>and</a:t>
            </a:r>
            <a:r>
              <a:rPr lang="pt-BR" sz="600" dirty="0"/>
              <a:t> </a:t>
            </a:r>
            <a:r>
              <a:rPr lang="pt-BR" sz="600" dirty="0" err="1"/>
              <a:t>involve</a:t>
            </a:r>
            <a:r>
              <a:rPr lang="pt-BR" sz="600" dirty="0"/>
              <a:t> facial </a:t>
            </a:r>
            <a:r>
              <a:rPr lang="pt-BR" sz="600" dirty="0" err="1"/>
              <a:t>bones</a:t>
            </a:r>
            <a:r>
              <a:rPr lang="pt-BR" sz="600" dirty="0"/>
              <a:t>. </a:t>
            </a:r>
            <a:r>
              <a:rPr lang="pt-BR" sz="600" dirty="0" err="1"/>
              <a:t>Objective</a:t>
            </a:r>
            <a:r>
              <a:rPr lang="pt-BR" sz="600" dirty="0"/>
              <a:t>: </a:t>
            </a:r>
            <a:r>
              <a:rPr lang="pt-BR" sz="600" dirty="0" err="1"/>
              <a:t>To</a:t>
            </a:r>
            <a:r>
              <a:rPr lang="pt-BR" sz="600" dirty="0"/>
              <a:t> </a:t>
            </a:r>
            <a:r>
              <a:rPr lang="pt-BR" sz="600" dirty="0" err="1"/>
              <a:t>describe</a:t>
            </a:r>
            <a:r>
              <a:rPr lang="pt-BR" sz="600" dirty="0"/>
              <a:t> a case </a:t>
            </a:r>
            <a:r>
              <a:rPr lang="pt-BR" sz="600" dirty="0" err="1"/>
              <a:t>of</a:t>
            </a:r>
            <a:r>
              <a:rPr lang="pt-BR" sz="600" dirty="0"/>
              <a:t> </a:t>
            </a:r>
            <a:r>
              <a:rPr lang="pt-BR" sz="600" dirty="0" err="1"/>
              <a:t>odontogenic</a:t>
            </a:r>
            <a:r>
              <a:rPr lang="pt-BR" sz="600" dirty="0"/>
              <a:t> </a:t>
            </a:r>
            <a:r>
              <a:rPr lang="pt-BR" sz="600" dirty="0" err="1"/>
              <a:t>myxoma</a:t>
            </a:r>
            <a:r>
              <a:rPr lang="pt-BR" sz="600" dirty="0"/>
              <a:t> in </a:t>
            </a:r>
            <a:r>
              <a:rPr lang="pt-BR" sz="600" dirty="0" err="1"/>
              <a:t>the</a:t>
            </a:r>
            <a:r>
              <a:rPr lang="pt-BR" sz="600" dirty="0"/>
              <a:t> </a:t>
            </a:r>
            <a:r>
              <a:rPr lang="pt-BR" sz="600" dirty="0" err="1"/>
              <a:t>left</a:t>
            </a:r>
            <a:r>
              <a:rPr lang="pt-BR" sz="600" dirty="0"/>
              <a:t> mandibular </a:t>
            </a:r>
            <a:r>
              <a:rPr lang="pt-BR" sz="600" dirty="0" err="1"/>
              <a:t>region</a:t>
            </a:r>
            <a:r>
              <a:rPr lang="pt-BR" sz="600" dirty="0"/>
              <a:t> </a:t>
            </a:r>
            <a:r>
              <a:rPr lang="pt-BR" sz="600" dirty="0" err="1"/>
              <a:t>that</a:t>
            </a:r>
            <a:r>
              <a:rPr lang="pt-BR" sz="600" dirty="0"/>
              <a:t> </a:t>
            </a:r>
            <a:r>
              <a:rPr lang="pt-BR" sz="600" dirty="0" err="1"/>
              <a:t>occurred</a:t>
            </a:r>
            <a:r>
              <a:rPr lang="pt-BR" sz="600" dirty="0"/>
              <a:t> </a:t>
            </a:r>
            <a:r>
              <a:rPr lang="pt-BR" sz="600" dirty="0" err="1"/>
              <a:t>concomitantly</a:t>
            </a:r>
            <a:r>
              <a:rPr lang="pt-BR" sz="600" dirty="0"/>
              <a:t> </a:t>
            </a:r>
            <a:r>
              <a:rPr lang="pt-BR" sz="600" dirty="0" err="1"/>
              <a:t>with</a:t>
            </a:r>
            <a:r>
              <a:rPr lang="pt-BR" sz="600" dirty="0"/>
              <a:t> pilífero </a:t>
            </a:r>
            <a:r>
              <a:rPr lang="pt-BR" sz="600" dirty="0" err="1"/>
              <a:t>thyroid</a:t>
            </a:r>
            <a:r>
              <a:rPr lang="pt-BR" sz="600" dirty="0"/>
              <a:t> carcinoma </a:t>
            </a:r>
            <a:r>
              <a:rPr lang="pt-BR" sz="600" dirty="0" err="1"/>
              <a:t>with</a:t>
            </a:r>
            <a:r>
              <a:rPr lang="pt-BR" sz="600" dirty="0"/>
              <a:t> cervical </a:t>
            </a:r>
            <a:r>
              <a:rPr lang="pt-BR" sz="600" dirty="0" err="1"/>
              <a:t>metastasis</a:t>
            </a:r>
            <a:r>
              <a:rPr lang="pt-BR" sz="600" dirty="0"/>
              <a:t>. Case </a:t>
            </a:r>
            <a:r>
              <a:rPr lang="pt-BR" sz="600" dirty="0" err="1"/>
              <a:t>Report</a:t>
            </a:r>
            <a:r>
              <a:rPr lang="pt-BR" sz="600" dirty="0"/>
              <a:t>: Male </a:t>
            </a:r>
            <a:r>
              <a:rPr lang="pt-BR" sz="600" dirty="0" err="1"/>
              <a:t>patient</a:t>
            </a:r>
            <a:r>
              <a:rPr lang="pt-BR" sz="600" dirty="0"/>
              <a:t> </a:t>
            </a:r>
            <a:r>
              <a:rPr lang="pt-BR" sz="600" dirty="0" err="1"/>
              <a:t>with</a:t>
            </a:r>
            <a:r>
              <a:rPr lang="pt-BR" sz="600" dirty="0"/>
              <a:t> </a:t>
            </a:r>
            <a:r>
              <a:rPr lang="pt-BR" sz="600" dirty="0" err="1"/>
              <a:t>myxoma</a:t>
            </a:r>
            <a:r>
              <a:rPr lang="pt-BR" sz="600" dirty="0"/>
              <a:t> </a:t>
            </a:r>
            <a:r>
              <a:rPr lang="pt-BR" sz="600" dirty="0" err="1"/>
              <a:t>odontogenic</a:t>
            </a:r>
            <a:r>
              <a:rPr lang="pt-BR" sz="600" dirty="0"/>
              <a:t> mandibular </a:t>
            </a:r>
            <a:r>
              <a:rPr lang="pt-BR" sz="600" dirty="0" err="1"/>
              <a:t>left</a:t>
            </a:r>
            <a:r>
              <a:rPr lang="pt-BR" sz="600" dirty="0"/>
              <a:t> </a:t>
            </a:r>
            <a:r>
              <a:rPr lang="pt-BR" sz="600" dirty="0" err="1"/>
              <a:t>initially</a:t>
            </a:r>
            <a:r>
              <a:rPr lang="pt-BR" sz="600" dirty="0"/>
              <a:t> </a:t>
            </a:r>
            <a:r>
              <a:rPr lang="pt-BR" sz="600" dirty="0" err="1"/>
              <a:t>investigated</a:t>
            </a:r>
            <a:r>
              <a:rPr lang="pt-BR" sz="600" dirty="0"/>
              <a:t> as carcinoma </a:t>
            </a:r>
            <a:r>
              <a:rPr lang="pt-BR" sz="600" dirty="0" err="1"/>
              <a:t>of</a:t>
            </a:r>
            <a:r>
              <a:rPr lang="pt-BR" sz="600" dirty="0"/>
              <a:t> </a:t>
            </a:r>
            <a:r>
              <a:rPr lang="pt-BR" sz="600" dirty="0" err="1"/>
              <a:t>the</a:t>
            </a:r>
            <a:r>
              <a:rPr lang="pt-BR" sz="600" dirty="0"/>
              <a:t> oral </a:t>
            </a:r>
            <a:r>
              <a:rPr lang="pt-BR" sz="600" dirty="0" err="1"/>
              <a:t>cavity</a:t>
            </a:r>
            <a:r>
              <a:rPr lang="pt-BR" sz="600" dirty="0"/>
              <a:t> </a:t>
            </a:r>
            <a:r>
              <a:rPr lang="pt-BR" sz="600" dirty="0" err="1"/>
              <a:t>with</a:t>
            </a:r>
            <a:r>
              <a:rPr lang="pt-BR" sz="600" dirty="0"/>
              <a:t> cervical </a:t>
            </a:r>
            <a:r>
              <a:rPr lang="pt-BR" sz="600" dirty="0" err="1"/>
              <a:t>metastasis</a:t>
            </a:r>
            <a:r>
              <a:rPr lang="pt-BR" sz="600" dirty="0"/>
              <a:t>. </a:t>
            </a:r>
            <a:r>
              <a:rPr lang="pt-BR" sz="600" dirty="0" err="1"/>
              <a:t>Treatment</a:t>
            </a:r>
            <a:r>
              <a:rPr lang="pt-BR" sz="600" dirty="0"/>
              <a:t> </a:t>
            </a:r>
            <a:r>
              <a:rPr lang="pt-BR" sz="600" dirty="0" err="1"/>
              <a:t>consisted</a:t>
            </a:r>
            <a:r>
              <a:rPr lang="pt-BR" sz="600" dirty="0"/>
              <a:t> </a:t>
            </a:r>
            <a:r>
              <a:rPr lang="pt-BR" sz="600" dirty="0" err="1"/>
              <a:t>of</a:t>
            </a:r>
            <a:r>
              <a:rPr lang="pt-BR" sz="600" dirty="0"/>
              <a:t> </a:t>
            </a:r>
            <a:r>
              <a:rPr lang="pt-BR" sz="600" dirty="0" err="1"/>
              <a:t>surgical</a:t>
            </a:r>
            <a:r>
              <a:rPr lang="pt-BR" sz="600" dirty="0"/>
              <a:t> </a:t>
            </a:r>
            <a:r>
              <a:rPr lang="pt-BR" sz="600" dirty="0" err="1"/>
              <a:t>excision</a:t>
            </a:r>
            <a:r>
              <a:rPr lang="pt-BR" sz="600" dirty="0"/>
              <a:t> </a:t>
            </a:r>
            <a:r>
              <a:rPr lang="pt-BR" sz="600" dirty="0" err="1"/>
              <a:t>of</a:t>
            </a:r>
            <a:r>
              <a:rPr lang="pt-BR" sz="600" dirty="0"/>
              <a:t> </a:t>
            </a:r>
            <a:r>
              <a:rPr lang="pt-BR" sz="600" dirty="0" err="1"/>
              <a:t>myxoma</a:t>
            </a:r>
            <a:r>
              <a:rPr lang="pt-BR" sz="600" dirty="0"/>
              <a:t> </a:t>
            </a:r>
            <a:r>
              <a:rPr lang="pt-BR" sz="600" dirty="0" err="1"/>
              <a:t>and</a:t>
            </a:r>
            <a:r>
              <a:rPr lang="pt-BR" sz="600" dirty="0"/>
              <a:t> total </a:t>
            </a:r>
            <a:r>
              <a:rPr lang="pt-BR" sz="600" dirty="0" err="1"/>
              <a:t>thyroidectomy</a:t>
            </a:r>
            <a:r>
              <a:rPr lang="pt-BR" sz="600" dirty="0"/>
              <a:t> </a:t>
            </a:r>
            <a:r>
              <a:rPr lang="pt-BR" sz="600" dirty="0" err="1"/>
              <a:t>with</a:t>
            </a:r>
            <a:r>
              <a:rPr lang="pt-BR" sz="600" dirty="0"/>
              <a:t> </a:t>
            </a:r>
            <a:r>
              <a:rPr lang="pt-BR" sz="600" dirty="0" err="1"/>
              <a:t>neck</a:t>
            </a:r>
            <a:r>
              <a:rPr lang="pt-BR" sz="600" dirty="0"/>
              <a:t> </a:t>
            </a:r>
            <a:r>
              <a:rPr lang="pt-BR" sz="600" dirty="0" err="1"/>
              <a:t>dissection</a:t>
            </a:r>
            <a:r>
              <a:rPr lang="pt-BR" sz="600" dirty="0"/>
              <a:t>. </a:t>
            </a:r>
            <a:r>
              <a:rPr lang="pt-BR" sz="600" dirty="0" err="1"/>
              <a:t>Conclusions</a:t>
            </a:r>
            <a:r>
              <a:rPr lang="pt-BR" sz="600" dirty="0"/>
              <a:t>: </a:t>
            </a:r>
            <a:r>
              <a:rPr lang="pt-BR" sz="600" dirty="0" err="1"/>
              <a:t>Pre-opertória</a:t>
            </a:r>
            <a:r>
              <a:rPr lang="pt-BR" sz="600" dirty="0"/>
              <a:t> </a:t>
            </a:r>
            <a:r>
              <a:rPr lang="pt-BR" sz="600" dirty="0" err="1"/>
              <a:t>evaluation</a:t>
            </a:r>
            <a:r>
              <a:rPr lang="pt-BR" sz="600" dirty="0"/>
              <a:t> </a:t>
            </a:r>
            <a:r>
              <a:rPr lang="pt-BR" sz="600" dirty="0" err="1"/>
              <a:t>is</a:t>
            </a:r>
            <a:r>
              <a:rPr lang="pt-BR" sz="600" dirty="0"/>
              <a:t> </a:t>
            </a:r>
            <a:r>
              <a:rPr lang="pt-BR" sz="600" dirty="0" err="1"/>
              <a:t>important</a:t>
            </a:r>
            <a:r>
              <a:rPr lang="pt-BR" sz="600" dirty="0"/>
              <a:t> for </a:t>
            </a:r>
            <a:r>
              <a:rPr lang="pt-BR" sz="600" dirty="0" err="1"/>
              <a:t>good</a:t>
            </a:r>
            <a:r>
              <a:rPr lang="pt-BR" sz="600" dirty="0"/>
              <a:t> </a:t>
            </a:r>
            <a:r>
              <a:rPr lang="pt-BR" sz="600" dirty="0" err="1"/>
              <a:t>therapeutic</a:t>
            </a:r>
            <a:r>
              <a:rPr lang="pt-BR" sz="600" dirty="0"/>
              <a:t> </a:t>
            </a:r>
            <a:r>
              <a:rPr lang="pt-BR" sz="600" dirty="0" err="1"/>
              <a:t>indication</a:t>
            </a:r>
            <a:endParaRPr lang="pt-BR" sz="600" dirty="0"/>
          </a:p>
          <a:p>
            <a:pPr algn="just"/>
            <a:endParaRPr lang="pt-BR" sz="600" dirty="0"/>
          </a:p>
          <a:p>
            <a:pPr algn="just"/>
            <a:r>
              <a:rPr lang="pt-BR" sz="700" dirty="0"/>
              <a:t> </a:t>
            </a:r>
            <a:r>
              <a:rPr lang="pt-BR" sz="800" b="1" dirty="0" smtClean="0"/>
              <a:t>RELATO</a:t>
            </a:r>
            <a:endParaRPr lang="pt-BR" sz="800" b="1" dirty="0"/>
          </a:p>
          <a:p>
            <a:pPr algn="just"/>
            <a:r>
              <a:rPr lang="pt-BR" sz="600" dirty="0"/>
              <a:t>Um paciente do gênero masculino, pardo, 59 anos de idade, </a:t>
            </a:r>
            <a:r>
              <a:rPr lang="pt-BR" sz="600" dirty="0" err="1"/>
              <a:t>ex-etilista</a:t>
            </a:r>
            <a:r>
              <a:rPr lang="pt-BR" sz="600" dirty="0"/>
              <a:t> e </a:t>
            </a:r>
            <a:r>
              <a:rPr lang="pt-BR" sz="600" dirty="0" err="1"/>
              <a:t>ex-tabagista</a:t>
            </a:r>
            <a:r>
              <a:rPr lang="pt-BR" sz="600" dirty="0"/>
              <a:t>, parou dois anos da consulta, foi encaminhado ao nosso serviço em fevereiro de 2015 com história de </a:t>
            </a:r>
            <a:r>
              <a:rPr lang="pt-BR" sz="600" dirty="0" err="1"/>
              <a:t>tumoração</a:t>
            </a:r>
            <a:r>
              <a:rPr lang="pt-BR" sz="600" dirty="0"/>
              <a:t> em cavidade (</a:t>
            </a:r>
            <a:r>
              <a:rPr lang="pt-BR" sz="600" dirty="0" err="1"/>
              <a:t>Fig</a:t>
            </a:r>
            <a:r>
              <a:rPr lang="pt-BR" sz="600" dirty="0"/>
              <a:t> B) oral há 5 anos, com crescimento progressivo. No exame físico apresentava lesão vegetante em couve-flor em rebordo gengival e mucosa </a:t>
            </a:r>
            <a:r>
              <a:rPr lang="pt-BR" sz="600" dirty="0" err="1"/>
              <a:t>julgal</a:t>
            </a:r>
            <a:r>
              <a:rPr lang="pt-BR" sz="600" dirty="0"/>
              <a:t> à direita, com aproximadamente 5,0 cm de diâmetro. Este se encontrava </a:t>
            </a:r>
            <a:r>
              <a:rPr lang="pt-BR" sz="600" dirty="0" err="1"/>
              <a:t>semi-fixo</a:t>
            </a:r>
            <a:r>
              <a:rPr lang="pt-BR" sz="600" dirty="0"/>
              <a:t>, doloroso à palpação. Devido ao volume tumoral paciente apresentava boca entreaberta, contudo não apresentava </a:t>
            </a:r>
            <a:r>
              <a:rPr lang="pt-BR" sz="600" dirty="0" err="1"/>
              <a:t>trismo</a:t>
            </a:r>
            <a:r>
              <a:rPr lang="pt-BR" sz="600" dirty="0"/>
              <a:t>. Observava-se </a:t>
            </a:r>
            <a:r>
              <a:rPr lang="pt-BR" sz="600" dirty="0" err="1"/>
              <a:t>linfonodomegalias</a:t>
            </a:r>
            <a:r>
              <a:rPr lang="pt-BR" sz="600" dirty="0"/>
              <a:t> cervicais em níveis II, III e IV </a:t>
            </a:r>
            <a:r>
              <a:rPr lang="pt-BR" sz="600" dirty="0" err="1"/>
              <a:t>ipsilateral</a:t>
            </a:r>
            <a:r>
              <a:rPr lang="pt-BR" sz="600" dirty="0"/>
              <a:t> a lesão de cavidade oral. Laringoscopia sem alterações. Aventou-se a hipótese de carcinoma escamoso com metástase para linfonodos cervicais. Contudo, o exame histopatológico realizado fora da instituição apresentava ausência de neoplasia e evidenciava tumor com extensas áreas </a:t>
            </a:r>
            <a:r>
              <a:rPr lang="pt-BR" sz="600" dirty="0" err="1"/>
              <a:t>mixóides</a:t>
            </a:r>
            <a:r>
              <a:rPr lang="pt-BR" sz="600" dirty="0"/>
              <a:t>, baixa </a:t>
            </a:r>
            <a:r>
              <a:rPr lang="pt-BR" sz="600" dirty="0" err="1"/>
              <a:t>celularidade</a:t>
            </a:r>
            <a:r>
              <a:rPr lang="pt-BR" sz="600" dirty="0"/>
              <a:t> representada por células fusiformes sem </a:t>
            </a:r>
            <a:r>
              <a:rPr lang="pt-BR" sz="600" dirty="0" err="1"/>
              <a:t>atipias</a:t>
            </a:r>
            <a:r>
              <a:rPr lang="pt-BR" sz="600" dirty="0"/>
              <a:t>, confirmado por revisão de </a:t>
            </a:r>
            <a:r>
              <a:rPr lang="pt-BR" sz="600" dirty="0" err="1"/>
              <a:t>histopatologia</a:t>
            </a:r>
            <a:r>
              <a:rPr lang="pt-BR" sz="600" dirty="0"/>
              <a:t>. Diante da incompatibilidade clínica o paciente foi submetido à nova biopsia e solicitada tomografia para avaliar grau de acometimento de estrutura vizinha. A segunda biopsia evidenciou mucosa ulcerada exibindo proliferação de células fusiformes sem </a:t>
            </a:r>
            <a:r>
              <a:rPr lang="pt-BR" sz="600" dirty="0" err="1"/>
              <a:t>atipias</a:t>
            </a:r>
            <a:r>
              <a:rPr lang="pt-BR" sz="600" dirty="0"/>
              <a:t> em meio a estroma frouxo; ausência de malignidade. Tomografia evidenciava lesão expansiva vegetante de contorno irregular em gengiva com limites parcialmente definidos, com realce heterogêneo e periférico pelo meio de contraste, rechaça as estruturas vizinhas, mas não apresenta sinais sugestivos de infiltração ao método (fig. A) . Nota-se afilamento do alvéolo mandibular em contiguidade com erosão cortical principalmente bucal, e discreta esclerose óssea. </a:t>
            </a:r>
            <a:r>
              <a:rPr lang="pt-BR" sz="600" dirty="0" err="1"/>
              <a:t>Trígono</a:t>
            </a:r>
            <a:r>
              <a:rPr lang="pt-BR" sz="600" dirty="0"/>
              <a:t> </a:t>
            </a:r>
            <a:r>
              <a:rPr lang="pt-BR" sz="600" dirty="0" err="1"/>
              <a:t>retromolar</a:t>
            </a:r>
            <a:r>
              <a:rPr lang="pt-BR" sz="600" dirty="0"/>
              <a:t> direito preservado. </a:t>
            </a:r>
            <a:r>
              <a:rPr lang="pt-BR" sz="600" dirty="0" err="1"/>
              <a:t>Linfonodomegalia</a:t>
            </a:r>
            <a:r>
              <a:rPr lang="pt-BR" sz="600" dirty="0"/>
              <a:t> (fig. D) nas cadeias cervicais II, III e IV à direita. Alguns linfonodos apresentam-se com áreas de degeneração necrótica no seu interior. Nódulo sólido no lobo direito da </a:t>
            </a:r>
            <a:r>
              <a:rPr lang="pt-BR" sz="600" dirty="0" err="1"/>
              <a:t>tireóide</a:t>
            </a:r>
            <a:r>
              <a:rPr lang="pt-BR" sz="600" dirty="0"/>
              <a:t> (fig. C e D). Diante de uma segunda biopsia negativa para neoplasia, sinais tomográficos de benignidade da lesão da cavidade oral e a presença de nódulo </a:t>
            </a:r>
            <a:r>
              <a:rPr lang="pt-BR" sz="600" dirty="0" err="1"/>
              <a:t>tireoideano</a:t>
            </a:r>
            <a:r>
              <a:rPr lang="pt-BR" sz="600" dirty="0"/>
              <a:t> foi optado então por realizar PAAF de linfonodo cervical e da </a:t>
            </a:r>
            <a:r>
              <a:rPr lang="pt-BR" sz="600" dirty="0" err="1"/>
              <a:t>tireóide</a:t>
            </a:r>
            <a:r>
              <a:rPr lang="pt-BR" sz="600" dirty="0"/>
              <a:t>. O Resultado da PAAF do linfonodo foi positivo para células malignas (Carcinoma metastático) e o PAAF da </a:t>
            </a:r>
            <a:r>
              <a:rPr lang="pt-BR" sz="600" dirty="0" err="1"/>
              <a:t>tireóide</a:t>
            </a:r>
            <a:r>
              <a:rPr lang="pt-BR" sz="600" dirty="0"/>
              <a:t> positivo para células malignas (Carcinoma </a:t>
            </a:r>
            <a:r>
              <a:rPr lang="pt-BR" sz="600" dirty="0" err="1"/>
              <a:t>papilífero</a:t>
            </a:r>
            <a:r>
              <a:rPr lang="pt-BR" sz="600" dirty="0"/>
              <a:t>. Categoria VI- </a:t>
            </a:r>
            <a:r>
              <a:rPr lang="pt-BR" sz="600" dirty="0" err="1"/>
              <a:t>Bethesda</a:t>
            </a:r>
            <a:r>
              <a:rPr lang="pt-BR" sz="600" dirty="0"/>
              <a:t>).</a:t>
            </a:r>
          </a:p>
          <a:p>
            <a:pPr algn="just"/>
            <a:r>
              <a:rPr lang="pt-BR" sz="600" dirty="0"/>
              <a:t>No dia 26/06/2015 paciente foi submetido a </a:t>
            </a:r>
            <a:r>
              <a:rPr lang="pt-BR" sz="600" dirty="0" err="1"/>
              <a:t>tireoidectomia</a:t>
            </a:r>
            <a:r>
              <a:rPr lang="pt-BR" sz="600" dirty="0"/>
              <a:t> total com esvaziamento cervical radical modificado tipo III e esvaziamento </a:t>
            </a:r>
            <a:r>
              <a:rPr lang="pt-BR" sz="600" dirty="0" err="1"/>
              <a:t>recorrêncial</a:t>
            </a:r>
            <a:r>
              <a:rPr lang="pt-BR" sz="600" dirty="0"/>
              <a:t> bilateral. E ressecção de lesão em cavidade oral com curetagem de mandíbula. (Fig. E) O estudo histológico demonstrou neoplasia </a:t>
            </a:r>
            <a:r>
              <a:rPr lang="pt-BR" sz="600" dirty="0" err="1"/>
              <a:t>fusocelular</a:t>
            </a:r>
            <a:r>
              <a:rPr lang="pt-BR" sz="600" dirty="0"/>
              <a:t> com extensas áreas </a:t>
            </a:r>
            <a:r>
              <a:rPr lang="pt-BR" sz="600" dirty="0" err="1"/>
              <a:t>mixóides</a:t>
            </a:r>
            <a:r>
              <a:rPr lang="pt-BR" sz="600" dirty="0"/>
              <a:t>, sem </a:t>
            </a:r>
            <a:r>
              <a:rPr lang="pt-BR" sz="600" dirty="0" err="1"/>
              <a:t>atipias</a:t>
            </a:r>
            <a:r>
              <a:rPr lang="pt-BR" sz="600" dirty="0"/>
              <a:t>, com baixa </a:t>
            </a:r>
            <a:r>
              <a:rPr lang="pt-BR" sz="600" dirty="0" err="1"/>
              <a:t>celularidade</a:t>
            </a:r>
            <a:r>
              <a:rPr lang="pt-BR" sz="600" dirty="0"/>
              <a:t>. Não foram observadas figuras de mitose. Ausência de critérios de malignidade. O aspecto morfológico associado à localização é compatível com diagnóstico de mixoma </a:t>
            </a:r>
            <a:r>
              <a:rPr lang="pt-BR" sz="600" dirty="0" err="1"/>
              <a:t>odontogênico</a:t>
            </a:r>
            <a:r>
              <a:rPr lang="pt-BR" sz="600" dirty="0"/>
              <a:t>. E Carcinoma </a:t>
            </a:r>
            <a:r>
              <a:rPr lang="pt-BR" sz="600" dirty="0" err="1"/>
              <a:t>papilífero</a:t>
            </a:r>
            <a:r>
              <a:rPr lang="pt-BR" sz="600" dirty="0"/>
              <a:t> de </a:t>
            </a:r>
            <a:r>
              <a:rPr lang="pt-BR" sz="600" dirty="0" err="1"/>
              <a:t>tireóide</a:t>
            </a:r>
            <a:r>
              <a:rPr lang="pt-BR" sz="600" dirty="0"/>
              <a:t>.</a:t>
            </a:r>
          </a:p>
          <a:p>
            <a:pPr algn="just"/>
            <a:r>
              <a:rPr lang="pt-BR" sz="600" dirty="0"/>
              <a:t>O paciente evoluiu sem intercorrências no pós-operatório, e segue em acompanhamento e tratamento do carcinoma </a:t>
            </a:r>
            <a:r>
              <a:rPr lang="pt-BR" sz="600" dirty="0" err="1"/>
              <a:t>papilifero</a:t>
            </a:r>
            <a:r>
              <a:rPr lang="pt-BR" sz="600" dirty="0"/>
              <a:t> de tireóide</a:t>
            </a:r>
            <a:r>
              <a:rPr lang="pt-BR" sz="600" dirty="0" smtClean="0"/>
              <a:t>.</a:t>
            </a:r>
            <a:endParaRPr lang="pt-BR" sz="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2697707" y="5021140"/>
            <a:ext cx="2280753" cy="4264759"/>
          </a:xfrm>
          <a:prstGeom prst="rect">
            <a:avLst/>
          </a:prstGeom>
          <a:noFill/>
        </p:spPr>
        <p:txBody>
          <a:bodyPr wrap="square" lIns="17273" tIns="8637" rIns="17273" bIns="8637" rtlCol="0">
            <a:spAutoFit/>
          </a:bodyPr>
          <a:lstStyle/>
          <a:p>
            <a:pPr algn="just"/>
            <a:r>
              <a:rPr lang="pt-BR" sz="800" b="1" dirty="0"/>
              <a:t>DISCUSSÃO</a:t>
            </a:r>
          </a:p>
          <a:p>
            <a:pPr algn="just"/>
            <a:r>
              <a:rPr lang="pt-BR" sz="600" dirty="0"/>
              <a:t>O mixoma </a:t>
            </a:r>
            <a:r>
              <a:rPr lang="pt-BR" sz="600" dirty="0" err="1"/>
              <a:t>odontogênico</a:t>
            </a:r>
            <a:r>
              <a:rPr lang="pt-BR" sz="600" dirty="0"/>
              <a:t> é uma neoplasia benigna, rara, de crescimento lento, assintomática, localmente invasiva e de origem </a:t>
            </a:r>
            <a:r>
              <a:rPr lang="pt-BR" sz="600" dirty="0" err="1"/>
              <a:t>mesenquimal</a:t>
            </a:r>
            <a:r>
              <a:rPr lang="pt-BR" sz="600" dirty="0"/>
              <a:t> que não evolui com </a:t>
            </a:r>
            <a:r>
              <a:rPr lang="pt-BR" sz="600" dirty="0" err="1"/>
              <a:t>linfonodopatia</a:t>
            </a:r>
            <a:r>
              <a:rPr lang="pt-BR" sz="600" dirty="0"/>
              <a:t>. Em nosso caso o mixoma </a:t>
            </a:r>
            <a:r>
              <a:rPr lang="pt-BR" sz="600" dirty="0" err="1"/>
              <a:t>odontogênico</a:t>
            </a:r>
            <a:r>
              <a:rPr lang="pt-BR" sz="600" dirty="0"/>
              <a:t> foi um fator de </a:t>
            </a:r>
            <a:r>
              <a:rPr lang="pt-BR" sz="600" dirty="0" err="1"/>
              <a:t>confundimento</a:t>
            </a:r>
            <a:r>
              <a:rPr lang="pt-BR" sz="600" dirty="0"/>
              <a:t>, uma vez que o paciente apresentava uma lesão vegetante em cavidade oral e </a:t>
            </a:r>
            <a:r>
              <a:rPr lang="pt-BR" sz="600" dirty="0" err="1"/>
              <a:t>linfonodopatias</a:t>
            </a:r>
            <a:r>
              <a:rPr lang="pt-BR" sz="600" dirty="0"/>
              <a:t> cervicais, não tendo sido observado em um primeiro momento a nodulação </a:t>
            </a:r>
            <a:r>
              <a:rPr lang="pt-BR" sz="600" dirty="0" err="1"/>
              <a:t>tireoideana</a:t>
            </a:r>
            <a:r>
              <a:rPr lang="pt-BR" sz="600" dirty="0"/>
              <a:t>. Sendo o mixoma </a:t>
            </a:r>
            <a:r>
              <a:rPr lang="pt-BR" sz="600" dirty="0" err="1"/>
              <a:t>odontogenico</a:t>
            </a:r>
            <a:r>
              <a:rPr lang="pt-BR" sz="600" dirty="0"/>
              <a:t> uma entidade rara e como o paciente apresentava-se com </a:t>
            </a:r>
            <a:r>
              <a:rPr lang="pt-BR" sz="600" dirty="0" err="1"/>
              <a:t>linfonodopatia</a:t>
            </a:r>
            <a:r>
              <a:rPr lang="pt-BR" sz="600" dirty="0"/>
              <a:t> cervical, em um primeiro momento foi aventada a hipótese diagnóstica de neoplasia maligna da cavidade oral.</a:t>
            </a:r>
          </a:p>
          <a:p>
            <a:pPr algn="just"/>
            <a:r>
              <a:rPr lang="pt-BR" sz="600" dirty="0"/>
              <a:t>Os aspectos clínicos e radiográficos dos mixomas </a:t>
            </a:r>
            <a:r>
              <a:rPr lang="pt-BR" sz="600" dirty="0" err="1"/>
              <a:t>odontogênicos</a:t>
            </a:r>
            <a:r>
              <a:rPr lang="pt-BR" sz="600" dirty="0"/>
              <a:t> não são conclusivos, sendo necessário exame histopatológico para diagnóstico definitivo. Contudo, as radiografias convencionais panorâmicas assim como a </a:t>
            </a:r>
            <a:r>
              <a:rPr lang="pt-BR" sz="600" dirty="0" err="1"/>
              <a:t>tomografaia</a:t>
            </a:r>
            <a:r>
              <a:rPr lang="pt-BR" sz="600" dirty="0"/>
              <a:t> computadorizada devem ser utilizadas na investigação para determinar o tamanho do tumor, da definição das margens, do padrão de septos ósseos e da possibilidade de perfuração da cortical.</a:t>
            </a:r>
            <a:r>
              <a:rPr lang="pt-BR" sz="600" baseline="30000" dirty="0"/>
              <a:t>6</a:t>
            </a:r>
            <a:r>
              <a:rPr lang="pt-BR" sz="600" dirty="0"/>
              <a:t> Radiograficamente apresenta-se como uma lesão </a:t>
            </a:r>
            <a:r>
              <a:rPr lang="pt-BR" sz="600" dirty="0" err="1"/>
              <a:t>radiolúcida</a:t>
            </a:r>
            <a:r>
              <a:rPr lang="pt-BR" sz="600" dirty="0"/>
              <a:t> multilocular ou unilocular com limites imprecisos, podendo apresentar aspecto de favo de mel ou bolhas de sabão. Com auxilio do histopatológico do exame de imagem e da reavaliação do exame físico foi possível chegar a conclusão que se tratava de duas entidades patológicas distintas, uma a </a:t>
            </a:r>
            <a:r>
              <a:rPr lang="pt-BR" sz="600" dirty="0" err="1"/>
              <a:t>tumoração</a:t>
            </a:r>
            <a:r>
              <a:rPr lang="pt-BR" sz="600" dirty="0"/>
              <a:t> da cavidade oral de aspecto benigno e outra neoplasia maligna da glândula </a:t>
            </a:r>
            <a:r>
              <a:rPr lang="pt-BR" sz="600" dirty="0" err="1"/>
              <a:t>tireóide</a:t>
            </a:r>
            <a:r>
              <a:rPr lang="pt-BR" sz="600" dirty="0"/>
              <a:t> com metástase para linfonodos cervicais. Desta forma, foi possível traçar a terapêutica adequada para o paciente.</a:t>
            </a:r>
          </a:p>
          <a:p>
            <a:r>
              <a:rPr lang="pt-BR" sz="600" dirty="0"/>
              <a:t> </a:t>
            </a:r>
          </a:p>
          <a:p>
            <a:pPr algn="just"/>
            <a:r>
              <a:rPr lang="pt-BR" sz="800" b="1" dirty="0"/>
              <a:t>CONCLUSÃO</a:t>
            </a:r>
          </a:p>
          <a:p>
            <a:pPr algn="just"/>
            <a:r>
              <a:rPr lang="pt-BR" sz="600" dirty="0"/>
              <a:t>O mixoma </a:t>
            </a:r>
            <a:r>
              <a:rPr lang="pt-BR" sz="600" dirty="0" err="1"/>
              <a:t>odontogênico</a:t>
            </a:r>
            <a:r>
              <a:rPr lang="pt-BR" sz="600" dirty="0"/>
              <a:t> é uma patologia rara que faz diagnóstico diferencial com neoplasias malignas de cavidade oral. Sendo necessária uma boa propedêutica pré-operatória para um adequado tratamento.</a:t>
            </a:r>
          </a:p>
          <a:p>
            <a:r>
              <a:rPr lang="pt-BR" sz="600" dirty="0"/>
              <a:t>  </a:t>
            </a:r>
          </a:p>
          <a:p>
            <a:pPr algn="just"/>
            <a:r>
              <a:rPr lang="pt-BR" sz="400" b="1" dirty="0"/>
              <a:t>Bibliografia</a:t>
            </a:r>
          </a:p>
          <a:p>
            <a:pPr algn="just"/>
            <a:r>
              <a:rPr lang="pt-BR" sz="400" dirty="0"/>
              <a:t>1 -STOUT, A. P. -</a:t>
            </a:r>
            <a:r>
              <a:rPr lang="pt-BR" sz="400" dirty="0" err="1"/>
              <a:t>Myxoma</a:t>
            </a:r>
            <a:r>
              <a:rPr lang="pt-BR" sz="400" dirty="0"/>
              <a:t>, </a:t>
            </a:r>
            <a:r>
              <a:rPr lang="pt-BR" sz="400" dirty="0" err="1"/>
              <a:t>the</a:t>
            </a:r>
            <a:r>
              <a:rPr lang="pt-BR" sz="400" dirty="0"/>
              <a:t> tumor </a:t>
            </a:r>
            <a:r>
              <a:rPr lang="pt-BR" sz="400" dirty="0" err="1"/>
              <a:t>of</a:t>
            </a:r>
            <a:r>
              <a:rPr lang="pt-BR" sz="400" dirty="0"/>
              <a:t> </a:t>
            </a:r>
            <a:r>
              <a:rPr lang="pt-BR" sz="400" dirty="0" err="1"/>
              <a:t>primitive</a:t>
            </a:r>
            <a:r>
              <a:rPr lang="pt-BR" sz="400" dirty="0"/>
              <a:t> </a:t>
            </a:r>
            <a:r>
              <a:rPr lang="pt-BR" sz="400" dirty="0" err="1"/>
              <a:t>mesenchyme</a:t>
            </a:r>
            <a:r>
              <a:rPr lang="pt-BR" sz="400" dirty="0"/>
              <a:t>. Ann. </a:t>
            </a:r>
            <a:r>
              <a:rPr lang="pt-BR" sz="400" dirty="0" err="1"/>
              <a:t>Surg</a:t>
            </a:r>
            <a:r>
              <a:rPr lang="pt-BR" sz="400" dirty="0"/>
              <a:t>., 127: 706-19, 1948.</a:t>
            </a:r>
          </a:p>
          <a:p>
            <a:pPr algn="just"/>
            <a:r>
              <a:rPr lang="pt-BR" sz="400" dirty="0"/>
              <a:t>2 - </a:t>
            </a:r>
            <a:r>
              <a:rPr lang="pt-BR" sz="400" dirty="0" err="1"/>
              <a:t>Lo</a:t>
            </a:r>
            <a:r>
              <a:rPr lang="pt-BR" sz="400" dirty="0"/>
              <a:t> </a:t>
            </a:r>
            <a:r>
              <a:rPr lang="pt-BR" sz="400" dirty="0" err="1"/>
              <a:t>Muzio</a:t>
            </a:r>
            <a:r>
              <a:rPr lang="pt-BR" sz="400" dirty="0"/>
              <a:t>, </a:t>
            </a:r>
            <a:r>
              <a:rPr lang="pt-BR" sz="400" dirty="0" err="1"/>
              <a:t>Nocini</a:t>
            </a:r>
            <a:r>
              <a:rPr lang="pt-BR" sz="400" dirty="0"/>
              <a:t> P, </a:t>
            </a:r>
            <a:r>
              <a:rPr lang="pt-BR" sz="400" dirty="0" err="1"/>
              <a:t>Favia</a:t>
            </a:r>
            <a:r>
              <a:rPr lang="pt-BR" sz="400" dirty="0"/>
              <a:t> G e cols. </a:t>
            </a:r>
            <a:r>
              <a:rPr lang="en-US" sz="400" dirty="0" err="1"/>
              <a:t>Odontogenic</a:t>
            </a:r>
            <a:r>
              <a:rPr lang="en-US" sz="400" dirty="0"/>
              <a:t> </a:t>
            </a:r>
            <a:r>
              <a:rPr lang="en-US" sz="400" dirty="0" err="1"/>
              <a:t>Myxoma</a:t>
            </a:r>
            <a:r>
              <a:rPr lang="en-US" sz="400" dirty="0"/>
              <a:t> of the jaws: A clinical, radiological, </a:t>
            </a:r>
            <a:r>
              <a:rPr lang="en-US" sz="400" dirty="0" err="1"/>
              <a:t>immunohistochemical</a:t>
            </a:r>
            <a:r>
              <a:rPr lang="en-US" sz="400" dirty="0"/>
              <a:t> and </a:t>
            </a:r>
            <a:r>
              <a:rPr lang="en-US" sz="400" dirty="0" err="1"/>
              <a:t>ultrastructural</a:t>
            </a:r>
            <a:r>
              <a:rPr lang="en-US" sz="400" dirty="0"/>
              <a:t> study. Oral </a:t>
            </a:r>
            <a:r>
              <a:rPr lang="en-US" sz="400" dirty="0" err="1"/>
              <a:t>Surg</a:t>
            </a:r>
            <a:r>
              <a:rPr lang="en-US" sz="400" dirty="0"/>
              <a:t> Oral Med</a:t>
            </a:r>
            <a:endParaRPr lang="pt-BR" sz="400" dirty="0"/>
          </a:p>
          <a:p>
            <a:pPr algn="just"/>
            <a:r>
              <a:rPr lang="en-US" sz="400" dirty="0"/>
              <a:t>4- </a:t>
            </a:r>
            <a:r>
              <a:rPr lang="en-US" sz="400" dirty="0" err="1"/>
              <a:t>Allphin</a:t>
            </a:r>
            <a:r>
              <a:rPr lang="en-US" sz="400" dirty="0"/>
              <a:t> AL, </a:t>
            </a:r>
            <a:r>
              <a:rPr lang="en-US" sz="400" dirty="0" err="1"/>
              <a:t>Manigilia</a:t>
            </a:r>
            <a:r>
              <a:rPr lang="en-US" sz="400" dirty="0"/>
              <a:t> AJ, </a:t>
            </a:r>
            <a:r>
              <a:rPr lang="en-US" sz="400" dirty="0" err="1"/>
              <a:t>Gregor</a:t>
            </a:r>
            <a:r>
              <a:rPr lang="en-US" sz="400" dirty="0"/>
              <a:t> RT, Sawyer R. </a:t>
            </a:r>
            <a:r>
              <a:rPr lang="en-US" sz="400" dirty="0" err="1"/>
              <a:t>Myxomas</a:t>
            </a:r>
            <a:r>
              <a:rPr lang="en-US" sz="400" dirty="0"/>
              <a:t> of the mandible and maxilla. Ear Nose Throat J 1993;72:280-4.</a:t>
            </a:r>
            <a:endParaRPr lang="pt-BR" sz="400" dirty="0"/>
          </a:p>
          <a:p>
            <a:pPr algn="just"/>
            <a:r>
              <a:rPr lang="en-US" sz="400" dirty="0"/>
              <a:t>3-Zachariades N, </a:t>
            </a:r>
            <a:r>
              <a:rPr lang="en-US" sz="400" dirty="0" err="1"/>
              <a:t>Papanicolaou</a:t>
            </a:r>
            <a:r>
              <a:rPr lang="en-US" sz="400" dirty="0"/>
              <a:t> S. Treatment of </a:t>
            </a:r>
            <a:r>
              <a:rPr lang="en-US" sz="400" dirty="0" err="1"/>
              <a:t>odontogenic</a:t>
            </a:r>
            <a:r>
              <a:rPr lang="en-US" sz="400" dirty="0"/>
              <a:t> </a:t>
            </a:r>
            <a:r>
              <a:rPr lang="en-US" sz="400" dirty="0" err="1"/>
              <a:t>myxo­ma</a:t>
            </a:r>
            <a:r>
              <a:rPr lang="en-US" sz="400" dirty="0"/>
              <a:t> - Review of the literature and report of three cases. Ann Dent 1987;46:34-7.</a:t>
            </a:r>
            <a:endParaRPr lang="pt-BR" sz="400" dirty="0"/>
          </a:p>
          <a:p>
            <a:pPr algn="just"/>
            <a:r>
              <a:rPr lang="en-US" sz="400" dirty="0"/>
              <a:t>5 -</a:t>
            </a:r>
            <a:r>
              <a:rPr lang="en-US" sz="400" dirty="0" err="1"/>
              <a:t>Wachter</a:t>
            </a:r>
            <a:r>
              <a:rPr lang="en-US" sz="400" dirty="0"/>
              <a:t> BG, Steinberg MJ, Darrow DH, </a:t>
            </a:r>
            <a:r>
              <a:rPr lang="en-US" sz="400" dirty="0" err="1"/>
              <a:t>McGinn</a:t>
            </a:r>
            <a:r>
              <a:rPr lang="en-US" sz="400" dirty="0"/>
              <a:t> JD, Park AH. </a:t>
            </a:r>
            <a:r>
              <a:rPr lang="en-US" sz="400" dirty="0" err="1"/>
              <a:t>Odon­togenic</a:t>
            </a:r>
            <a:r>
              <a:rPr lang="en-US" sz="400" dirty="0"/>
              <a:t> </a:t>
            </a:r>
            <a:r>
              <a:rPr lang="en-US" sz="400" dirty="0" err="1"/>
              <a:t>myxoma</a:t>
            </a:r>
            <a:r>
              <a:rPr lang="en-US" sz="400" dirty="0"/>
              <a:t> of the maxilla: a report of two pediatric cases. </a:t>
            </a:r>
            <a:r>
              <a:rPr lang="pt-BR" sz="400" dirty="0" err="1"/>
              <a:t>Int</a:t>
            </a:r>
            <a:r>
              <a:rPr lang="pt-BR" sz="400" dirty="0"/>
              <a:t> J </a:t>
            </a:r>
            <a:r>
              <a:rPr lang="pt-BR" sz="400" dirty="0" err="1"/>
              <a:t>Pediatr</a:t>
            </a:r>
            <a:r>
              <a:rPr lang="pt-BR" sz="400" dirty="0"/>
              <a:t> </a:t>
            </a:r>
            <a:r>
              <a:rPr lang="pt-BR" sz="400" dirty="0" err="1"/>
              <a:t>Otorhinolaryngol</a:t>
            </a:r>
            <a:r>
              <a:rPr lang="pt-BR" sz="400" dirty="0"/>
              <a:t> 2003;67:389-93.</a:t>
            </a:r>
          </a:p>
          <a:p>
            <a:pPr algn="just"/>
            <a:r>
              <a:rPr lang="pt-BR" sz="400" dirty="0"/>
              <a:t>6- Costa ALL, Rocha AC, Cavalcanti MGP, Silva JSP. Mixoma </a:t>
            </a:r>
            <a:r>
              <a:rPr lang="pt-BR" sz="400" dirty="0" err="1"/>
              <a:t>odontogênico</a:t>
            </a:r>
            <a:r>
              <a:rPr lang="pt-BR" sz="400" dirty="0"/>
              <a:t>: relato de caso com considerações clínicas, radiográficas e histopatológicas. RPG 1996;3:246-9.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74542" y="3351930"/>
            <a:ext cx="79767" cy="125164"/>
          </a:xfrm>
          <a:prstGeom prst="rect">
            <a:avLst/>
          </a:prstGeom>
          <a:noFill/>
        </p:spPr>
        <p:txBody>
          <a:bodyPr wrap="none" lIns="17273" tIns="8637" rIns="17273" bIns="8637" rtlCol="0">
            <a:spAutoFit/>
          </a:bodyPr>
          <a:lstStyle/>
          <a:p>
            <a:r>
              <a:rPr lang="pt-BR" sz="700" dirty="0">
                <a:solidFill>
                  <a:schemeClr val="bg1"/>
                </a:solidFill>
              </a:rPr>
              <a:t>e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958" y="257521"/>
            <a:ext cx="1216245" cy="789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4" descr="G:\Material Gráfico\Posteres e galhardetes 2015\XXV Congresso Brasileiro de Cirurgia de Cabeça e Pescoço\Arli2\figura 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3376" y="3649783"/>
            <a:ext cx="1616418" cy="90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G:\Material Gráfico\Posteres e galhardetes 2015\XXV Congresso Brasileiro de Cirurgia de Cabeça e Pescoço\Arli2\tireoide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85" y="4114199"/>
            <a:ext cx="131569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G:\Material Gráfico\Posteres e galhardetes 2015\XXV Congresso Brasileiro de Cirurgia de Cabeça e Pescoço\Arli2\tireoide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71" y="3310787"/>
            <a:ext cx="1293465" cy="65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G:\Material Gráfico\Posteres e galhardetes 2015\XXV Congresso Brasileiro de Cirurgia de Cabeça e Pescoço\Arli2\Figura 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67" y="2320176"/>
            <a:ext cx="1361903" cy="7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G:\Material Gráfico\Posteres e galhardetes 2015\XXV Congresso Brasileiro de Cirurgia de Cabeça e Pescoço\Arli2\boca 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533" y="2210489"/>
            <a:ext cx="833742" cy="98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2696101" y="2209894"/>
            <a:ext cx="229550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654408" y="2320176"/>
            <a:ext cx="2263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>
                <a:solidFill>
                  <a:schemeClr val="bg1"/>
                </a:solidFill>
              </a:rPr>
              <a:t>B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696101" y="3296191"/>
            <a:ext cx="22634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>
                <a:solidFill>
                  <a:schemeClr val="bg1"/>
                </a:solidFill>
              </a:rPr>
              <a:t>C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695326" y="4114199"/>
            <a:ext cx="2327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 smtClean="0">
                <a:solidFill>
                  <a:schemeClr val="bg1"/>
                </a:solidFill>
              </a:rPr>
              <a:t>D</a:t>
            </a:r>
            <a:endParaRPr lang="pt-BR" sz="600" dirty="0">
              <a:solidFill>
                <a:schemeClr val="bg1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4112089" y="3310787"/>
            <a:ext cx="22153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>
                <a:solidFill>
                  <a:schemeClr val="bg1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1660405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286</Words>
  <Application>Microsoft Office PowerPoint</Application>
  <PresentationFormat>Apresentação na tela (16:9)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Instituto Nacional de Câncer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Fernandes Teles</dc:creator>
  <cp:lastModifiedBy>Arli Regina</cp:lastModifiedBy>
  <cp:revision>30</cp:revision>
  <dcterms:created xsi:type="dcterms:W3CDTF">2015-09-03T11:54:37Z</dcterms:created>
  <dcterms:modified xsi:type="dcterms:W3CDTF">2017-01-20T07:06:21Z</dcterms:modified>
</cp:coreProperties>
</file>