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7" r:id="rId2"/>
    <p:sldId id="29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796088" cy="9925050"/>
  <p:embeddedFontLst>
    <p:embeddedFont>
      <p:font typeface="Algerian" panose="04020705040A02060702" pitchFamily="82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Poppins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;n"/>
          <p:cNvSpPr txBox="1"/>
          <p:nvPr/>
        </p:nvSpPr>
        <p:spPr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32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" name="Google Shape;8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600" cy="390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/>
          <p:nvPr/>
        </p:nvSpPr>
        <p:spPr>
          <a:xfrm>
            <a:off x="0" y="9428163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n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2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2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8" name="Google Shape;88;p2:notes"/>
          <p:cNvSpPr txBox="1"/>
          <p:nvPr/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600" cy="390525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719717b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719717bc_0_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6e719717bc_0_2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e719717b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e719717bc_0_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6e719717bc_0_8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e719717b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e719717bc_0_1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6e719717bc_0_17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e719717b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e719717bc_0_2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6e719717bc_0_22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e719717b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e719717bc_0_3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6e719717bc_0_35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e719717b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e719717bc_0_4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6e719717bc_0_41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e719717b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e719717bc_0_5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6e719717bc_0_50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e719717b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e719717bc_0_5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6e719717bc_0_58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e719717b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e719717bc_0_6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6e719717bc_0_65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e719717b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e719717bc_0_7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6e719717bc_0_77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2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8" name="Google Shape;88;p2:notes"/>
          <p:cNvSpPr txBox="1"/>
          <p:nvPr/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600" cy="390525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6523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e719717b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e719717bc_0_8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6e719717bc_0_84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e719717b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6e719717bc_0_9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6e719717bc_0_91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e719717bc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6e719717bc_0_10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6e719717bc_0_108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e719717b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6e719717bc_0_119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6e719717bc_0_119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e719717bc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6e719717bc_0_12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6e719717bc_0_125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e719717bc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6e719717bc_0_136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6e719717bc_0_136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e719717bc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e719717bc_0_14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6e719717bc_0_143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e719717bc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e719717bc_0_15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6e719717bc_0_150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e719717bc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6e719717bc_0_15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6e719717bc_0_155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e719717bc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6e719717bc_0_16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6e719717bc_0_163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2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6" name="Google Shape;96;p3:notes"/>
          <p:cNvSpPr txBox="1"/>
          <p:nvPr/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600" cy="390525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e7de1e5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6e7de1e5de_0_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6e7de1e5de_0_0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e7de1e5d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e7de1e5de_0_6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6e7de1e5de_0_6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e7de1e5d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6e7de1e5de_0_1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6e7de1e5de_0_11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e719717bc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6e719717bc_0_179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6e719717bc_0_179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e719717bc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e719717bc_0_18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700" cy="390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6e719717bc_0_185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300" cy="4953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600" cy="390525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2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5" name="Google Shape;105;p5:notes"/>
          <p:cNvSpPr txBox="1"/>
          <p:nvPr/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600" cy="390525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2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4" name="Google Shape;114;p6:notes"/>
          <p:cNvSpPr txBox="1"/>
          <p:nvPr/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:notes"/>
          <p:cNvSpPr txBox="1"/>
          <p:nvPr/>
        </p:nvSpPr>
        <p:spPr>
          <a:xfrm>
            <a:off x="3849688" y="9428163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600" cy="390525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2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3" name="Google Shape;123;p7:notes"/>
          <p:cNvSpPr txBox="1"/>
          <p:nvPr/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600" cy="390525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600" cy="390525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32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8" name="Google Shape;138;p9:notes"/>
          <p:cNvSpPr txBox="1"/>
          <p:nvPr/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600" cy="390525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5600" cy="390525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2788" cy="822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 rot="5400000">
            <a:off x="4731544" y="2170907"/>
            <a:ext cx="5848350" cy="205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542131" y="189706"/>
            <a:ext cx="5848350" cy="601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4646613" y="1600200"/>
            <a:ext cx="4037012" cy="452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457200" y="346646"/>
            <a:ext cx="8229600" cy="99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82;p13">
            <a:extLst>
              <a:ext uri="{FF2B5EF4-FFF2-40B4-BE49-F238E27FC236}">
                <a16:creationId xmlns:a16="http://schemas.microsoft.com/office/drawing/2014/main" id="{AA30C1F4-C3F7-483A-BA1E-81FE62AE0D4D}"/>
              </a:ext>
            </a:extLst>
          </p:cNvPr>
          <p:cNvSpPr txBox="1"/>
          <p:nvPr/>
        </p:nvSpPr>
        <p:spPr>
          <a:xfrm>
            <a:off x="702375" y="940200"/>
            <a:ext cx="8070600" cy="48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MINISTÉRIO DA SAÚDE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COORDENAÇÃO DE ENSINO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EDUCAÇÃO PROFISSIONAL TÉCNICA DE NÍVEL MÉDIO EM CITOPATOLOGIA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endParaRPr sz="1800" b="1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1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RENAN PEREIRA DE CARVALHO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endParaRPr sz="1800" b="1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ORIENTADOR : PROF. DR FABIANO LACERDA CARVALHO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endParaRPr sz="1800" b="1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endParaRPr sz="1800" b="1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endParaRPr sz="1800" b="1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APLICABILIDADE DAS COLORAÇÕES EM LABORATÓRIO DE CITOPATOLOGIA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endParaRPr sz="1800" b="1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" name="Google Shape;84;p13">
            <a:extLst>
              <a:ext uri="{FF2B5EF4-FFF2-40B4-BE49-F238E27FC236}">
                <a16:creationId xmlns:a16="http://schemas.microsoft.com/office/drawing/2014/main" id="{3394CBB2-B390-4AEF-B25B-95106081DD6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825" y="5917800"/>
            <a:ext cx="1562948" cy="8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E973EC8-CC46-437D-92A0-7653644067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748" t="81543" r="34271" b="13451"/>
          <a:stretch/>
        </p:blipFill>
        <p:spPr>
          <a:xfrm>
            <a:off x="6400800" y="5637572"/>
            <a:ext cx="1704513" cy="12056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/>
        </p:nvSpPr>
        <p:spPr>
          <a:xfrm>
            <a:off x="731300" y="436875"/>
            <a:ext cx="76449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</a:rPr>
              <a:t>2 Desenvolvimento         </a:t>
            </a:r>
            <a:endParaRPr sz="2800" b="1">
              <a:solidFill>
                <a:schemeClr val="dk1"/>
              </a:solidFill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689150" y="1350325"/>
            <a:ext cx="78558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</a:rPr>
              <a:t>2.1 Princípios de coloração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Corantes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000" b="1">
                <a:solidFill>
                  <a:schemeClr val="dk1"/>
                </a:solidFill>
              </a:rPr>
              <a:t> básicos ( substrato catiônico ), especificamente nuclear, necessitam de enxarcamento em água do esfregaço para a aproximação das substâncias.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Corantes ácidos ( substratos aniônicos ), especificamente em citoplasmas e fungos, necessitam da ação do ácido mordente em sua composição química para aproximação das substâncias.</a:t>
            </a: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/>
        </p:nvSpPr>
        <p:spPr>
          <a:xfrm>
            <a:off x="464300" y="591450"/>
            <a:ext cx="8333700" cy="55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   </a:t>
            </a:r>
            <a:r>
              <a:rPr lang="pt-BR" sz="2800" b="1">
                <a:solidFill>
                  <a:schemeClr val="dk1"/>
                </a:solidFill>
              </a:rPr>
              <a:t>2.2 Colorações de rotina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Coloração mais utilizada é a Papanicolaou, porém a técnica de Shorr serve como alternativa, uma vez que a mesma é mais rápida e com menor custo além de atender os recursos de morfocoloração.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A técnica May Grünwald-Giemsa é utilizada para sangue periférico e amostras de medula óssea.</a:t>
            </a: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/>
        </p:nvSpPr>
        <p:spPr>
          <a:xfrm>
            <a:off x="646975" y="830375"/>
            <a:ext cx="8108700" cy="54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</a:rPr>
              <a:t>2.2.1 coloração de Papanicolaou</a:t>
            </a:r>
            <a:endParaRPr sz="2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 Hematoxilina ( básico/catiônico), nuclear, sua formulação e composta por: 5 gramas de hematoxilina, 100 gramas de Alumen de Potássio e 2 gramas de óxido de mercúrio diluidos em 950 ml de água deionizada e 50 ml álcool absoluto.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Orange G ( ácido/aniônico), citoplasmático, formulação composta por: 5 gramas de alaranjado e 0,15 ácido fosfotúngstico diluidos em 900ml de álcool absoluto e 100ml de água deionizada.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/>
        </p:nvSpPr>
        <p:spPr>
          <a:xfrm>
            <a:off x="590775" y="956850"/>
            <a:ext cx="8151000" cy="27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EA ( ácido/aniônico), citoplasmático e fungos , composição química feita por: 2,5 gramas verde luz, 2,5 gramas eosina, 2 gramas pardo de bismarck e 0,5 gramas de ácido fosfotúngstico diluido em 900ml álcool absoluto e 100ml água destilada. Figura abaixo corantes ; hematoxilina , orange g e EA</a:t>
            </a: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875" y="3992350"/>
            <a:ext cx="6698800" cy="27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/>
        </p:nvSpPr>
        <p:spPr>
          <a:xfrm>
            <a:off x="506450" y="521200"/>
            <a:ext cx="8080800" cy="6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Técnica de Papanicolaou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Amostras recebidas e fixadas em álcool 96% ou spray.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No caso de fixação em spray deixar lâminas submersas em alcool por 1 hora para retirada da película do mesmo.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Água corrente pelo periodo de 1 minuto.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Hematoxilina 1’30”, corante núclear.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Água corrente, retirada do excesso por 3’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Álcool Absoluto, continuidade da retirada do escesso e início de desidratação 10 mergulhos.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Orange G 15”, citoplasma de células ceratinizadas.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Álcool Absoluto, desidratação e retirada do excesso de corante que o antecedeu 10 mergulhos.</a:t>
            </a: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/>
        </p:nvSpPr>
        <p:spPr>
          <a:xfrm>
            <a:off x="478350" y="633625"/>
            <a:ext cx="8178900" cy="58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EA 2’30”, citoplasma de células cianófilas e fungos.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Álcool Absoluto, desidratação definitiva e retirada do excesso de corante que antecedeu 20 mergulhos.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Xilol, diafanização ou clafificação do esfregaço 20 dips.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Figura baixo de células escamosas.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187" name="Google Shape;18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9325" y="3274295"/>
            <a:ext cx="6076950" cy="279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 txBox="1"/>
          <p:nvPr/>
        </p:nvSpPr>
        <p:spPr>
          <a:xfrm>
            <a:off x="1529325" y="6197475"/>
            <a:ext cx="33729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Fonte: kasvi.com.br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1000" y="1346925"/>
            <a:ext cx="6096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/>
          <p:nvPr/>
        </p:nvSpPr>
        <p:spPr>
          <a:xfrm>
            <a:off x="1293450" y="591450"/>
            <a:ext cx="6155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figura abaixo bateria de colorção Papanicolaou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1419925" y="6028850"/>
            <a:ext cx="3274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Fonte: farmaciaminhavida.blogspot.br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/>
        </p:nvSpPr>
        <p:spPr>
          <a:xfrm>
            <a:off x="689150" y="703875"/>
            <a:ext cx="8010300" cy="5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</a:rPr>
              <a:t>2.2.2 Coloração de Shorr</a:t>
            </a:r>
            <a:endParaRPr sz="2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Técnica que possui o mesmo resultado de Papanicolaou porém mais curta e econômica pois sua bateria possui apenas dois corantes, Hematoxilina e Shorr, além de água e xilol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A técnica utilizada preferencialmente para avaliação hormonal.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/>
        </p:nvSpPr>
        <p:spPr>
          <a:xfrm>
            <a:off x="492400" y="464975"/>
            <a:ext cx="7982400" cy="6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Técnica de Shorr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 Álcool 70% - Solução preparada para haver uma hidratação progressiva das células, número de dips varia de 5 a 10 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 Água destilada Hidratação esfregaço completa preparando para o corante aquoso a seguir.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 Hematoxilina de Harris – corante nuclear 1’30”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 Ácido Clorídrico 1% - havendo necessidade de diferenciação 1 mergulho.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 Água corrente – Lavar até sair de forma completa todo excesso.</a:t>
            </a:r>
            <a:endParaRPr sz="2000"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/>
        </p:nvSpPr>
        <p:spPr>
          <a:xfrm>
            <a:off x="422125" y="450925"/>
            <a:ext cx="8136900" cy="57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Álcool 95% - Processo de desidratação gradual o número de mergulhos são de 5 a 10.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Shorr – Corante de substrato aniônico com afinidade aos catiônicos, fórmula é composta de; Biebrich Scarlet 5 g, Orange 2,5 g, Fast Green 1 g,Ácido fosfomolÌbdico 5 g, ácido Fosfotúngstico 5 g, Ácido Acético Glacial 10 ml,Álcool 50%,  1 L, cora-se células cianófilas de azul/esverdeado eas eosinófilas vermelho/laranja, tempo estimado é de 1’.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457200" y="346646"/>
            <a:ext cx="8229600" cy="99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457200" y="1600201"/>
            <a:ext cx="8229600" cy="377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Georgius papanicolaou foi o grande pioneiro na detecção precoce do câncer de colo de útero, suas pesquisas o levou a desenvolver um teste que se resume em coleta, coloração e análise, essa técnica que leva seu nome é utilizada nos laboratório de citopatologia e com passar dos anos foram desenvolvidos outras técnicas. </a:t>
            </a:r>
            <a:endParaRPr/>
          </a:p>
          <a:p>
            <a:pPr marL="342900" marR="0" lvl="0" indent="-339725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9725" marR="0" lvl="0" indent="-187325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9725" marR="0" lvl="0" indent="-187325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9725" marR="0" lvl="0" indent="-187325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3" marR="0" lvl="0" indent="-339725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760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/>
        </p:nvSpPr>
        <p:spPr>
          <a:xfrm>
            <a:off x="534575" y="788200"/>
            <a:ext cx="8333700" cy="6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 Álcool Absoluto – desidratação completa do esfregaço para não levar água para o agente clarificador, o número de cubetas variam, número de dips são 20.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 Xilol – diafanizador ou clarificador, o número de dips são 20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Controle de Qualidade de qualidade ambas as colorações deve ser diário, ao início da rotina na bateria  escolhe-se  4 ou 5 lâminas de forma salteada para cora-las, levar ao microscópio óptico para ser observadas se há perda da qualidade e se necessário realizar trocas de corantes ou soluções. </a:t>
            </a:r>
            <a:endParaRPr sz="20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/>
        </p:nvSpPr>
        <p:spPr>
          <a:xfrm>
            <a:off x="604825" y="661725"/>
            <a:ext cx="8010300" cy="5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</a:rPr>
              <a:t>2.2.3 Coloração de May Grunwald-Giemsa</a:t>
            </a:r>
            <a:endParaRPr sz="2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É um método que diferencia-se das demais técnicas pornão usar corantes ácidos e básicos, usa-se corantes neutros por meio de dois corantes.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May Grunwald-Giemsa sua formulação é composta por:  2 G de May Grunwald e 1 L Metanol , Giemsa 6 G de Giemsa, 500 ml de metanol e 500 ml Glicerol.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O resultado são núcleos de leucócitos azul-pálido, citoplasma azul-incolor, granulações neutrófilas vermelho-claro, granulações basófilas azul-escuro e eosinófilos e eritrócitos vermelho-alaranjado.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/>
          <p:nvPr/>
        </p:nvSpPr>
        <p:spPr>
          <a:xfrm>
            <a:off x="632925" y="394700"/>
            <a:ext cx="8277300" cy="22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Técnina de May Grunwald-Giemsa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● Acrescentar 20 gotas de água destilada tamponada atuando por 1'.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● Lavar com água corrente tomando cuidado de não deixar cair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diretamente no material corado, figura 1 células de sangue coradas, figura 2 corantes utilizados.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figura: 1                                           figura: 2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233" name="Google Shape;23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925" y="3429000"/>
            <a:ext cx="4075449" cy="327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4"/>
          <p:cNvSpPr txBox="1"/>
          <p:nvPr/>
        </p:nvSpPr>
        <p:spPr>
          <a:xfrm>
            <a:off x="1953950" y="6550050"/>
            <a:ext cx="38226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Fonte: pt.wikipedia.org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8375" y="3429000"/>
            <a:ext cx="4314350" cy="327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/>
          <p:nvPr/>
        </p:nvSpPr>
        <p:spPr>
          <a:xfrm>
            <a:off x="281600" y="366600"/>
            <a:ext cx="8164800" cy="5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</a:rPr>
              <a:t>3 Problemas e correções na coloração</a:t>
            </a:r>
            <a:endParaRPr sz="2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Após aberto, os componentes tornam-se suscetíveis a contaminações químicas ou microbianas que podem inviabilizar sua utilização, para evitar contaminações deve-se manter os frascos fechados de maneira a evitar alterações na sua concentração.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Havendo precipitados, havendo, recomenda-se filtração sempre que perceber tal situação.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Evitar deixar frasco aberto desnecessariamente para não haver evaporação e desequilibrio na concentração.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Não utilizar corantes contaminados com quaisquer sinais de precipitados ou soluções incompativeis com as mesmas 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/>
          <p:nvPr/>
        </p:nvSpPr>
        <p:spPr>
          <a:xfrm>
            <a:off x="506450" y="577400"/>
            <a:ext cx="8333700" cy="57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</a:rPr>
              <a:t>3.1 Precaução e cuidados especiais na coloração.</a:t>
            </a:r>
            <a:endParaRPr sz="2800" b="1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Os corantes são destinados apenas para o uso diagnóstico in vitro, com uso restrito por profissionais. Mesmo se tratando de produto livre de agentes infecciosos, devemos trata-los potencialmente como tal, observando o uso de equipamento individual.</a:t>
            </a:r>
            <a:endParaRPr sz="2000" b="1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É importante não inalar ou ingerir produtos com sinais de contaminação.</a:t>
            </a:r>
            <a:endParaRPr sz="2000" b="1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Todas as amostras devem ser manipuladas com extrema cautela, pois podem veicular diversas doenças infectocontágiosas (hepatite, SIDA etc.).</a:t>
            </a:r>
            <a:endParaRPr sz="20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/>
          <p:nvPr/>
        </p:nvSpPr>
        <p:spPr>
          <a:xfrm>
            <a:off x="576725" y="746050"/>
            <a:ext cx="8108700" cy="56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</a:rPr>
              <a:t>4 Ecologização da coloração</a:t>
            </a:r>
            <a:endParaRPr sz="2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A modificação ecológica da coloração de Papanicolaou foi desenvolvida visando uma redução dos danos ambientais, permitindo reduções substanciais e/ou eliminação de reativos causadores de câncer como o xilol, o ácido clorídrico e o amoníaco, utilizados na coloração convencional de Papanicolaou.</a:t>
            </a:r>
            <a:endParaRPr sz="2000" b="1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/>
          <p:nvPr/>
        </p:nvSpPr>
        <p:spPr>
          <a:xfrm>
            <a:off x="351875" y="535250"/>
            <a:ext cx="8207100" cy="59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A ecologização prevê na fase de coloração nuclear a hematoxilina de Harris convencional com a metodologia progressiva, que não requer as soluções ácidas e alcalinas que utilizam ácido clorídrico e solução amoniacal respectivamente . Durante a coloração citoplasmática, utiliza-se as fases de coloração com Orange G e EA-36 numa solução policromática em um único passo, reduzindo as cubas com álcool entre as fases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Por fim, durante a fase de clareamento e montagem são removidas as cubas de xileno com o uso da resina de montagem rápida Entellan® ou similar, visto que os acrilatos mistos que compõem esta resina permitem o clareamento completo e eficaz dos componentes citológicos nos preparados cervicais.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/>
          <p:nvPr/>
        </p:nvSpPr>
        <p:spPr>
          <a:xfrm>
            <a:off x="337825" y="450925"/>
            <a:ext cx="8544300" cy="60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Técnica Eco-Papa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Hidratação em água corrente 10 imersões.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Coloração nuclear com Hematoxilina de Harris 1’30”.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Viragem em água corrente 10 imersões.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Desidratação álcool 96 em 1’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Coloração citoplasmática com corante policromático 30” a 60”.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Retirada do corante em álcool 96 em 1’.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Clareamento álcool 96 em 1’.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Montagem com resina de Entelan.</a:t>
            </a: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/>
          <p:nvPr/>
        </p:nvSpPr>
        <p:spPr>
          <a:xfrm>
            <a:off x="492400" y="408775"/>
            <a:ext cx="8305500" cy="6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Devido à quantidade crescente do programa de rastreio do câncer, a coloração de Papanicolaou está cada vez menos rentável, complicada e demorada. Assim, a busca por uma coloração menos cara e rápida, mas ao mesmo tempo não comprometendo a qualidade é uma busca dos laboratórios, visto que a de Papanicolaou usa álcool em vários estágios de coloração que  é</a:t>
            </a:r>
            <a:endParaRPr sz="2000" b="1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caro e também difícil de obter.</a:t>
            </a:r>
            <a:endParaRPr sz="2000" b="1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Alguns autores propuseram a substituição do álcool por ácido acético, sendo portanto mais barata e rápida, sendo denominada Rapid economic acetic acid papanicolaou stain (REAP). </a:t>
            </a:r>
            <a:endParaRPr sz="2000" b="1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/>
          <p:nvPr/>
        </p:nvSpPr>
        <p:spPr>
          <a:xfrm>
            <a:off x="408075" y="408775"/>
            <a:ext cx="8277300" cy="59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Técnica de REAP.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Ácido acético 1%- 10 mergulhos.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Hematoxilina de Harris pré- aquecida em banho maria para haver penetração do corante- 10 mergulhos.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Água corrente processo de viragem ou azulamento - 10 mergulhos.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Ácido acético 1%- 10 mergulhos.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Orange G - 10 mergulhos.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Ácido acético 1%- 10 mergulhos.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EA50- 10 mergulhos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Metanol- desidratação final - 10 mergulhos.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2000" b="1">
                <a:solidFill>
                  <a:schemeClr val="dk1"/>
                </a:solidFill>
              </a:rPr>
              <a:t>solução Xilol/Ácool diafanização- 10 mergulhos.</a:t>
            </a: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457200" y="1844824"/>
            <a:ext cx="8229600" cy="207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coloração é uma ferramenta importante na precisão do diagnóstico final, a mesma sendo aplicada dentro do que se pode chamar ideal otimiza o trabalho profissionais de saúde no rastreamento da história das lesões precursoras</a:t>
            </a: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2555776" y="260648"/>
            <a:ext cx="3816424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1"/>
                </a:solidFill>
              </a:rPr>
              <a:t>1 </a:t>
            </a:r>
            <a:r>
              <a:rPr lang="pt-BR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1259632" y="4077072"/>
            <a:ext cx="6264696" cy="25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 txBox="1"/>
          <p:nvPr/>
        </p:nvSpPr>
        <p:spPr>
          <a:xfrm>
            <a:off x="620475" y="1094025"/>
            <a:ext cx="8213400" cy="55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Após revisão das literaturas consultadas concluiu-se que: </a:t>
            </a:r>
            <a:endParaRPr sz="2000" b="1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- O principal objetivo deste trabalho é analisar a aplicabilidade das colorações utilizadas em laboratórios de citopatologia. As técnicas utilizadas em rotina nos laboratórios de citologia são : Papanicolaou, Shorr, May-Grunwald-Gyemsa aplicados em amostras de esfregaços cérvico-vaginal e amostras de sangue, </a:t>
            </a:r>
            <a:endParaRPr sz="2000" b="1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as técnicas mencionadas possuem corantes classificados como nucleares de substrato catiônico ( básico ), citoplasmáticos de substrato aniônico ( ácido ) e neutro. </a:t>
            </a:r>
            <a:endParaRPr sz="2000" b="1">
              <a:solidFill>
                <a:schemeClr val="dk1"/>
              </a:solidFill>
            </a:endParaRPr>
          </a:p>
        </p:txBody>
      </p:sp>
      <p:sp>
        <p:nvSpPr>
          <p:cNvPr id="284" name="Google Shape;284;p42"/>
          <p:cNvSpPr txBox="1"/>
          <p:nvPr/>
        </p:nvSpPr>
        <p:spPr>
          <a:xfrm>
            <a:off x="620475" y="359225"/>
            <a:ext cx="5812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</a:rPr>
              <a:t> 5 Conclusão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3"/>
          <p:cNvSpPr txBox="1"/>
          <p:nvPr/>
        </p:nvSpPr>
        <p:spPr>
          <a:xfrm>
            <a:off x="685800" y="375550"/>
            <a:ext cx="8082600" cy="6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Os métodos de controle de qualidade devem ser diários escolhendo lâminas salteadas, havendo eventualidade verificar o quantitativo de lâminas já coradas no mesmo corante, pois o corante tem um número de lâminas limite para se manter no padrão, realizando a troca, observar o tempo de validade dos mesmos. A técnica modificada de forma ecológica tem como finalidade reduzir danos ambientais e eliminar reativos cancerígenos como: Xilol, Ácido Clorídrico e Amoniacal, também há modificações tornando-a mais baratas e rápidas tirando substituindo os alcools por ácido acético a 1%.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4"/>
          <p:cNvSpPr txBox="1"/>
          <p:nvPr/>
        </p:nvSpPr>
        <p:spPr>
          <a:xfrm>
            <a:off x="506175" y="489850"/>
            <a:ext cx="8099100" cy="5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 Devidos cuidados após abertos devem ser tomados como: precipitados filtrando diariamente, manter invasado em lugar escuro e vidro opaco além de outros, cuidados pessoais são necessários como: não inala e manusear sem luva e máscara. 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 txBox="1"/>
          <p:nvPr/>
        </p:nvSpPr>
        <p:spPr>
          <a:xfrm>
            <a:off x="394025" y="450925"/>
            <a:ext cx="7968300" cy="59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800" b="1">
                <a:solidFill>
                  <a:schemeClr val="dk1"/>
                </a:solidFill>
              </a:rPr>
              <a:t>REFERÊNCIAS BIBLIOGRÁFICAS</a:t>
            </a:r>
            <a:endParaRPr sz="18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ARAÙJO, Mario Lucio Cordeiro Junior; Et al.Monitoramento da qualidade da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coloração de Papanicolaou no Instituto Nacional do Cancer. Revista Brasileira de Análises Clínicas ( RBAC)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BARROS, ALS et al. Caderno de referência 1: Citopatologia Ginecológica.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Brasília: Ministério da Saúde; 1a Ed, Rio de Janeiro: CEPESC, 2012.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BISWAS, R.R.; PARAL, C.C.; DEY, R.; BISWAS, S.C. Rapid economic acetic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acid papanicolaou stain (REAP) - Is it suitable alternative to standard PAP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stain? Al Ameen J Med Sci. v.12, p.99-103, 2008.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CIÊNCIA E SAÚDE G1, Quem foi George Papanicolaou, criador do exame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considerado uma das armas mais poderosas contra o câncer Disponível em: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&lt;https://g1.globo.com/ciencia-e-saude/noticia/2019/05/13. Acesso em: 16 out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2019.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"/>
          <p:cNvSpPr txBox="1"/>
          <p:nvPr/>
        </p:nvSpPr>
        <p:spPr>
          <a:xfrm>
            <a:off x="436200" y="591450"/>
            <a:ext cx="7911900" cy="55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INSTITUTO NACIONAL DE CÂNCER JOSÉ ALENCAR GOMES DA SILVA. Estimativa 2016. Manual de gestão da qualidade para laboratório de citopatologia. Rio de Janeiro: INCA, 2016.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KOSS, L.G.: Cytologic techniques, diagnostic cytology and its histopathologic basis, fifth edition, Bales CE, 2006; Vol. 2 Pg1592-1601.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ROJAS-ZUMARAN, Víctor; MOYA-SALAZARB, Jeel. La ecologización de la coloración del Papanicolaou en el diagnóstico del cáncer de cuello uterino. Rev Med Inst Mex Seguro Soc. v. 56, n.3, p.217-25,2018.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7"/>
          <p:cNvSpPr txBox="1"/>
          <p:nvPr/>
        </p:nvSpPr>
        <p:spPr>
          <a:xfrm rot="-180643">
            <a:off x="1102178" y="3429000"/>
            <a:ext cx="77832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endParaRPr/>
          </a:p>
        </p:txBody>
      </p:sp>
      <p:sp>
        <p:nvSpPr>
          <p:cNvPr id="314" name="Google Shape;314;p47"/>
          <p:cNvSpPr txBox="1"/>
          <p:nvPr/>
        </p:nvSpPr>
        <p:spPr>
          <a:xfrm>
            <a:off x="979713" y="3075057"/>
            <a:ext cx="68852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                 OBRIGADO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457200" y="948269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0" y="306896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457200" y="1052736"/>
            <a:ext cx="82296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 b="1">
                <a:solidFill>
                  <a:schemeClr val="dk1"/>
                </a:solidFill>
              </a:rPr>
              <a:t>O princípio das colorações em citologia é realizado pela natureza das reações químicas (interações eletrostáticas, ligações covalentes, interações hidrofóbicas) suas afinidades basofílicas (substrato carregado negativamentente-aniônicos) e acidofílicas (substrato carregado positivamente - catiônico).</a:t>
            </a: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457200" y="1340768"/>
            <a:ext cx="8229600" cy="499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 b="1">
                <a:solidFill>
                  <a:schemeClr val="dk1"/>
                </a:solidFill>
              </a:rPr>
              <a:t>Condutas para controle de controle de qualidade consistem num processo preventivo para que não haja interferência em seu padrão, acompanhar : data de validade de sais utilizados na formulação de corantes, corantes prontos , concentração de agentes químicos são algumas entre outras condutas a serem tomadas .</a:t>
            </a:r>
            <a:endParaRPr sz="2000" b="1">
              <a:solidFill>
                <a:schemeClr val="dk1"/>
              </a:solidFill>
            </a:endParaRPr>
          </a:p>
          <a:p>
            <a:pPr marL="339725" marR="0" lvl="0" indent="-187325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539552" y="548680"/>
            <a:ext cx="7920880" cy="6034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 b="1">
                <a:solidFill>
                  <a:schemeClr val="dk1"/>
                </a:solidFill>
              </a:rPr>
              <a:t>Colorações de rotina que fazem parte do cotidiano em um laboratório de citopatologia.</a:t>
            </a:r>
            <a:endParaRPr sz="2000" b="1">
              <a:solidFill>
                <a:schemeClr val="dk1"/>
              </a:solidFill>
            </a:endParaRPr>
          </a:p>
          <a:p>
            <a:pPr marL="285750" marR="0" lvl="0" indent="-2857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 b="1">
                <a:solidFill>
                  <a:schemeClr val="dk1"/>
                </a:solidFill>
              </a:rPr>
              <a:t>Ecologização e economicidade de técnicas que possuem resultado semelhante a Papanicou.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342900" marR="0" lvl="0" indent="-215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539552" y="1417638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/>
              <a:t>Justificativa</a:t>
            </a:r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pt-BR" sz="1800" b="1">
                <a:latin typeface="Arial"/>
                <a:ea typeface="Arial"/>
                <a:cs typeface="Arial"/>
                <a:sym typeface="Arial"/>
              </a:rPr>
              <a:t>Este trabalho justifica-se pelo fato importância da coloração no processo de otmização e da eficácia de um diagnóstico preciso, quando o profissional de saúde tem todos os elementos em suas mãos de forma qualitativa os resultados emergem de forma positiva.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/>
        </p:nvSpPr>
        <p:spPr>
          <a:xfrm>
            <a:off x="683575" y="1052352"/>
            <a:ext cx="7875300" cy="5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/>
              <a:t>Objetivo geral</a:t>
            </a:r>
            <a:endParaRPr/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Analisar a aplicabilidade das colorações em laboratórios de citopatologia.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Objetivos específicos</a:t>
            </a:r>
            <a:endParaRPr sz="2800" b="1"/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BR" sz="2000" b="1"/>
              <a:t>Distinguir as colorações de rotina.</a:t>
            </a:r>
            <a:endParaRPr sz="2000" b="1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Classificar os corantes e seus componentes químicos e reações utilizadas para elaboração de corantes.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Distinguir quais tipos de técnicas a serem utilizadas em seus respectivos materiais biológicos.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 b="1"/>
              <a:t>Descrever princípios de suas composições químicas.</a:t>
            </a:r>
            <a:endParaRPr sz="2000" b="1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BR" sz="2000" b="1"/>
              <a:t>Apontar quais métodos a serem utilizadas para controle de qualidade de coloração e descrever possíveis intervenções.</a:t>
            </a:r>
            <a:endParaRPr sz="2000" b="1"/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BR" sz="2000" b="1"/>
              <a:t>Identificar ecologização e economicidade da coloração.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/>
        </p:nvSpPr>
        <p:spPr>
          <a:xfrm>
            <a:off x="683568" y="3933056"/>
            <a:ext cx="8003232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457200" y="4222303"/>
            <a:ext cx="7705725" cy="403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251520" y="836712"/>
            <a:ext cx="842580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Metodologia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Revisão bibliográfica ;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Artigos tanto </a:t>
            </a:r>
            <a:r>
              <a:rPr lang="pt-BR" sz="2000" b="1">
                <a:solidFill>
                  <a:schemeClr val="dk1"/>
                </a:solidFill>
              </a:rPr>
              <a:t>em</a:t>
            </a: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língua portuguesa e outros idiomas;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Descritores utilizados: citopatologia, coloração, controle de qualidade, </a:t>
            </a:r>
            <a:r>
              <a:rPr lang="pt-BR" sz="2000" b="1">
                <a:solidFill>
                  <a:schemeClr val="dk1"/>
                </a:solidFill>
              </a:rPr>
              <a:t>princípios, ecologização.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Critérios de exclusão : Artigos com mais de 10 anos de publicação e aqueles que possuem relação com o tema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2365</Words>
  <Application>Microsoft Office PowerPoint</Application>
  <PresentationFormat>Apresentação na tela (4:3)</PresentationFormat>
  <Paragraphs>224</Paragraphs>
  <Slides>35</Slides>
  <Notes>35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Arial</vt:lpstr>
      <vt:lpstr>Algerian</vt:lpstr>
      <vt:lpstr>Calibri</vt:lpstr>
      <vt:lpstr>Poppins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Justificativa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Fabiano Lacerda Carvalho</cp:lastModifiedBy>
  <cp:revision>1</cp:revision>
  <dcterms:modified xsi:type="dcterms:W3CDTF">2020-02-27T14:12:01Z</dcterms:modified>
</cp:coreProperties>
</file>