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</p:sldMasterIdLst>
  <p:notesMasterIdLst>
    <p:notesMasterId r:id="rId31"/>
  </p:notesMasterIdLst>
  <p:sldIdLst>
    <p:sldId id="292" r:id="rId3"/>
    <p:sldId id="293" r:id="rId4"/>
    <p:sldId id="257" r:id="rId5"/>
    <p:sldId id="258" r:id="rId6"/>
    <p:sldId id="291" r:id="rId7"/>
    <p:sldId id="267" r:id="rId8"/>
    <p:sldId id="288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4" r:id="rId24"/>
    <p:sldId id="283" r:id="rId25"/>
    <p:sldId id="286" r:id="rId26"/>
    <p:sldId id="285" r:id="rId27"/>
    <p:sldId id="287" r:id="rId28"/>
    <p:sldId id="266" r:id="rId29"/>
    <p:sldId id="265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6" autoAdjust="0"/>
    <p:restoredTop sz="94660"/>
  </p:normalViewPr>
  <p:slideViewPr>
    <p:cSldViewPr>
      <p:cViewPr>
        <p:scale>
          <a:sx n="70" d="100"/>
          <a:sy n="70" d="100"/>
        </p:scale>
        <p:origin x="-126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Meus%20Documentos\Projeto%20Artigo\Vac-Lock\Dados%20Vac-Lock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Plan1!$A$1:$A$12</c:f>
              <c:strCache>
                <c:ptCount val="12"/>
                <c:pt idx="0">
                  <c:v>Janeiro</c:v>
                </c:pt>
                <c:pt idx="1">
                  <c:v>Fevereiro</c:v>
                </c:pt>
                <c:pt idx="2">
                  <c:v>Março</c:v>
                </c:pt>
                <c:pt idx="3">
                  <c:v>Abril</c:v>
                </c:pt>
                <c:pt idx="4">
                  <c:v>Maio</c:v>
                </c:pt>
                <c:pt idx="5">
                  <c:v>Junho</c:v>
                </c:pt>
                <c:pt idx="6">
                  <c:v>Julho</c:v>
                </c:pt>
                <c:pt idx="7">
                  <c:v>Agosto</c:v>
                </c:pt>
                <c:pt idx="8">
                  <c:v>Setembro</c:v>
                </c:pt>
                <c:pt idx="9">
                  <c:v>Outubro</c:v>
                </c:pt>
                <c:pt idx="10">
                  <c:v>Novembro</c:v>
                </c:pt>
                <c:pt idx="11">
                  <c:v>Dezembro</c:v>
                </c:pt>
              </c:strCache>
            </c:strRef>
          </c:cat>
          <c:val>
            <c:numRef>
              <c:f>Plan1!$B$1:$B$12</c:f>
              <c:numCache>
                <c:formatCode>General</c:formatCode>
                <c:ptCount val="12"/>
                <c:pt idx="2">
                  <c:v>1</c:v>
                </c:pt>
                <c:pt idx="3">
                  <c:v>2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8">
                  <c:v>2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8694272"/>
        <c:axId val="84184448"/>
      </c:barChart>
      <c:catAx>
        <c:axId val="58694272"/>
        <c:scaling>
          <c:orientation val="minMax"/>
        </c:scaling>
        <c:delete val="0"/>
        <c:axPos val="b"/>
        <c:majorTickMark val="out"/>
        <c:minorTickMark val="none"/>
        <c:tickLblPos val="nextTo"/>
        <c:crossAx val="84184448"/>
        <c:crosses val="autoZero"/>
        <c:auto val="1"/>
        <c:lblAlgn val="ctr"/>
        <c:lblOffset val="100"/>
        <c:noMultiLvlLbl val="0"/>
      </c:catAx>
      <c:valAx>
        <c:axId val="84184448"/>
        <c:scaling>
          <c:orientation val="minMax"/>
          <c:max val="7"/>
          <c:min val="0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58694272"/>
        <c:crosses val="autoZero"/>
        <c:crossBetween val="between"/>
        <c:majorUnit val="1"/>
        <c:minorUnit val="0.1"/>
      </c:valAx>
    </c:plotArea>
    <c:plotVisOnly val="1"/>
    <c:dispBlanksAs val="gap"/>
    <c:showDLblsOverMax val="0"/>
  </c:chart>
  <c:txPr>
    <a:bodyPr/>
    <a:lstStyle/>
    <a:p>
      <a:pPr>
        <a:defRPr>
          <a:latin typeface="Arial" pitchFamily="34" charset="0"/>
          <a:cs typeface="Arial" pitchFamily="34" charset="0"/>
        </a:defRPr>
      </a:pPr>
      <a:endParaRPr lang="pt-BR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2000">
                <a:latin typeface="Arial"/>
              </a:rPr>
              <a:t>Clique para editar o formato de notas</a:t>
            </a:r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 sz="1400">
                <a:latin typeface="Times New Roman"/>
              </a:rPr>
              <a:t>&lt;cabeçalho&gt;</a:t>
            </a:r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pt-BR" sz="1400">
                <a:latin typeface="Times New Roman"/>
              </a:rPr>
              <a:t>&lt;data/hora&gt;</a:t>
            </a:r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pt-BR" sz="1400">
                <a:latin typeface="Times New Roman"/>
              </a:rPr>
              <a:t>&lt;rodapé&gt;</a:t>
            </a:r>
            <a:endParaRPr/>
          </a:p>
        </p:txBody>
      </p:sp>
      <p:sp>
        <p:nvSpPr>
          <p:cNvPr id="12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5E964C7-9636-4700-B4ED-CE8C89E6E246}" type="slidenum">
              <a:rPr lang="pt-BR" sz="1400">
                <a:latin typeface="Times New Roman"/>
              </a:r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592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594EC145-A332-4CDE-A71C-406636E3781B}" type="slidenum">
              <a:rPr lang="pt-PT" altLang="pt-BR" sz="1200" smtClean="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eaLnBrk="1" hangingPunct="1"/>
              <a:t>1</a:t>
            </a:fld>
            <a:endParaRPr lang="pt-PT" altLang="pt-BR" sz="1200" smtClean="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859CF565-B569-4DC8-A7F3-9760A8DA4B1B}" type="slidenum">
              <a:rPr lang="pt-PT" altLang="pt-BR" sz="1200" smtClean="0">
                <a:solidFill>
                  <a:srgbClr val="000000"/>
                </a:solidFill>
                <a:ea typeface="Microsoft YaHei" pitchFamily="34" charset="-122"/>
                <a:cs typeface="Segoe UI" pitchFamily="34" charset="0"/>
              </a:rPr>
              <a:pPr eaLnBrk="1" hangingPunct="1"/>
              <a:t>2</a:t>
            </a:fld>
            <a:endParaRPr lang="pt-PT" altLang="pt-BR" sz="1200" smtClean="0">
              <a:solidFill>
                <a:srgbClr val="000000"/>
              </a:solidFill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2000" strike="noStrike">
                <a:latin typeface="Arial"/>
              </a:rPr>
              <a:t>Figura com radiacao corpor de um paciente</a:t>
            </a:r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432074B-92E2-46C4-AAC7-A9BC32451F90}" type="slidenum">
              <a:rPr lang="pt-BR" sz="1200" strike="noStrike">
                <a:solidFill>
                  <a:srgbClr val="000000"/>
                </a:solidFill>
                <a:latin typeface="Times New Roman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E964C7-9636-4700-B4ED-CE8C89E6E246}" type="slidenum">
              <a:rPr lang="pt-BR" sz="1400" smtClean="0">
                <a:latin typeface="Times New Roman"/>
              </a:r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692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B5E964C7-9636-4700-B4ED-CE8C89E6E246}" type="slidenum">
              <a:rPr lang="pt-BR" sz="1400" smtClean="0">
                <a:latin typeface="Times New Roman"/>
              </a:rPr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94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7" name="Imagem 76"/>
          <p:cNvPicPr/>
          <p:nvPr/>
        </p:nvPicPr>
        <p:blipFill>
          <a:blip r:embed="rId2"/>
          <a:stretch/>
        </p:blipFill>
        <p:spPr>
          <a:xfrm>
            <a:off x="1993320" y="1980720"/>
            <a:ext cx="5156640" cy="4114440"/>
          </a:xfrm>
          <a:prstGeom prst="rect">
            <a:avLst/>
          </a:prstGeom>
          <a:ln>
            <a:noFill/>
          </a:ln>
        </p:spPr>
      </p:pic>
      <p:pic>
        <p:nvPicPr>
          <p:cNvPr id="78" name="Imagem 77"/>
          <p:cNvPicPr/>
          <p:nvPr/>
        </p:nvPicPr>
        <p:blipFill>
          <a:blip r:embed="rId2"/>
          <a:stretch/>
        </p:blipFill>
        <p:spPr>
          <a:xfrm>
            <a:off x="1993320" y="1980720"/>
            <a:ext cx="5156640" cy="411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6" name="Imagem 115"/>
          <p:cNvPicPr/>
          <p:nvPr/>
        </p:nvPicPr>
        <p:blipFill>
          <a:blip r:embed="rId2"/>
          <a:stretch/>
        </p:blipFill>
        <p:spPr>
          <a:xfrm>
            <a:off x="1993320" y="1980720"/>
            <a:ext cx="5156640" cy="4114440"/>
          </a:xfrm>
          <a:prstGeom prst="rect">
            <a:avLst/>
          </a:prstGeom>
          <a:ln>
            <a:noFill/>
          </a:ln>
        </p:spPr>
      </p:pic>
      <p:pic>
        <p:nvPicPr>
          <p:cNvPr id="117" name="Imagem 116"/>
          <p:cNvPicPr/>
          <p:nvPr/>
        </p:nvPicPr>
        <p:blipFill>
          <a:blip r:embed="rId2"/>
          <a:stretch/>
        </p:blipFill>
        <p:spPr>
          <a:xfrm>
            <a:off x="1993320" y="1980720"/>
            <a:ext cx="5156640" cy="411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685800" y="609480"/>
            <a:ext cx="7772040" cy="5297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8580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41144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668480" y="41302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668480" y="1981080"/>
            <a:ext cx="379260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85800" y="4130280"/>
            <a:ext cx="7772040" cy="196236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4400" strike="noStrike">
                <a:solidFill>
                  <a:srgbClr val="000000"/>
                </a:solidFill>
                <a:latin typeface="Times New Roman"/>
              </a:rPr>
              <a:t>Clique para editar o título mestre</a:t>
            </a:r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685800" y="1981080"/>
            <a:ext cx="7772040" cy="411444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pt-BR" sz="3200" strike="noStrike">
                <a:solidFill>
                  <a:srgbClr val="000000"/>
                </a:solidFill>
                <a:latin typeface="Times New Roman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3200" strike="noStrike">
                <a:solidFill>
                  <a:srgbClr val="000000"/>
                </a:solidFill>
                <a:latin typeface="Times New Roman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3200" strike="noStrike">
                <a:solidFill>
                  <a:srgbClr val="000000"/>
                </a:solidFill>
                <a:latin typeface="Times New Roman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3200" strike="noStrike">
                <a:solidFill>
                  <a:srgbClr val="000000"/>
                </a:solidFill>
                <a:latin typeface="Times New Roman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3200" strike="noStrike">
                <a:solidFill>
                  <a:srgbClr val="000000"/>
                </a:solidFill>
                <a:latin typeface="Times New Roman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3200" strike="noStrike">
                <a:solidFill>
                  <a:srgbClr val="000000"/>
                </a:solidFill>
                <a:latin typeface="Times New Roman"/>
              </a:rPr>
              <a:t>6.º nível da estrutura de tópicos</a:t>
            </a:r>
            <a:endParaRPr/>
          </a:p>
          <a:p>
            <a:pPr>
              <a:lnSpc>
                <a:spcPct val="100000"/>
              </a:lnSpc>
              <a:buFont typeface="StarSymbol"/>
              <a:buChar char=""/>
            </a:pPr>
            <a:r>
              <a:rPr lang="pt-BR" sz="3200" strike="noStrike">
                <a:solidFill>
                  <a:srgbClr val="000000"/>
                </a:solidFill>
                <a:latin typeface="Times New Roman"/>
              </a:rPr>
              <a:t>7.º nível da estrutura de tópicosClique para editar o texto mestre</a:t>
            </a:r>
            <a:endParaRPr/>
          </a:p>
          <a:p>
            <a:pPr lvl="1">
              <a:lnSpc>
                <a:spcPct val="100000"/>
              </a:lnSpc>
              <a:buFont typeface="StarSymbol"/>
              <a:buChar char=""/>
            </a:pPr>
            <a:r>
              <a:rPr lang="pt-BR" sz="2800" strike="noStrike">
                <a:solidFill>
                  <a:srgbClr val="000000"/>
                </a:solidFill>
                <a:latin typeface="Times New Roman"/>
              </a:rPr>
              <a:t>Segundo nível</a:t>
            </a:r>
            <a:endParaRPr/>
          </a:p>
          <a:p>
            <a:pPr lvl="2">
              <a:lnSpc>
                <a:spcPct val="100000"/>
              </a:lnSpc>
              <a:buFont typeface="StarSymbol"/>
              <a:buChar char=""/>
            </a:pPr>
            <a:r>
              <a:rPr lang="pt-BR" sz="2400" strike="noStrike">
                <a:solidFill>
                  <a:srgbClr val="000000"/>
                </a:solidFill>
                <a:latin typeface="Times New Roman"/>
              </a:rPr>
              <a:t>Terceiro nível</a:t>
            </a:r>
            <a:endParaRPr/>
          </a:p>
          <a:p>
            <a:pPr lvl="3">
              <a:lnSpc>
                <a:spcPct val="100000"/>
              </a:lnSpc>
              <a:buFont typeface="StarSymbol"/>
              <a:buChar char=""/>
            </a:pPr>
            <a:r>
              <a:rPr lang="pt-BR" sz="2000" strike="noStrike">
                <a:solidFill>
                  <a:srgbClr val="000000"/>
                </a:solidFill>
                <a:latin typeface="Times New Roman"/>
              </a:rPr>
              <a:t>Quarto nível</a:t>
            </a:r>
            <a:endParaRPr/>
          </a:p>
          <a:p>
            <a:pPr lvl="4">
              <a:lnSpc>
                <a:spcPct val="100000"/>
              </a:lnSpc>
              <a:buFont typeface="StarSymbol"/>
              <a:buChar char="»"/>
            </a:pPr>
            <a:r>
              <a:rPr lang="pt-BR" sz="2000" strike="noStrike">
                <a:solidFill>
                  <a:srgbClr val="000000"/>
                </a:solidFill>
                <a:latin typeface="Times New Roman"/>
              </a:rPr>
              <a:t>Quinto nível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" name="PlaceHolder 5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AD5FF11E-BC99-4980-A451-BD4E2A3345B4}" type="slidenum">
              <a:rPr lang="pt-BR" sz="1400" strike="noStrike">
                <a:solidFill>
                  <a:srgbClr val="000000"/>
                </a:solidFill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dt"/>
          </p:nvPr>
        </p:nvSpPr>
        <p:spPr>
          <a:xfrm>
            <a:off x="685800" y="6248520"/>
            <a:ext cx="190476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ftr"/>
          </p:nvPr>
        </p:nvSpPr>
        <p:spPr>
          <a:xfrm>
            <a:off x="3124080" y="6248520"/>
            <a:ext cx="2895120" cy="45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sldNum"/>
          </p:nvPr>
        </p:nvSpPr>
        <p:spPr>
          <a:xfrm>
            <a:off x="6553080" y="6248520"/>
            <a:ext cx="1904760" cy="456840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00000"/>
              </a:lnSpc>
            </a:pPr>
            <a:fld id="{739CEEBA-BEFF-4D5C-86B9-94BB7730AC02}" type="slidenum">
              <a:rPr lang="pt-BR" sz="1400" strike="noStrike">
                <a:solidFill>
                  <a:srgbClr val="000000"/>
                </a:solidFill>
                <a:latin typeface="Times New Roman"/>
              </a:rPr>
              <a:t>‹nº›</a:t>
            </a:fld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pt-BR" sz="2400">
                <a:latin typeface="Times New Roman"/>
              </a:rPr>
              <a:t>Clique para editar o formato do texto do título</a:t>
            </a:r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pt-BR" sz="3200">
                <a:latin typeface="Times New Roman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pt-BR" sz="2400">
                <a:latin typeface="Times New Roman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pt-BR" sz="2000">
                <a:latin typeface="Times New Roman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pt-BR" sz="2000">
                <a:latin typeface="Times New Roman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pt-BR" sz="2000">
                <a:latin typeface="Times New Roman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pt-BR" sz="2000">
                <a:latin typeface="Times New Roman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pt-BR" sz="2000">
                <a:latin typeface="Times New Roman"/>
              </a:rPr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gilglaydson@hotmail.co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228600" y="5805488"/>
            <a:ext cx="8640763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500"/>
              </a:spcBef>
              <a:buSzPct val="100000"/>
            </a:pPr>
            <a:r>
              <a:rPr lang="pt-BR" altLang="pt-BR" sz="2000" dirty="0">
                <a:solidFill>
                  <a:srgbClr val="000000"/>
                </a:solidFill>
                <a:ea typeface="Microsoft YaHei" pitchFamily="34" charset="-122"/>
              </a:rPr>
              <a:t>Francisco </a:t>
            </a:r>
            <a:r>
              <a:rPr lang="pt-BR" altLang="pt-BR" sz="2000" dirty="0" err="1">
                <a:solidFill>
                  <a:srgbClr val="000000"/>
                </a:solidFill>
                <a:ea typeface="Microsoft YaHei" pitchFamily="34" charset="-122"/>
              </a:rPr>
              <a:t>Gilglaydson</a:t>
            </a:r>
            <a:r>
              <a:rPr lang="pt-BR" altLang="pt-BR" sz="2000" dirty="0">
                <a:solidFill>
                  <a:srgbClr val="000000"/>
                </a:solidFill>
                <a:ea typeface="Microsoft YaHei" pitchFamily="34" charset="-122"/>
              </a:rPr>
              <a:t> Stephen de Sousa Barbosa Ibiapina</a:t>
            </a:r>
          </a:p>
          <a:p>
            <a:pPr algn="ctr" eaLnBrk="1" hangingPunct="1">
              <a:spcBef>
                <a:spcPts val="500"/>
              </a:spcBef>
              <a:buSzPct val="100000"/>
            </a:pPr>
            <a:r>
              <a:rPr lang="pt-BR" altLang="pt-BR" sz="2000" dirty="0" smtClean="0">
                <a:solidFill>
                  <a:srgbClr val="000000"/>
                </a:solidFill>
                <a:ea typeface="Microsoft YaHei" pitchFamily="34" charset="-122"/>
              </a:rPr>
              <a:t>Especialização </a:t>
            </a:r>
            <a:r>
              <a:rPr lang="pt-BR" altLang="pt-BR" sz="2000" dirty="0">
                <a:solidFill>
                  <a:srgbClr val="000000"/>
                </a:solidFill>
                <a:ea typeface="Microsoft YaHei" pitchFamily="34" charset="-122"/>
              </a:rPr>
              <a:t>de Nível Médio em Radioterapia</a:t>
            </a:r>
          </a:p>
        </p:txBody>
      </p:sp>
      <p:sp>
        <p:nvSpPr>
          <p:cNvPr id="3077" name="Text Box 1"/>
          <p:cNvSpPr txBox="1">
            <a:spLocks noChangeArrowheads="1"/>
          </p:cNvSpPr>
          <p:nvPr/>
        </p:nvSpPr>
        <p:spPr bwMode="auto">
          <a:xfrm>
            <a:off x="-217488" y="302097"/>
            <a:ext cx="9523413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SzPct val="100000"/>
            </a:pPr>
            <a:r>
              <a:rPr lang="pt-BR" altLang="pt-BR" b="1" dirty="0">
                <a:ea typeface="Microsoft YaHei" pitchFamily="34" charset="-122"/>
              </a:rPr>
              <a:t>CUIDADOS TÉCNICOS EM OFICINA: COMO CONFECCIONAR SUPORTES DE IMOBILIZAÇÃO CORPORAL COM VAC-LOCK</a:t>
            </a:r>
            <a:r>
              <a:rPr lang="pt-BR" altLang="pt-BR" b="1" baseline="30000" dirty="0" smtClean="0">
                <a:ea typeface="Microsoft YaHei" pitchFamily="34" charset="-122"/>
              </a:rPr>
              <a:t>®</a:t>
            </a:r>
          </a:p>
        </p:txBody>
      </p:sp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155575" y="1452563"/>
            <a:ext cx="890746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tabLst>
                <a:tab pos="2700338" algn="ctr"/>
                <a:tab pos="4530725" algn="l"/>
              </a:tabLst>
            </a:pPr>
            <a:r>
              <a:rPr lang="pt-BR" altLang="zh-CN" sz="1400">
                <a:ea typeface="宋体" charset="-122"/>
              </a:rPr>
              <a:t>INSTITUTO NACIONAL DE CÂNCER JOSÉ ALENCAR GOMES DA SILVA</a:t>
            </a:r>
          </a:p>
          <a:p>
            <a:pPr algn="ctr">
              <a:tabLst>
                <a:tab pos="2700338" algn="ctr"/>
                <a:tab pos="4530725" algn="l"/>
              </a:tabLst>
            </a:pPr>
            <a:endParaRPr lang="pt-BR" sz="1400"/>
          </a:p>
          <a:p>
            <a:pPr algn="ctr">
              <a:tabLst>
                <a:tab pos="2700338" algn="ctr"/>
                <a:tab pos="4530725" algn="l"/>
              </a:tabLst>
            </a:pPr>
            <a:r>
              <a:rPr lang="pt-BR" sz="1400"/>
              <a:t>ESCOLA POLITÉCNICA DE SAÚDE JOAQUIM VENÂNCIO</a:t>
            </a:r>
            <a:endParaRPr lang="pt-BR" altLang="zh-CN" sz="1400">
              <a:ea typeface="宋体" charset="-122"/>
            </a:endParaRPr>
          </a:p>
          <a:p>
            <a:pPr algn="ctr">
              <a:tabLst>
                <a:tab pos="2700338" algn="ctr"/>
                <a:tab pos="4530725" algn="l"/>
              </a:tabLst>
            </a:pPr>
            <a:endParaRPr lang="pt-BR" altLang="zh-CN" sz="600">
              <a:ea typeface="宋体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2276872"/>
            <a:ext cx="916305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1835696" y="3824337"/>
            <a:ext cx="648072" cy="2880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17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685800" y="1844824"/>
            <a:ext cx="7772040" cy="1375912"/>
          </a:xfrm>
        </p:spPr>
        <p:txBody>
          <a:bodyPr/>
          <a:lstStyle/>
          <a:p>
            <a:r>
              <a:rPr lang="pt-BR" sz="2000" dirty="0"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lcool etílico hidratado 70º INPM (Instituto Nacional de Pesos e Medidas) ou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Surfa’Safe</a:t>
            </a:r>
            <a:r>
              <a:rPr lang="pt-BR" sz="2000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(base de cloreto de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didecildimetilamônio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e cloridrato de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polihexametileno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000" dirty="0" err="1" smtClean="0">
                <a:latin typeface="Times New Roman" pitchFamily="18" charset="0"/>
                <a:cs typeface="Times New Roman" pitchFamily="18" charset="0"/>
              </a:rPr>
              <a:t>biguanida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3600" dirty="0" smtClean="0">
                <a:solidFill>
                  <a:srgbClr val="000000"/>
                </a:solidFill>
                <a:latin typeface="Times New Roman"/>
              </a:rPr>
              <a:t>Material de Higienização do </a:t>
            </a:r>
            <a:r>
              <a:rPr lang="pt-BR" sz="3600" i="1" dirty="0" smtClean="0">
                <a:latin typeface="Times New Roman" pitchFamily="18" charset="0"/>
                <a:cs typeface="Times New Roman" pitchFamily="18" charset="0"/>
              </a:rPr>
              <a:t>Vac-Lock</a:t>
            </a:r>
            <a:r>
              <a:rPr lang="pt-BR" sz="3600" i="1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501008"/>
            <a:ext cx="3970326" cy="31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977" y="3501008"/>
            <a:ext cx="3907747" cy="311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12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18"/>
          <a:stretch/>
        </p:blipFill>
        <p:spPr bwMode="auto">
          <a:xfrm>
            <a:off x="1115616" y="1628800"/>
            <a:ext cx="2133823" cy="224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Shape 1"/>
          <p:cNvSpPr txBox="1">
            <a:spLocks/>
          </p:cNvSpPr>
          <p:nvPr/>
        </p:nvSpPr>
        <p:spPr>
          <a:xfrm>
            <a:off x="179512" y="455099"/>
            <a:ext cx="8430728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000" dirty="0" smtClean="0">
                <a:solidFill>
                  <a:srgbClr val="000000"/>
                </a:solidFill>
                <a:latin typeface="Times New Roman"/>
              </a:rPr>
              <a:t>Retirando o Ar Sob Pressão Negativa</a:t>
            </a:r>
            <a:endParaRPr lang="pt-BR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52" y="1597739"/>
            <a:ext cx="4285380" cy="240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79" y="4065810"/>
            <a:ext cx="3353941" cy="2682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50000" r="21567"/>
          <a:stretch/>
        </p:blipFill>
        <p:spPr bwMode="auto">
          <a:xfrm>
            <a:off x="4835548" y="4165734"/>
            <a:ext cx="3336852" cy="2647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565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685800" y="1981080"/>
            <a:ext cx="7772040" cy="799848"/>
          </a:xfrm>
        </p:spPr>
        <p:txBody>
          <a:bodyPr/>
          <a:lstStyle/>
          <a:p>
            <a:pPr algn="ctr"/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ateriais pontiagudos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000" dirty="0" smtClean="0">
                <a:solidFill>
                  <a:srgbClr val="000000"/>
                </a:solidFill>
                <a:latin typeface="Times New Roman"/>
              </a:rPr>
              <a:t>Cuidados do Paciente em Decúbito</a:t>
            </a:r>
            <a:endParaRPr lang="pt-BR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392488" cy="343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913" y="2924944"/>
            <a:ext cx="4337567" cy="342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365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827584" y="1484784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Tórax e Abdômen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Sítios Específicos</a:t>
            </a:r>
            <a:endParaRPr lang="pt-BR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4303077" cy="321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510" y="2924944"/>
            <a:ext cx="4280970" cy="321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1835696" y="4365104"/>
            <a:ext cx="720080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ubtítulo 2"/>
          <p:cNvSpPr>
            <a:spLocks noGrp="1"/>
          </p:cNvSpPr>
          <p:nvPr>
            <p:ph type="subTitle"/>
          </p:nvPr>
        </p:nvSpPr>
        <p:spPr>
          <a:xfrm>
            <a:off x="838200" y="2133480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Efeito Bólus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98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>
            <a:spLocks noGrp="1"/>
          </p:cNvSpPr>
          <p:nvPr>
            <p:ph type="subTitle"/>
          </p:nvPr>
        </p:nvSpPr>
        <p:spPr>
          <a:xfrm>
            <a:off x="179512" y="404664"/>
            <a:ext cx="8784976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3600" dirty="0" err="1" smtClean="0">
                <a:solidFill>
                  <a:srgbClr val="000000"/>
                </a:solidFill>
                <a:latin typeface="Times New Roman"/>
              </a:rPr>
              <a:t>Isocentros</a:t>
            </a:r>
            <a:r>
              <a:rPr lang="pt-BR" sz="3600" dirty="0" smtClean="0">
                <a:solidFill>
                  <a:srgbClr val="000000"/>
                </a:solidFill>
                <a:latin typeface="Times New Roman"/>
              </a:rPr>
              <a:t> Demarcados e Projeções de </a:t>
            </a:r>
            <a:r>
              <a:rPr lang="pt-BR" sz="3600" i="1" dirty="0" smtClean="0">
                <a:solidFill>
                  <a:srgbClr val="000000"/>
                </a:solidFill>
                <a:latin typeface="Times New Roman"/>
              </a:rPr>
              <a:t>LASERS</a:t>
            </a:r>
            <a:endParaRPr lang="pt-BR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81399"/>
            <a:ext cx="5153909" cy="3865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699701"/>
            <a:ext cx="2952328" cy="422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40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827584" y="1484784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Para Tratamento de Mama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err="1" smtClean="0">
                <a:solidFill>
                  <a:srgbClr val="000000"/>
                </a:solidFill>
                <a:latin typeface="Times New Roman"/>
              </a:rPr>
              <a:t>Sitios</a:t>
            </a:r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 Específicos</a:t>
            </a:r>
            <a:endParaRPr lang="pt-BR" sz="2400" dirty="0"/>
          </a:p>
        </p:txBody>
      </p:sp>
      <p:sp>
        <p:nvSpPr>
          <p:cNvPr id="7" name="Subtítulo 2"/>
          <p:cNvSpPr>
            <a:spLocks noGrp="1"/>
          </p:cNvSpPr>
          <p:nvPr>
            <p:ph type="subTitle"/>
          </p:nvPr>
        </p:nvSpPr>
        <p:spPr>
          <a:xfrm>
            <a:off x="838200" y="2133480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Efeito Bólus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5" y="2934573"/>
            <a:ext cx="4032448" cy="319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14" y="2930076"/>
            <a:ext cx="4328750" cy="319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84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827584" y="1484784"/>
            <a:ext cx="7772040" cy="799848"/>
          </a:xfrm>
        </p:spPr>
        <p:txBody>
          <a:bodyPr/>
          <a:lstStyle/>
          <a:p>
            <a:pPr algn="ctr"/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pt-BR" sz="2400" i="1" dirty="0" err="1" smtClean="0">
                <a:latin typeface="Times New Roman" pitchFamily="18" charset="0"/>
                <a:cs typeface="Times New Roman" pitchFamily="18" charset="0"/>
              </a:rPr>
              <a:t>Frog-Leg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pt-BR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Sítios Específicos</a:t>
            </a:r>
            <a:endParaRPr lang="pt-BR" sz="2400" dirty="0"/>
          </a:p>
        </p:txBody>
      </p:sp>
      <p:sp>
        <p:nvSpPr>
          <p:cNvPr id="7" name="Subtítulo 2"/>
          <p:cNvSpPr>
            <a:spLocks noGrp="1"/>
          </p:cNvSpPr>
          <p:nvPr>
            <p:ph type="subTitle"/>
          </p:nvPr>
        </p:nvSpPr>
        <p:spPr>
          <a:xfrm>
            <a:off x="838200" y="2133480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Efeito Bólus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24944"/>
            <a:ext cx="4758792" cy="356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32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827584" y="1484784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Decúbito Ventral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Sítios Específicos</a:t>
            </a:r>
            <a:endParaRPr lang="pt-BR" sz="2400" dirty="0"/>
          </a:p>
        </p:txBody>
      </p:sp>
      <p:sp>
        <p:nvSpPr>
          <p:cNvPr id="7" name="Subtítulo 2"/>
          <p:cNvSpPr>
            <a:spLocks noGrp="1"/>
          </p:cNvSpPr>
          <p:nvPr>
            <p:ph type="subTitle"/>
          </p:nvPr>
        </p:nvSpPr>
        <p:spPr>
          <a:xfrm>
            <a:off x="838200" y="2133480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Efeito Bólus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852935"/>
            <a:ext cx="4844380" cy="381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 rot="16498314">
            <a:off x="2387610" y="4848566"/>
            <a:ext cx="576064" cy="43204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2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827584" y="1484784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Membros Superior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Sítios Específicos</a:t>
            </a:r>
            <a:endParaRPr lang="pt-BR" sz="2400" dirty="0"/>
          </a:p>
        </p:txBody>
      </p:sp>
      <p:sp>
        <p:nvSpPr>
          <p:cNvPr id="7" name="Subtítulo 2"/>
          <p:cNvSpPr>
            <a:spLocks noGrp="1"/>
          </p:cNvSpPr>
          <p:nvPr>
            <p:ph type="subTitle"/>
          </p:nvPr>
        </p:nvSpPr>
        <p:spPr>
          <a:xfrm>
            <a:off x="838200" y="2133480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Efeito Bólus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11595"/>
            <a:ext cx="29337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99110"/>
            <a:ext cx="4392488" cy="340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1839727" y="4149080"/>
            <a:ext cx="333350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4572000" y="3861048"/>
            <a:ext cx="333350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845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827584" y="1484784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Membros Inferior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Sítios Específicos</a:t>
            </a:r>
            <a:endParaRPr lang="pt-BR" sz="2400" dirty="0"/>
          </a:p>
        </p:txBody>
      </p:sp>
      <p:sp>
        <p:nvSpPr>
          <p:cNvPr id="7" name="Subtítulo 2"/>
          <p:cNvSpPr>
            <a:spLocks noGrp="1"/>
          </p:cNvSpPr>
          <p:nvPr>
            <p:ph type="subTitle"/>
          </p:nvPr>
        </p:nvSpPr>
        <p:spPr>
          <a:xfrm>
            <a:off x="838200" y="2133480"/>
            <a:ext cx="7772040" cy="799848"/>
          </a:xfrm>
        </p:spPr>
        <p:txBody>
          <a:bodyPr/>
          <a:lstStyle/>
          <a:p>
            <a:pPr algn="ctr"/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Efeito Bólus 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176463" cy="313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63918"/>
            <a:ext cx="4536504" cy="313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ipse 4"/>
          <p:cNvSpPr/>
          <p:nvPr/>
        </p:nvSpPr>
        <p:spPr>
          <a:xfrm>
            <a:off x="359532" y="5085184"/>
            <a:ext cx="684076" cy="43204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 rot="17749785">
            <a:off x="4532934" y="3256900"/>
            <a:ext cx="342038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15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-41275" y="333375"/>
            <a:ext cx="9361488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buSzPct val="100000"/>
            </a:pPr>
            <a:r>
              <a:rPr lang="pt-BR" altLang="pt-BR" sz="2000" b="1" dirty="0">
                <a:solidFill>
                  <a:srgbClr val="000000"/>
                </a:solidFill>
                <a:ea typeface="Microsoft YaHei" pitchFamily="34" charset="-122"/>
              </a:rPr>
              <a:t>CUIDADOS TÉCNICOS EM OFICINA: COMO CONFECCIONAR SUPORTES DE IMOBILIZAÇÃO CORPORAL COM VAC-LOCK®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755650" y="4652963"/>
            <a:ext cx="7937500" cy="172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pt-BR" altLang="pt-BR" sz="1800" dirty="0">
                <a:solidFill>
                  <a:srgbClr val="000000"/>
                </a:solidFill>
                <a:ea typeface="Microsoft YaHei" pitchFamily="34" charset="-122"/>
              </a:rPr>
              <a:t>Francisco </a:t>
            </a:r>
            <a:r>
              <a:rPr lang="pt-BR" altLang="pt-BR" sz="1800" dirty="0" err="1">
                <a:solidFill>
                  <a:srgbClr val="000000"/>
                </a:solidFill>
                <a:ea typeface="Microsoft YaHei" pitchFamily="34" charset="-122"/>
              </a:rPr>
              <a:t>Gilglaydson</a:t>
            </a:r>
            <a:r>
              <a:rPr lang="pt-BR" altLang="pt-BR" sz="1800" dirty="0">
                <a:solidFill>
                  <a:srgbClr val="000000"/>
                </a:solidFill>
                <a:ea typeface="Microsoft YaHei" pitchFamily="34" charset="-122"/>
              </a:rPr>
              <a:t> Stephen de Sousa Barbosa Ibiapina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pt-BR" altLang="pt-BR" sz="1800" dirty="0" smtClean="0">
                <a:solidFill>
                  <a:srgbClr val="000000"/>
                </a:solidFill>
                <a:ea typeface="Microsoft YaHei" pitchFamily="34" charset="-122"/>
              </a:rPr>
              <a:t>Especialização </a:t>
            </a:r>
            <a:r>
              <a:rPr lang="pt-BR" altLang="pt-BR" sz="1800" dirty="0">
                <a:solidFill>
                  <a:srgbClr val="000000"/>
                </a:solidFill>
                <a:ea typeface="Microsoft YaHei" pitchFamily="34" charset="-122"/>
              </a:rPr>
              <a:t>de nível médio em radioterapia</a:t>
            </a:r>
          </a:p>
          <a:p>
            <a:pPr algn="ctr" eaLnBrk="1" hangingPunct="1">
              <a:spcBef>
                <a:spcPts val="500"/>
              </a:spcBef>
              <a:buSzPct val="100000"/>
            </a:pPr>
            <a:endParaRPr lang="pt-BR" altLang="pt-BR" sz="1800" dirty="0">
              <a:solidFill>
                <a:srgbClr val="000000"/>
              </a:solidFill>
              <a:ea typeface="Microsoft YaHei" pitchFamily="34" charset="-122"/>
            </a:endParaRPr>
          </a:p>
          <a:p>
            <a:pPr algn="ctr" eaLnBrk="1" hangingPunct="1">
              <a:spcBef>
                <a:spcPts val="500"/>
              </a:spcBef>
              <a:buSzPct val="100000"/>
            </a:pPr>
            <a:endParaRPr lang="pt-BR" altLang="pt-BR" sz="1800" dirty="0">
              <a:solidFill>
                <a:srgbClr val="000000"/>
              </a:solidFill>
              <a:ea typeface="Microsoft YaHei" pitchFamily="34" charset="-122"/>
            </a:endParaRPr>
          </a:p>
          <a:p>
            <a:pPr algn="ctr" eaLnBrk="1" hangingPunct="1">
              <a:spcBef>
                <a:spcPts val="500"/>
              </a:spcBef>
              <a:buSzPct val="100000"/>
            </a:pPr>
            <a:r>
              <a:rPr lang="pt-BR" altLang="pt-BR" sz="1800" dirty="0">
                <a:solidFill>
                  <a:srgbClr val="000000"/>
                </a:solidFill>
                <a:ea typeface="Microsoft YaHei" pitchFamily="34" charset="-122"/>
              </a:rPr>
              <a:t>Orientadora: Dra. Célia Maria Pais </a:t>
            </a:r>
            <a:r>
              <a:rPr lang="pt-BR" altLang="pt-BR" sz="1800" dirty="0" err="1">
                <a:solidFill>
                  <a:srgbClr val="000000"/>
                </a:solidFill>
                <a:ea typeface="Microsoft YaHei" pitchFamily="34" charset="-122"/>
              </a:rPr>
              <a:t>Viégas</a:t>
            </a:r>
            <a:endParaRPr lang="pt-BR" altLang="pt-BR" sz="1800" dirty="0">
              <a:solidFill>
                <a:srgbClr val="000000"/>
              </a:solidFill>
              <a:ea typeface="Microsoft YaHei" pitchFamily="34" charset="-122"/>
            </a:endParaRPr>
          </a:p>
          <a:p>
            <a:pPr algn="ctr" eaLnBrk="1" hangingPunct="1">
              <a:spcBef>
                <a:spcPts val="500"/>
              </a:spcBef>
              <a:buSzPct val="100000"/>
            </a:pPr>
            <a:r>
              <a:rPr lang="pt-BR" altLang="pt-BR" sz="1800" dirty="0" err="1" smtClean="0">
                <a:solidFill>
                  <a:srgbClr val="000000"/>
                </a:solidFill>
                <a:ea typeface="Microsoft YaHei" pitchFamily="34" charset="-122"/>
              </a:rPr>
              <a:t>Co-Orientadores</a:t>
            </a:r>
            <a:r>
              <a:rPr lang="pt-BR" altLang="pt-BR" sz="1800" dirty="0" smtClean="0">
                <a:solidFill>
                  <a:srgbClr val="000000"/>
                </a:solidFill>
                <a:ea typeface="Microsoft YaHei" pitchFamily="34" charset="-122"/>
              </a:rPr>
              <a:t>: </a:t>
            </a:r>
            <a:r>
              <a:rPr lang="pt-BR" sz="1800" dirty="0">
                <a:ea typeface="Microsoft YaHei" pitchFamily="34" charset="-122"/>
              </a:rPr>
              <a:t>Dra. Manoela Regina </a:t>
            </a:r>
            <a:r>
              <a:rPr lang="pt-BR" sz="1800" smtClean="0">
                <a:ea typeface="Microsoft YaHei" pitchFamily="34" charset="-122"/>
              </a:rPr>
              <a:t>e Dr. </a:t>
            </a:r>
            <a:r>
              <a:rPr lang="pt-BR" sz="1800" dirty="0">
                <a:ea typeface="Microsoft YaHei" pitchFamily="34" charset="-122"/>
              </a:rPr>
              <a:t>Alexandre </a:t>
            </a:r>
            <a:r>
              <a:rPr lang="pt-BR" sz="1800" dirty="0" err="1">
                <a:ea typeface="Microsoft YaHei" pitchFamily="34" charset="-122"/>
              </a:rPr>
              <a:t>Colão</a:t>
            </a:r>
            <a:endParaRPr lang="pt-BR" sz="1800" dirty="0">
              <a:ea typeface="Microsoft YaHei" pitchFamily="34" charset="-122"/>
            </a:endParaRPr>
          </a:p>
        </p:txBody>
      </p:sp>
      <p:sp>
        <p:nvSpPr>
          <p:cNvPr id="4100" name="Shape 106"/>
          <p:cNvSpPr>
            <a:spLocks noChangeArrowheads="1"/>
          </p:cNvSpPr>
          <p:nvPr/>
        </p:nvSpPr>
        <p:spPr bwMode="auto">
          <a:xfrm>
            <a:off x="107950" y="1916113"/>
            <a:ext cx="41751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 algn="ctr">
              <a:buSzPct val="25000"/>
            </a:pPr>
            <a:r>
              <a:rPr lang="pt-BR" sz="160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Instituto Nacional de Câncer </a:t>
            </a:r>
          </a:p>
          <a:p>
            <a:pPr algn="ctr">
              <a:buSzPct val="25000"/>
            </a:pPr>
            <a:r>
              <a:rPr lang="pt-BR" sz="160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José de Alencar Gomes da Silva</a:t>
            </a:r>
            <a:br>
              <a:rPr lang="pt-BR" sz="160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</a:br>
            <a:endParaRPr lang="pt-BR" sz="1600">
              <a:solidFill>
                <a:srgbClr val="000000"/>
              </a:solidFill>
              <a:cs typeface="Times New Roman" pitchFamily="18" charset="0"/>
              <a:sym typeface="Times New Roman" pitchFamily="18" charset="0"/>
            </a:endParaRPr>
          </a:p>
        </p:txBody>
      </p:sp>
      <p:pic>
        <p:nvPicPr>
          <p:cNvPr id="4101" name="Shape 109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82875"/>
            <a:ext cx="35575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Shape 107"/>
          <p:cNvSpPr>
            <a:spLocks noChangeArrowheads="1"/>
          </p:cNvSpPr>
          <p:nvPr/>
        </p:nvSpPr>
        <p:spPr bwMode="auto">
          <a:xfrm>
            <a:off x="4668838" y="1993900"/>
            <a:ext cx="4224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/>
          <a:p>
            <a:pPr>
              <a:buSzPct val="25000"/>
            </a:pPr>
            <a:r>
              <a:rPr lang="pt-BR" sz="160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Escola Politécnica de Saúde Joaquim Venâncio</a:t>
            </a:r>
          </a:p>
        </p:txBody>
      </p:sp>
      <p:pic>
        <p:nvPicPr>
          <p:cNvPr id="4103" name="Shape 11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99712" flipH="1" flipV="1">
            <a:off x="4932363" y="2625725"/>
            <a:ext cx="33083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Retângulo 1"/>
          <p:cNvSpPr>
            <a:spLocks noChangeArrowheads="1"/>
          </p:cNvSpPr>
          <p:nvPr/>
        </p:nvSpPr>
        <p:spPr bwMode="auto">
          <a:xfrm>
            <a:off x="4283075" y="3789040"/>
            <a:ext cx="41592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buSzPct val="25000"/>
            </a:pPr>
            <a:r>
              <a:rPr lang="pt-BR" sz="1600" dirty="0">
                <a:solidFill>
                  <a:srgbClr val="000000"/>
                </a:solidFill>
                <a:cs typeface="Times New Roman" pitchFamily="18" charset="0"/>
                <a:sym typeface="Times New Roman" pitchFamily="18" charset="0"/>
              </a:rPr>
              <a:t>Trabalho apresentado às instituições como requisito parcial para conclusão do curso</a:t>
            </a:r>
          </a:p>
        </p:txBody>
      </p:sp>
    </p:spTree>
    <p:extLst>
      <p:ext uri="{BB962C8B-B14F-4D97-AF65-F5344CB8AC3E}">
        <p14:creationId xmlns:p14="http://schemas.microsoft.com/office/powerpoint/2010/main" val="1424313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xfrm>
            <a:off x="685800" y="609480"/>
            <a:ext cx="7772040" cy="116333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Identificação e Armazenamento</a:t>
            </a:r>
            <a:endParaRPr lang="pt-B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80" y="2492896"/>
            <a:ext cx="3386509" cy="302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789" y="2665530"/>
            <a:ext cx="2736304" cy="361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45"/>
          <a:stretch/>
        </p:blipFill>
        <p:spPr bwMode="auto">
          <a:xfrm>
            <a:off x="6295094" y="2234303"/>
            <a:ext cx="2370274" cy="421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9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816516" y="1700808"/>
            <a:ext cx="7772040" cy="799848"/>
          </a:xfrm>
        </p:spPr>
        <p:txBody>
          <a:bodyPr/>
          <a:lstStyle/>
          <a:p>
            <a:pPr algn="ctr"/>
            <a:r>
              <a:rPr lang="pt-BR" sz="2400" i="1" dirty="0" err="1" smtClean="0">
                <a:latin typeface="Times New Roman" pitchFamily="18" charset="0"/>
                <a:cs typeface="Times New Roman" pitchFamily="18" charset="0"/>
              </a:rPr>
              <a:t>Vac-Locks</a:t>
            </a:r>
            <a:r>
              <a:rPr lang="pt-BR" sz="2400" i="1" strike="noStrike" baseline="30000" dirty="0" smtClean="0">
                <a:solidFill>
                  <a:srgbClr val="000000"/>
                </a:solidFill>
                <a:latin typeface="Times New Roman"/>
              </a:rPr>
              <a:t> ®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no INCA</a:t>
            </a:r>
            <a:endParaRPr lang="pt-B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3600" dirty="0" smtClean="0">
                <a:solidFill>
                  <a:srgbClr val="000000"/>
                </a:solidFill>
                <a:latin typeface="Times New Roman"/>
              </a:rPr>
              <a:t>Quantidades de </a:t>
            </a:r>
            <a:r>
              <a:rPr lang="pt-BR" sz="3600" i="1" dirty="0" err="1" smtClean="0">
                <a:latin typeface="Times New Roman" pitchFamily="18" charset="0"/>
                <a:cs typeface="Times New Roman" pitchFamily="18" charset="0"/>
              </a:rPr>
              <a:t>Vac-lock</a:t>
            </a:r>
            <a:r>
              <a:rPr lang="pt-BR" sz="3600" i="1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3600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3600" dirty="0" smtClean="0">
                <a:solidFill>
                  <a:srgbClr val="000000"/>
                </a:solidFill>
                <a:latin typeface="Times New Roman"/>
              </a:rPr>
              <a:t>Disponíveis</a:t>
            </a:r>
            <a:endParaRPr 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415169"/>
              </p:ext>
            </p:extLst>
          </p:nvPr>
        </p:nvGraphicFramePr>
        <p:xfrm>
          <a:off x="1187624" y="2780929"/>
          <a:ext cx="6984776" cy="3096343"/>
        </p:xfrm>
        <a:graphic>
          <a:graphicData uri="http://schemas.openxmlformats.org/drawingml/2006/table">
            <a:tbl>
              <a:tblPr firstRow="1" firstCol="1" bandRow="1"/>
              <a:tblGrid>
                <a:gridCol w="2327994"/>
                <a:gridCol w="2327994"/>
                <a:gridCol w="2328788"/>
              </a:tblGrid>
              <a:tr h="70366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MARCA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MODELO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QUANTIDADE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0366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MEDINTEC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®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x 70 cm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93246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OXIGEN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®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 DECUBITO VENTRAL 130 x 70 cm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5654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IMOBEG</a:t>
                      </a:r>
                      <a:r>
                        <a:rPr lang="pt-BR" sz="1600" baseline="30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®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 x 70 cm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pt-BR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5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xfrm>
            <a:off x="685800" y="620688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i="1" dirty="0" err="1" smtClean="0">
                <a:latin typeface="Times New Roman" pitchFamily="18" charset="0"/>
                <a:cs typeface="Times New Roman" pitchFamily="18" charset="0"/>
              </a:rPr>
              <a:t>Vac-Locks</a:t>
            </a:r>
            <a:r>
              <a:rPr lang="pt-BR" sz="4400" i="1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 confeccionados no serviço (2016)</a:t>
            </a:r>
            <a:endParaRPr lang="pt-BR" sz="2400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63184"/>
              </p:ext>
            </p:extLst>
          </p:nvPr>
        </p:nvGraphicFramePr>
        <p:xfrm>
          <a:off x="1691680" y="1988840"/>
          <a:ext cx="5760640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6300192" y="579597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Total= 19 </a:t>
            </a:r>
            <a:r>
              <a:rPr lang="pt-BR" dirty="0" err="1" smtClean="0"/>
              <a:t>vack-locs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 rot="16200000">
            <a:off x="-250412" y="3215101"/>
            <a:ext cx="365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Acessórios confeccionados (n)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9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xfrm>
            <a:off x="671283" y="332656"/>
            <a:ext cx="8077179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3600" dirty="0" smtClean="0">
                <a:solidFill>
                  <a:srgbClr val="000000"/>
                </a:solidFill>
                <a:latin typeface="Times New Roman"/>
              </a:rPr>
              <a:t>Utilização nos Aparelhos (Tempo em Dias)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395536" y="5589240"/>
            <a:ext cx="84249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Os valores maiores correspondem ao tempo total, deste a confecção ate o ultimo dia de tratamento. 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Entre parênteses as frações de </a:t>
            </a:r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tratamento, 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realizadas </a:t>
            </a:r>
            <a:r>
              <a:rPr lang="pt-BR" sz="1600" dirty="0">
                <a:latin typeface="Times New Roman" pitchFamily="18" charset="0"/>
                <a:cs typeface="Times New Roman" pitchFamily="18" charset="0"/>
              </a:rPr>
              <a:t>em dias uteis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BR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4024313" y="7534275"/>
            <a:ext cx="930275" cy="38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8" t="23643" r="14415" b="9375"/>
          <a:stretch/>
        </p:blipFill>
        <p:spPr bwMode="auto">
          <a:xfrm>
            <a:off x="1115616" y="1412776"/>
            <a:ext cx="713101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9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xfrm>
            <a:off x="685800" y="620688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Discussão</a:t>
            </a:r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269621" y="1885720"/>
            <a:ext cx="191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Tempo</a:t>
            </a:r>
            <a:endParaRPr lang="pt-BR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Resultado de imagem para temp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2" y="3068960"/>
            <a:ext cx="377570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disponibilida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2696648" cy="26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5037972" y="1885719"/>
            <a:ext cx="3492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Disponibilidade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Shape 1"/>
          <p:cNvSpPr txBox="1"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Conclusão</a:t>
            </a:r>
            <a:endParaRPr lang="pt-BR" sz="2400" dirty="0"/>
          </a:p>
        </p:txBody>
      </p:sp>
      <p:sp>
        <p:nvSpPr>
          <p:cNvPr id="9" name="Retângulo 8"/>
          <p:cNvSpPr/>
          <p:nvPr/>
        </p:nvSpPr>
        <p:spPr>
          <a:xfrm>
            <a:off x="611560" y="1988840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Radioterapia depende  de imobilização adequada para entrega precisa do feixe de tratamento.</a:t>
            </a:r>
          </a:p>
          <a:p>
            <a:pPr algn="just"/>
            <a:endParaRPr lang="pt-BR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Em </a:t>
            </a:r>
            <a:r>
              <a:rPr lang="pt-BR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boa parte dos tratamentos pode se utilizar o </a:t>
            </a:r>
            <a:r>
              <a:rPr lang="pt-BR" i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Vac-Lock</a:t>
            </a:r>
            <a:r>
              <a:rPr lang="pt-BR" i="1" baseline="300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®</a:t>
            </a:r>
            <a:r>
              <a:rPr lang="pt-BR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mas para sua utilização e necessária uma boa técnica de manuseio</a:t>
            </a:r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  <a:p>
            <a:pPr algn="just"/>
            <a:endParaRPr lang="pt-BR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Imobilizador, apesar de industrializado é </a:t>
            </a:r>
            <a:r>
              <a:rPr lang="pt-BR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fragil</a:t>
            </a:r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e exige cuidados rigorosos de manuseio.</a:t>
            </a:r>
          </a:p>
          <a:p>
            <a:pPr algn="just"/>
            <a:endParaRPr lang="pt-BR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Predominou seu uso no </a:t>
            </a:r>
            <a:r>
              <a:rPr lang="pt-BR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aparelo</a:t>
            </a:r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pt-BR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Clinac</a:t>
            </a:r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600, onde são realizados procedimentos de elevada complexidade.</a:t>
            </a:r>
          </a:p>
          <a:p>
            <a:pPr algn="just"/>
            <a:endParaRPr lang="pt-BR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/>
            <a:r>
              <a:rPr lang="pt-BR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Foi realizado tutorial que permitiu migrar de orientações orais para orientações escritas, detalhadas de como realizar este manuseio..</a:t>
            </a:r>
            <a:endParaRPr lang="pt-BR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4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Shape 1"/>
          <p:cNvSpPr txBox="1">
            <a:spLocks noGrp="1"/>
          </p:cNvSpPr>
          <p:nvPr>
            <p:ph type="title"/>
          </p:nvPr>
        </p:nvSpPr>
        <p:spPr>
          <a:xfrm>
            <a:off x="685800" y="60948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Conclusão</a:t>
            </a:r>
            <a:endParaRPr lang="pt-BR" sz="2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907704" y="5879013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Esperamos ter contribuído para produção de material de consulta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para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gerações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futuras.</a:t>
            </a:r>
            <a:endParaRPr lang="pt-B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Gilglaydson\Desktop\Nova Tel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7" t="10652" r="47742" b="11068"/>
          <a:stretch/>
        </p:blipFill>
        <p:spPr bwMode="auto">
          <a:xfrm>
            <a:off x="1159696" y="2871736"/>
            <a:ext cx="1396080" cy="271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Gilglaydson\Desktop\Nova Tela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014" b="91873" l="34276" r="59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78" t="11514" r="39124" b="8235"/>
          <a:stretch/>
        </p:blipFill>
        <p:spPr bwMode="auto">
          <a:xfrm>
            <a:off x="3948230" y="1411758"/>
            <a:ext cx="1415858" cy="417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Gilglaydson\Desktop\Nova Tela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4" b="95230" l="9894" r="71025">
                        <a14:foregroundMark x1="48940" y1="28269" x2="51060" y2="29329"/>
                        <a14:foregroundMark x1="49823" y1="27208" x2="53534" y2="29859"/>
                        <a14:foregroundMark x1="54417" y1="30919" x2="54417" y2="30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41" t="13265" r="44446" b="6685"/>
          <a:stretch/>
        </p:blipFill>
        <p:spPr bwMode="auto">
          <a:xfrm>
            <a:off x="6673578" y="945511"/>
            <a:ext cx="1282798" cy="464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99592" y="5579948"/>
            <a:ext cx="1756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YAN IBIAPINA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275856" y="55799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FRANCISCO IBIAPINA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156176" y="557994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Arial" pitchFamily="34" charset="0"/>
                <a:cs typeface="Arial" pitchFamily="34" charset="0"/>
              </a:rPr>
              <a:t>GILDASIO IBIAPINA</a:t>
            </a:r>
            <a:endParaRPr lang="pt-BR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7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685800" y="2934432"/>
            <a:ext cx="7772040" cy="1142640"/>
          </a:xfrm>
        </p:spPr>
        <p:txBody>
          <a:bodyPr/>
          <a:lstStyle/>
          <a:p>
            <a:pPr algn="ctr"/>
            <a:r>
              <a:rPr lang="pt-BR" dirty="0" smtClean="0"/>
              <a:t>Francisco </a:t>
            </a:r>
            <a:r>
              <a:rPr lang="pt-BR" dirty="0" err="1" smtClean="0"/>
              <a:t>Gilglaydson</a:t>
            </a:r>
            <a:endParaRPr lang="pt-BR" dirty="0" smtClean="0"/>
          </a:p>
          <a:p>
            <a:pPr algn="ctr"/>
            <a:r>
              <a:rPr lang="pt-BR" dirty="0" err="1" smtClean="0"/>
              <a:t>Email</a:t>
            </a:r>
            <a:r>
              <a:rPr lang="pt-BR" dirty="0" smtClean="0"/>
              <a:t>: </a:t>
            </a:r>
            <a:r>
              <a:rPr lang="pt-BR" dirty="0" smtClean="0">
                <a:hlinkClick r:id="rId2"/>
              </a:rPr>
              <a:t>gilglaydson@hotmail.com</a:t>
            </a:r>
            <a:endParaRPr lang="pt-BR" dirty="0" smtClean="0"/>
          </a:p>
          <a:p>
            <a:pPr algn="ctr"/>
            <a:r>
              <a:rPr lang="pt-BR" dirty="0" err="1" smtClean="0"/>
              <a:t>Tel</a:t>
            </a:r>
            <a:r>
              <a:rPr lang="pt-BR" dirty="0" smtClean="0"/>
              <a:t>: (21) 98704-3965 / (86) 99922-0488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071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685800" y="918208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5400" strike="noStrike" dirty="0" smtClean="0">
                <a:solidFill>
                  <a:srgbClr val="000000"/>
                </a:solidFill>
                <a:latin typeface="Times New Roman"/>
              </a:rPr>
              <a:t>OBRIGADO!!!!</a:t>
            </a:r>
            <a:endParaRPr lang="pt-BR" sz="24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11" y="2555360"/>
            <a:ext cx="3165790" cy="219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descr="E:\Minhas Imagens\Yan\IMG_50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3433" y="2249591"/>
            <a:ext cx="219677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904"/>
            <a:ext cx="3155630" cy="218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64" y="4752136"/>
            <a:ext cx="2805923" cy="2105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 descr="E:\Nova pasta\Nova pasta\102APPLE\IMG_27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035" y="4729709"/>
            <a:ext cx="3155628" cy="212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E:\Minhas Imagens\Familia\IMG-20141230-WA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211" y="4729710"/>
            <a:ext cx="3165789" cy="21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684360" y="333360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4400" strike="noStrike" dirty="0" smtClean="0">
                <a:solidFill>
                  <a:srgbClr val="000000"/>
                </a:solidFill>
                <a:latin typeface="Times New Roman"/>
              </a:rPr>
              <a:t>Introdução</a:t>
            </a:r>
            <a:endParaRPr lang="pt-BR" dirty="0"/>
          </a:p>
        </p:txBody>
      </p:sp>
      <p:pic>
        <p:nvPicPr>
          <p:cNvPr id="128" name="Picture 2"/>
          <p:cNvPicPr/>
          <p:nvPr/>
        </p:nvPicPr>
        <p:blipFill>
          <a:blip r:embed="rId3"/>
          <a:stretch/>
        </p:blipFill>
        <p:spPr>
          <a:xfrm>
            <a:off x="395640" y="2553480"/>
            <a:ext cx="2687760" cy="21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0" name="Picture 3"/>
          <p:cNvPicPr/>
          <p:nvPr/>
        </p:nvPicPr>
        <p:blipFill>
          <a:blip r:embed="rId4"/>
          <a:stretch/>
        </p:blipFill>
        <p:spPr>
          <a:xfrm>
            <a:off x="395640" y="4659480"/>
            <a:ext cx="2687760" cy="212400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pic>
        <p:nvPicPr>
          <p:cNvPr id="131" name="Picture 6"/>
          <p:cNvPicPr/>
          <p:nvPr/>
        </p:nvPicPr>
        <p:blipFill>
          <a:blip r:embed="rId5"/>
          <a:stretch/>
        </p:blipFill>
        <p:spPr>
          <a:xfrm>
            <a:off x="5652000" y="4320360"/>
            <a:ext cx="3481200" cy="2302560"/>
          </a:xfrm>
          <a:prstGeom prst="rect">
            <a:avLst/>
          </a:prstGeom>
          <a:ln>
            <a:noFill/>
          </a:ln>
        </p:spPr>
      </p:pic>
      <p:pic>
        <p:nvPicPr>
          <p:cNvPr id="132" name="Picture 4"/>
          <p:cNvPicPr/>
          <p:nvPr/>
        </p:nvPicPr>
        <p:blipFill>
          <a:blip r:embed="rId6"/>
          <a:stretch/>
        </p:blipFill>
        <p:spPr>
          <a:xfrm>
            <a:off x="3265920" y="2553480"/>
            <a:ext cx="2468160" cy="2013480"/>
          </a:xfrm>
          <a:prstGeom prst="rect">
            <a:avLst/>
          </a:prstGeom>
          <a:ln>
            <a:noFill/>
          </a:ln>
        </p:spPr>
      </p:pic>
      <p:pic>
        <p:nvPicPr>
          <p:cNvPr id="133" name="Picture 8"/>
          <p:cNvPicPr/>
          <p:nvPr/>
        </p:nvPicPr>
        <p:blipFill>
          <a:blip r:embed="rId7"/>
          <a:stretch/>
        </p:blipFill>
        <p:spPr>
          <a:xfrm>
            <a:off x="3337200" y="4802400"/>
            <a:ext cx="2314440" cy="1850760"/>
          </a:xfrm>
          <a:prstGeom prst="rect">
            <a:avLst/>
          </a:prstGeom>
          <a:ln>
            <a:noFill/>
          </a:ln>
        </p:spPr>
      </p:pic>
      <p:pic>
        <p:nvPicPr>
          <p:cNvPr id="134" name="Picture 10"/>
          <p:cNvPicPr/>
          <p:nvPr/>
        </p:nvPicPr>
        <p:blipFill>
          <a:blip r:embed="rId8"/>
          <a:stretch/>
        </p:blipFill>
        <p:spPr>
          <a:xfrm>
            <a:off x="6278400" y="2635200"/>
            <a:ext cx="2228400" cy="1695240"/>
          </a:xfrm>
          <a:prstGeom prst="rect">
            <a:avLst/>
          </a:prstGeom>
          <a:ln>
            <a:noFill/>
          </a:ln>
        </p:spPr>
      </p:pic>
      <p:sp>
        <p:nvSpPr>
          <p:cNvPr id="12" name="CustomShape 2"/>
          <p:cNvSpPr/>
          <p:nvPr/>
        </p:nvSpPr>
        <p:spPr>
          <a:xfrm>
            <a:off x="33480" y="857880"/>
            <a:ext cx="5180760" cy="161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pt-BR" sz="20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Radioterapia </a:t>
            </a:r>
            <a:endParaRPr dirty="0"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pt-BR" sz="20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Radiação-ionizante x Morte celular </a:t>
            </a:r>
            <a:endParaRPr dirty="0"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pt-BR" strike="noStrike" dirty="0">
                <a:solidFill>
                  <a:srgbClr val="000000"/>
                </a:solidFill>
                <a:latin typeface="Times New Roman"/>
                <a:ea typeface="DejaVu Sans"/>
              </a:rPr>
              <a:t>Intenção Curativa x Paliativa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13" name="CustomShape 3"/>
          <p:cNvSpPr/>
          <p:nvPr/>
        </p:nvSpPr>
        <p:spPr>
          <a:xfrm>
            <a:off x="4500000" y="880560"/>
            <a:ext cx="4463640" cy="161136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pt-BR" sz="20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Imobilização :</a:t>
            </a:r>
            <a:endParaRPr dirty="0"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pt-BR" sz="20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Reprodutibilidade x Conforto</a:t>
            </a:r>
            <a:endParaRPr dirty="0"/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pt-BR" sz="16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Diversos acessórios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689400" y="512320"/>
            <a:ext cx="7772040" cy="8284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400" strike="noStrike" dirty="0" smtClean="0">
                <a:solidFill>
                  <a:srgbClr val="000000"/>
                </a:solidFill>
                <a:latin typeface="Times New Roman"/>
              </a:rPr>
              <a:t>Introdução</a:t>
            </a:r>
            <a:endParaRPr lang="pt-BR" dirty="0"/>
          </a:p>
        </p:txBody>
      </p:sp>
      <p:pic>
        <p:nvPicPr>
          <p:cNvPr id="137" name="Picture 6"/>
          <p:cNvPicPr/>
          <p:nvPr/>
        </p:nvPicPr>
        <p:blipFill>
          <a:blip r:embed="rId2"/>
          <a:stretch/>
        </p:blipFill>
        <p:spPr>
          <a:xfrm>
            <a:off x="3635280" y="2961360"/>
            <a:ext cx="2242800" cy="1655280"/>
          </a:xfrm>
          <a:prstGeom prst="rect">
            <a:avLst/>
          </a:prstGeom>
          <a:ln>
            <a:noFill/>
          </a:ln>
        </p:spPr>
      </p:pic>
      <p:pic>
        <p:nvPicPr>
          <p:cNvPr id="138" name="Picture 8"/>
          <p:cNvPicPr/>
          <p:nvPr/>
        </p:nvPicPr>
        <p:blipFill>
          <a:blip r:embed="rId3"/>
          <a:stretch/>
        </p:blipFill>
        <p:spPr>
          <a:xfrm>
            <a:off x="250920" y="2961360"/>
            <a:ext cx="3168360" cy="1584000"/>
          </a:xfrm>
          <a:prstGeom prst="rect">
            <a:avLst/>
          </a:prstGeom>
          <a:ln>
            <a:noFill/>
          </a:ln>
        </p:spPr>
      </p:pic>
      <p:pic>
        <p:nvPicPr>
          <p:cNvPr id="139" name="Picture 10"/>
          <p:cNvPicPr/>
          <p:nvPr/>
        </p:nvPicPr>
        <p:blipFill>
          <a:blip r:embed="rId4"/>
          <a:stretch/>
        </p:blipFill>
        <p:spPr>
          <a:xfrm>
            <a:off x="722160" y="4581360"/>
            <a:ext cx="3489120" cy="2145960"/>
          </a:xfrm>
          <a:prstGeom prst="rect">
            <a:avLst/>
          </a:prstGeom>
          <a:ln>
            <a:noFill/>
          </a:ln>
        </p:spPr>
      </p:pic>
      <p:pic>
        <p:nvPicPr>
          <p:cNvPr id="140" name="Picture 12"/>
          <p:cNvPicPr/>
          <p:nvPr/>
        </p:nvPicPr>
        <p:blipFill>
          <a:blip r:embed="rId5"/>
          <a:stretch/>
        </p:blipFill>
        <p:spPr>
          <a:xfrm>
            <a:off x="5060880" y="4522680"/>
            <a:ext cx="3255480" cy="2290320"/>
          </a:xfrm>
          <a:prstGeom prst="rect">
            <a:avLst/>
          </a:prstGeom>
          <a:ln>
            <a:noFill/>
          </a:ln>
        </p:spPr>
      </p:pic>
      <p:pic>
        <p:nvPicPr>
          <p:cNvPr id="141" name="Picture 2"/>
          <p:cNvPicPr/>
          <p:nvPr/>
        </p:nvPicPr>
        <p:blipFill>
          <a:blip r:embed="rId6"/>
          <a:stretch/>
        </p:blipFill>
        <p:spPr>
          <a:xfrm>
            <a:off x="6066000" y="3005640"/>
            <a:ext cx="2827080" cy="1827000"/>
          </a:xfrm>
          <a:prstGeom prst="rect">
            <a:avLst/>
          </a:prstGeom>
          <a:ln>
            <a:noFill/>
          </a:ln>
        </p:spPr>
      </p:pic>
      <p:sp>
        <p:nvSpPr>
          <p:cNvPr id="9" name="CustomShape 2"/>
          <p:cNvSpPr/>
          <p:nvPr/>
        </p:nvSpPr>
        <p:spPr>
          <a:xfrm>
            <a:off x="543240" y="1342056"/>
            <a:ext cx="7917840" cy="187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pt-BR" sz="2800" i="1" strike="noStrike" dirty="0">
                <a:solidFill>
                  <a:srgbClr val="000000"/>
                </a:solidFill>
                <a:latin typeface="Times New Roman"/>
                <a:ea typeface="DejaVu Sans"/>
              </a:rPr>
              <a:t>Vac-Lock</a:t>
            </a:r>
            <a:r>
              <a:rPr lang="pt-BR" sz="2800" i="1" strike="noStrike" baseline="30000" dirty="0">
                <a:solidFill>
                  <a:srgbClr val="000000"/>
                </a:solidFill>
                <a:latin typeface="Times New Roman"/>
                <a:ea typeface="DejaVu Sans"/>
              </a:rPr>
              <a:t>®</a:t>
            </a:r>
            <a:r>
              <a:rPr lang="pt-BR" sz="2800" i="1" strike="noStrike" dirty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t-BR" sz="28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ou Colchão de Posicionamento à Vácuo</a:t>
            </a:r>
            <a:endParaRPr dirty="0"/>
          </a:p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pt-BR" sz="28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Manta de </a:t>
            </a:r>
            <a:r>
              <a:rPr lang="pt-BR" sz="2800" i="1" strike="noStrike" dirty="0" smtClean="0">
                <a:solidFill>
                  <a:srgbClr val="000000"/>
                </a:solidFill>
                <a:latin typeface="Times New Roman"/>
                <a:ea typeface="DejaVu Sans"/>
              </a:rPr>
              <a:t>nylon</a:t>
            </a:r>
            <a:r>
              <a:rPr lang="pt-BR" sz="2800" i="1" baseline="30000" dirty="0">
                <a:solidFill>
                  <a:srgbClr val="000000"/>
                </a:solidFill>
                <a:latin typeface="Times New Roman"/>
              </a:rPr>
              <a:t> ®</a:t>
            </a:r>
            <a:r>
              <a:rPr lang="pt-BR" sz="2800" strike="noStrike" dirty="0" smtClean="0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lang="pt-BR" sz="2800" strike="noStrike" dirty="0">
                <a:solidFill>
                  <a:srgbClr val="000000"/>
                </a:solidFill>
                <a:latin typeface="Times New Roman"/>
                <a:ea typeface="DejaVu Sans"/>
              </a:rPr>
              <a:t>reforçada e micro esferas de EPS (poliestireno expandido) no seu interior.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mira al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3312368" cy="278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TextShape 1"/>
          <p:cNvSpPr txBox="1"/>
          <p:nvPr/>
        </p:nvSpPr>
        <p:spPr>
          <a:xfrm>
            <a:off x="832408" y="342144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4400" strike="noStrike" dirty="0" smtClean="0">
                <a:solidFill>
                  <a:srgbClr val="000000"/>
                </a:solidFill>
                <a:latin typeface="Times New Roman"/>
              </a:rPr>
              <a:t>Justificativa</a:t>
            </a:r>
            <a:endParaRPr lang="pt-BR" sz="2400" dirty="0"/>
          </a:p>
        </p:txBody>
      </p:sp>
      <p:sp>
        <p:nvSpPr>
          <p:cNvPr id="143" name="TextShape 2"/>
          <p:cNvSpPr txBox="1"/>
          <p:nvPr/>
        </p:nvSpPr>
        <p:spPr>
          <a:xfrm>
            <a:off x="323528" y="1700808"/>
            <a:ext cx="5398368" cy="388843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400" strike="noStrike" dirty="0">
                <a:solidFill>
                  <a:srgbClr val="000000"/>
                </a:solidFill>
                <a:latin typeface="Times New Roman"/>
              </a:rPr>
              <a:t>Imobilização é necessária para garantia </a:t>
            </a:r>
            <a:r>
              <a:rPr lang="pt-BR" sz="2400" strike="noStrike" dirty="0" smtClean="0">
                <a:solidFill>
                  <a:srgbClr val="000000"/>
                </a:solidFill>
                <a:latin typeface="Times New Roman"/>
              </a:rPr>
              <a:t>da </a:t>
            </a:r>
            <a:r>
              <a:rPr lang="pt-BR" sz="2400" strike="noStrike" dirty="0">
                <a:solidFill>
                  <a:srgbClr val="000000"/>
                </a:solidFill>
                <a:latin typeface="Times New Roman"/>
              </a:rPr>
              <a:t>entrega correta de feixe de tratamento em radioterapia </a:t>
            </a:r>
            <a:endParaRPr dirty="0"/>
          </a:p>
          <a:p>
            <a:pPr marL="285750" indent="-285750" algn="just">
              <a:lnSpc>
                <a:spcPct val="100000"/>
              </a:lnSpc>
              <a:buFont typeface="Arial" pitchFamily="34" charset="0"/>
              <a:buChar char="•"/>
            </a:pPr>
            <a:endParaRPr dirty="0"/>
          </a:p>
          <a:p>
            <a:pPr marL="342900" indent="-342900" algn="just">
              <a:lnSpc>
                <a:spcPct val="100000"/>
              </a:lnSpc>
              <a:buFont typeface="Arial" pitchFamily="34" charset="0"/>
              <a:buChar char="•"/>
            </a:pPr>
            <a:r>
              <a:rPr lang="pt-BR" sz="2400" strike="noStrike" dirty="0">
                <a:solidFill>
                  <a:srgbClr val="000000"/>
                </a:solidFill>
                <a:latin typeface="Times New Roman"/>
              </a:rPr>
              <a:t>Acessórios industrializados de imobilização disponíveis </a:t>
            </a:r>
            <a:r>
              <a:rPr lang="pt-BR" sz="2400" strike="noStrike" dirty="0" smtClean="0">
                <a:solidFill>
                  <a:srgbClr val="000000"/>
                </a:solidFill>
                <a:latin typeface="Times New Roman"/>
              </a:rPr>
              <a:t>comercialmente, por exemplo, o </a:t>
            </a:r>
            <a:r>
              <a:rPr lang="pt-BR" sz="2400" i="1" strike="noStrike" dirty="0" err="1" smtClean="0">
                <a:solidFill>
                  <a:srgbClr val="000000"/>
                </a:solidFill>
                <a:latin typeface="Times New Roman"/>
              </a:rPr>
              <a:t>Vac-lock</a:t>
            </a:r>
            <a:r>
              <a:rPr lang="pt-BR" sz="2400" i="1" strike="noStrike" baseline="30000" dirty="0" smtClean="0">
                <a:solidFill>
                  <a:srgbClr val="000000"/>
                </a:solidFill>
                <a:latin typeface="Times New Roman"/>
              </a:rPr>
              <a:t>®</a:t>
            </a:r>
            <a:r>
              <a:rPr lang="pt-BR" sz="2400" strike="noStrike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dirty="0"/>
          </a:p>
          <a:p>
            <a:pPr marL="285750" indent="-285750" algn="just">
              <a:lnSpc>
                <a:spcPct val="100000"/>
              </a:lnSpc>
              <a:buFont typeface="Arial" pitchFamily="34" charset="0"/>
              <a:buChar char="•"/>
            </a:pPr>
            <a:endParaRPr dirty="0"/>
          </a:p>
          <a:p>
            <a:pPr lvl="1" algn="just">
              <a:lnSpc>
                <a:spcPct val="100000"/>
              </a:lnSpc>
            </a:pPr>
            <a:r>
              <a:rPr lang="pt-BR" sz="2000" strike="noStrike" dirty="0" smtClean="0">
                <a:solidFill>
                  <a:srgbClr val="000000"/>
                </a:solidFill>
                <a:latin typeface="Times New Roman"/>
              </a:rPr>
              <a:t>- Confeccioná-lo requer métodos </a:t>
            </a:r>
            <a:r>
              <a:rPr lang="pt-BR" sz="2000" strike="noStrike" dirty="0">
                <a:solidFill>
                  <a:srgbClr val="000000"/>
                </a:solidFill>
                <a:latin typeface="Times New Roman"/>
              </a:rPr>
              <a:t>e é uma tarefa cuidadosa a ser realizada pelo técnico de radioterapia.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14339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685800" y="1628800"/>
            <a:ext cx="7924440" cy="1303904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Demonstrar técnicas de confecção de suporte de Imobilização com 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Vac-Lock</a:t>
            </a:r>
            <a:r>
              <a:rPr lang="pt-BR" sz="2400" i="1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BR" sz="2400" i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pt-BR" sz="4400" strike="noStrike" dirty="0" smtClean="0">
                <a:solidFill>
                  <a:srgbClr val="000000"/>
                </a:solidFill>
                <a:latin typeface="Times New Roman"/>
              </a:rPr>
              <a:t>Objetivo Geral</a:t>
            </a:r>
            <a:endParaRPr lang="pt-BR" sz="2400" dirty="0"/>
          </a:p>
        </p:txBody>
      </p:sp>
      <p:sp>
        <p:nvSpPr>
          <p:cNvPr id="5" name="TextShape 1"/>
          <p:cNvSpPr txBox="1">
            <a:spLocks/>
          </p:cNvSpPr>
          <p:nvPr/>
        </p:nvSpPr>
        <p:spPr>
          <a:xfrm>
            <a:off x="838200" y="2924944"/>
            <a:ext cx="7772040" cy="1142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Objetivo Específico</a:t>
            </a:r>
            <a:endParaRPr lang="pt-BR" sz="2400" dirty="0"/>
          </a:p>
        </p:txBody>
      </p:sp>
      <p:sp>
        <p:nvSpPr>
          <p:cNvPr id="6" name="Retângulo 5"/>
          <p:cNvSpPr/>
          <p:nvPr/>
        </p:nvSpPr>
        <p:spPr>
          <a:xfrm>
            <a:off x="539552" y="3750952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Elaboração de um tutorial ilustrativo de um processo de confecção do 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Vac-Lock</a:t>
            </a:r>
            <a:r>
              <a:rPr lang="pt-BR" sz="2400" i="1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Arial" pitchFamily="34" charset="0"/>
              <a:buChar char="•"/>
            </a:pPr>
            <a:endParaRPr lang="pt-BR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Quantificar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a utilização o consumo do 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Vac-Lock</a:t>
            </a:r>
            <a:r>
              <a:rPr lang="pt-BR" sz="2400" i="1" baseline="30000" dirty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400" dirty="0">
                <a:latin typeface="Times New Roman" pitchFamily="18" charset="0"/>
                <a:cs typeface="Times New Roman" pitchFamily="18" charset="0"/>
              </a:rPr>
              <a:t>no serviço de radioterapia no ano de 2016. </a:t>
            </a:r>
          </a:p>
        </p:txBody>
      </p:sp>
    </p:spTree>
    <p:extLst>
      <p:ext uri="{BB962C8B-B14F-4D97-AF65-F5344CB8AC3E}">
        <p14:creationId xmlns:p14="http://schemas.microsoft.com/office/powerpoint/2010/main" val="339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22" y="1657760"/>
            <a:ext cx="1898790" cy="14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Retângulo 1"/>
          <p:cNvSpPr>
            <a:spLocks noChangeArrowheads="1"/>
          </p:cNvSpPr>
          <p:nvPr/>
        </p:nvSpPr>
        <p:spPr bwMode="auto">
          <a:xfrm>
            <a:off x="1154113" y="549275"/>
            <a:ext cx="6911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pt-BR" altLang="pt-BR" sz="4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Metodologia - Busca</a:t>
            </a:r>
            <a:endParaRPr lang="pt-BR" altLang="pt-BR" sz="4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5" name="Retângulo 2"/>
          <p:cNvSpPr>
            <a:spLocks noChangeArrowheads="1"/>
          </p:cNvSpPr>
          <p:nvPr/>
        </p:nvSpPr>
        <p:spPr bwMode="auto">
          <a:xfrm>
            <a:off x="173038" y="3317875"/>
            <a:ext cx="8502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dirty="0">
                <a:solidFill>
                  <a:schemeClr val="tx1"/>
                </a:solidFill>
                <a:latin typeface="Comic Sans MS" pitchFamily="66" charset="0"/>
              </a:rPr>
              <a:t>Descritores: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>
                <a:latin typeface="Comic Sans MS" pitchFamily="66" charset="0"/>
              </a:rPr>
              <a:t>Vac-Lock® na radioterapia, estatística do </a:t>
            </a:r>
            <a:r>
              <a:rPr lang="pt-PT" dirty="0" smtClean="0">
                <a:latin typeface="Comic Sans MS" pitchFamily="66" charset="0"/>
              </a:rPr>
              <a:t>câncer, </a:t>
            </a:r>
            <a:r>
              <a:rPr lang="pt-PT" dirty="0">
                <a:latin typeface="Comic Sans MS" pitchFamily="66" charset="0"/>
              </a:rPr>
              <a:t>tipos de câncer.</a:t>
            </a:r>
            <a:r>
              <a:rPr lang="pt-PT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pt-BR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196" name="Retângulo 3"/>
          <p:cNvSpPr>
            <a:spLocks noChangeArrowheads="1"/>
          </p:cNvSpPr>
          <p:nvPr/>
        </p:nvSpPr>
        <p:spPr bwMode="auto">
          <a:xfrm>
            <a:off x="4111625" y="5097958"/>
            <a:ext cx="45640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pt-PT" dirty="0">
              <a:solidFill>
                <a:schemeClr val="tx1"/>
              </a:solidFill>
            </a:endParaRPr>
          </a:p>
          <a:p>
            <a:r>
              <a:rPr lang="pt-PT" dirty="0">
                <a:solidFill>
                  <a:schemeClr val="tx1"/>
                </a:solidFill>
              </a:rPr>
              <a:t>artigos, </a:t>
            </a:r>
            <a:r>
              <a:rPr lang="pt-PT" i="1" dirty="0">
                <a:solidFill>
                  <a:schemeClr val="tx1"/>
                </a:solidFill>
              </a:rPr>
              <a:t>sites</a:t>
            </a:r>
            <a:r>
              <a:rPr lang="pt-PT" dirty="0">
                <a:solidFill>
                  <a:schemeClr val="tx1"/>
                </a:solidFill>
              </a:rPr>
              <a:t> </a:t>
            </a:r>
            <a:r>
              <a:rPr lang="pt-PT" dirty="0"/>
              <a:t>institucionais e livros publicados nos últimos </a:t>
            </a:r>
            <a:r>
              <a:rPr lang="pt-PT" dirty="0" smtClean="0"/>
              <a:t>16 </a:t>
            </a:r>
            <a:r>
              <a:rPr lang="pt-PT" dirty="0"/>
              <a:t>anos</a:t>
            </a:r>
            <a:r>
              <a:rPr lang="pt-PT" dirty="0">
                <a:solidFill>
                  <a:schemeClr val="tx1"/>
                </a:solidFill>
              </a:rPr>
              <a:t>. 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8199" name="Picture 6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3" y="1724120"/>
            <a:ext cx="1225860" cy="134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29835"/>
            <a:ext cx="2019077" cy="151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12" descr="Imagem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860800"/>
            <a:ext cx="37719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944938" y="37890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latin typeface="Times New Roman" pitchFamily="18" charset="0"/>
                <a:cs typeface="Times New Roman" pitchFamily="18" charset="0"/>
              </a:rPr>
              <a:t>Foi realizado um levantamento teórico na Biblioteca Virtual em Saúde (BVS),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Scientific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Electronic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Library Online (</a:t>
            </a:r>
            <a:r>
              <a:rPr lang="pt-BR" dirty="0" err="1">
                <a:latin typeface="Times New Roman" pitchFamily="18" charset="0"/>
                <a:cs typeface="Times New Roman" pitchFamily="18" charset="0"/>
              </a:rPr>
              <a:t>SciELO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Portal CAPES, nos quais foram selecionadas produções científicas em inglês e português. </a:t>
            </a:r>
            <a:endParaRPr lang="pt-BR" dirty="0"/>
          </a:p>
        </p:txBody>
      </p:sp>
      <p:pic>
        <p:nvPicPr>
          <p:cNvPr id="2052" name="Picture 4" descr="Resultado de imagem para portal cap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1472380"/>
            <a:ext cx="2184399" cy="163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82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20" y="2780928"/>
            <a:ext cx="3960675" cy="265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251520" y="2132856"/>
            <a:ext cx="5035736" cy="4114440"/>
          </a:xfrm>
        </p:spPr>
        <p:txBody>
          <a:bodyPr/>
          <a:lstStyle/>
          <a:p>
            <a:pPr algn="just"/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Foram realizados procedimentos em modelos vivos (colegas especializando posando como pacientes) simulando algumas imobilizações de tratamento de câncer em tumores de tórax, abdome, mama, vulva, variações de decúbitos, membros superiores e membros inferiores.</a:t>
            </a:r>
          </a:p>
          <a:p>
            <a:pPr algn="just"/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Por fim, foi realizado um tutorial ilustrativo do passo a passo para confecção da imobilização com 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Vac-Lock</a:t>
            </a:r>
            <a:r>
              <a:rPr lang="pt-BR" sz="2000" i="1" baseline="30000" dirty="0" smtClean="0"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pt-BR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pt-B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Metodologia - Tutorial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29941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pt-BR" sz="4400" dirty="0" smtClean="0">
                <a:solidFill>
                  <a:srgbClr val="000000"/>
                </a:solidFill>
                <a:latin typeface="Times New Roman"/>
              </a:rPr>
              <a:t>Material Necessário</a:t>
            </a:r>
            <a:endParaRPr lang="pt-B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25" y="1850062"/>
            <a:ext cx="3019631" cy="201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00808"/>
            <a:ext cx="3020603" cy="201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8" y="4149080"/>
            <a:ext cx="3298486" cy="22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3" t="50000" r="21567"/>
          <a:stretch/>
        </p:blipFill>
        <p:spPr bwMode="auto">
          <a:xfrm>
            <a:off x="4283968" y="4149080"/>
            <a:ext cx="2833834" cy="224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5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706</Words>
  <Application>Microsoft Office PowerPoint</Application>
  <PresentationFormat>Apresentação na tela (4:3)</PresentationFormat>
  <Paragraphs>127</Paragraphs>
  <Slides>28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30" baseType="lpstr"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Objetivo Geral</vt:lpstr>
      <vt:lpstr>Apresentação do PowerPoint</vt:lpstr>
      <vt:lpstr>Metodologia - Tutorial</vt:lpstr>
      <vt:lpstr>Material Necessário</vt:lpstr>
      <vt:lpstr>Material de Higienização do Vac-Lock®</vt:lpstr>
      <vt:lpstr>Apresentação do PowerPoint</vt:lpstr>
      <vt:lpstr>Cuidados do Paciente em Decúbito</vt:lpstr>
      <vt:lpstr>Sítios Específicos</vt:lpstr>
      <vt:lpstr>Apresentação do PowerPoint</vt:lpstr>
      <vt:lpstr>Sitios Específicos</vt:lpstr>
      <vt:lpstr>Sítios Específicos</vt:lpstr>
      <vt:lpstr>Sítios Específicos</vt:lpstr>
      <vt:lpstr>Sítios Específicos</vt:lpstr>
      <vt:lpstr>Sítios Específicos</vt:lpstr>
      <vt:lpstr>Identificação e Armazenamento</vt:lpstr>
      <vt:lpstr>Quantidades de Vac-lock® Disponíveis</vt:lpstr>
      <vt:lpstr>Vac-Locks® confeccionados no serviço (2016)</vt:lpstr>
      <vt:lpstr>Utilização nos Aparelhos (Tempo em Dias)</vt:lpstr>
      <vt:lpstr>Discussão</vt:lpstr>
      <vt:lpstr>Conclusão</vt:lpstr>
      <vt:lpstr>Conclusão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adminlocal</dc:creator>
  <cp:lastModifiedBy>Microsoft</cp:lastModifiedBy>
  <cp:revision>187</cp:revision>
  <dcterms:created xsi:type="dcterms:W3CDTF">2010-03-16T17:54:28Z</dcterms:created>
  <dcterms:modified xsi:type="dcterms:W3CDTF">2017-02-21T22:07:55Z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</vt:i4>
  </property>
  <property fmtid="{D5CDD505-2E9C-101B-9397-08002B2CF9AE}" pid="8" name="PresentationFormat">
    <vt:lpwstr>Apresentação na tela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