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0" r:id="rId4"/>
    <p:sldId id="301" r:id="rId5"/>
    <p:sldId id="261" r:id="rId6"/>
    <p:sldId id="262" r:id="rId7"/>
    <p:sldId id="295" r:id="rId8"/>
    <p:sldId id="263" r:id="rId9"/>
    <p:sldId id="278" r:id="rId10"/>
    <p:sldId id="264" r:id="rId11"/>
    <p:sldId id="297" r:id="rId12"/>
    <p:sldId id="296" r:id="rId13"/>
    <p:sldId id="259" r:id="rId14"/>
    <p:sldId id="265" r:id="rId15"/>
    <p:sldId id="279" r:id="rId16"/>
    <p:sldId id="269" r:id="rId17"/>
    <p:sldId id="270" r:id="rId18"/>
    <p:sldId id="272" r:id="rId19"/>
    <p:sldId id="298" r:id="rId20"/>
    <p:sldId id="273" r:id="rId21"/>
    <p:sldId id="275" r:id="rId22"/>
    <p:sldId id="276" r:id="rId23"/>
    <p:sldId id="302" r:id="rId24"/>
    <p:sldId id="303" r:id="rId25"/>
    <p:sldId id="299" r:id="rId26"/>
    <p:sldId id="285" r:id="rId27"/>
    <p:sldId id="288" r:id="rId28"/>
    <p:sldId id="289" r:id="rId29"/>
    <p:sldId id="290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CA3AA1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EDE7-1A32-4CA3-8994-59FF0F690EEA}" type="datetimeFigureOut">
              <a:rPr lang="pt-BR" smtClean="0"/>
              <a:t>23/01/2017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61016-7BB9-461B-B18B-155BA71387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423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5154B-22BB-4AE0-96EA-E5452D8F73A4}" type="datetimeFigureOut">
              <a:rPr lang="pt-BR" smtClean="0"/>
              <a:t>23/01/2017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4BBED-DAE2-410B-916D-2A979BCF57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20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BBED-DAE2-410B-916D-2A979BCF57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67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BBED-DAE2-410B-916D-2A979BCF57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15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BBED-DAE2-410B-916D-2A979BCF57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66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BBED-DAE2-410B-916D-2A979BCF57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40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4BBED-DAE2-410B-916D-2A979BCF571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23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BE3BD6-76D6-452C-B885-4D47EF5818A0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B72D-6704-4CD1-B3D6-F6451ADB30CF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7BC0-9549-48D2-BFB6-CF8F82B00BD7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00FC-60AB-4A9B-B276-F1A3BA44E71C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D5BA-CF3E-402A-AA24-2F66357CC6A5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025A-F5A9-420C-9FDC-782F75456B99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4E13-BA5E-4D43-B5B0-4E25F858BEE8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B1B6-FEF5-4D8D-90F4-ED65B91DBEF8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E5E9-2C93-434E-8A0C-0D1FBBD09D99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4ABA-8B9D-45DB-94D9-505F985C9332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2431-CC9B-42B9-8452-23DFC2B6355C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0C9C87A-E446-418B-8F01-ED87475174BC}" type="datetime1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114" y="2509446"/>
            <a:ext cx="11872210" cy="1423070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e desvantagens da </a:t>
            </a:r>
            <a:r>
              <a:rPr lang="pt-BR" sz="31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citologia </a:t>
            </a:r>
            <a:r>
              <a:rPr lang="pt-BR" sz="31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cérvico-vaginal</a:t>
            </a:r>
            <a:r>
              <a:rPr lang="pt-BR" sz="31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MEIO líquido </a:t>
            </a:r>
            <a:r>
              <a:rPr lang="pt-BR" sz="31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comparação com a </a:t>
            </a:r>
            <a:r>
              <a:rPr lang="pt-BR" sz="31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6096" y="3869634"/>
            <a:ext cx="5171294" cy="1388165"/>
          </a:xfrm>
        </p:spPr>
        <p:txBody>
          <a:bodyPr/>
          <a:lstStyle/>
          <a:p>
            <a:pPr algn="r">
              <a:spcBef>
                <a:spcPts val="500"/>
              </a:spcBef>
              <a:buClrTx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Discente: Ludmila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Rocha Fernandes</a:t>
            </a:r>
          </a:p>
          <a:p>
            <a:pPr algn="r">
              <a:spcBef>
                <a:spcPts val="500"/>
              </a:spcBef>
              <a:buClrTx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Thiago de Souza Cruz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09530" y="360608"/>
            <a:ext cx="8797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DA SAÚDE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NACIONAL DO CÂNCER JOSÉ ALENCAR GOMES DA SILVA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ESCOLA POLITÉCNICA DE SAÚDE JOAQUIM VENÂNCIO - FIOCRUZ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CURSO TÉCNICO EM CITOPATOLOGIA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60155" y="360608"/>
            <a:ext cx="1349375" cy="8286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81848" y="5898524"/>
            <a:ext cx="292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Rio de Janeiro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156" y="94443"/>
            <a:ext cx="10998557" cy="1356360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Adequabilidade </a:t>
            </a:r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amostra de citologia cérvico-vaginal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815" y="1450803"/>
            <a:ext cx="7424906" cy="5194696"/>
          </a:xfrm>
        </p:spPr>
        <p:txBody>
          <a:bodyPr/>
          <a:lstStyle/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Critérios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mínimos de celularidade escamosa para citologia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Citologia convencional: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amostra adequada é aquela que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estimativa mínima de aproximadamente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8.000 a 12.000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células epiteliais escamosas bem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preservadas/visualizadas;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Citologia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meio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líquido: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deve apresentar uma estimativa mínima de, pelo menos,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5.000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células escamosas bem visualizadas/preservadas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(NAYAR &amp; WILBUR, 2014)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79" y="1420834"/>
            <a:ext cx="2867025" cy="2494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3710431"/>
            <a:ext cx="2867024" cy="2498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ângulo 5"/>
          <p:cNvSpPr/>
          <p:nvPr/>
        </p:nvSpPr>
        <p:spPr>
          <a:xfrm>
            <a:off x="9932183" y="6208933"/>
            <a:ext cx="1997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GUEDES, 2002</a:t>
            </a:r>
            <a:endParaRPr lang="pt-BR" sz="140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223629" y="300103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226" y="450968"/>
            <a:ext cx="9875520" cy="1028131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182638" y="268406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60226" y="2477293"/>
            <a:ext cx="6107045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Vantagens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citologia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convencional: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simples;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baixo custo.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11900" y="3887649"/>
            <a:ext cx="2055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(MANRIQUE,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2009)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5" y="1265458"/>
            <a:ext cx="3695943" cy="4610689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449655" y="5978299"/>
            <a:ext cx="1898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SITEC – INCA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571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53902"/>
            <a:ext cx="9875520" cy="814909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3005" y="1321463"/>
            <a:ext cx="8775510" cy="3694638"/>
          </a:xfrm>
          <a:solidFill>
            <a:srgbClr val="CCFF99"/>
          </a:solidFill>
        </p:spPr>
        <p:txBody>
          <a:bodyPr numCol="1">
            <a:normAutofit fontScale="70000" lnSpcReduction="20000"/>
          </a:bodyPr>
          <a:lstStyle/>
          <a:p>
            <a:pPr marL="457200" indent="-457200" algn="just">
              <a:lnSpc>
                <a:spcPct val="100000"/>
              </a:lnSpc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Desvantagens da citologia convencional: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desperdício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de aproximadamente 80% do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coletado;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sobreposição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celular;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 na confecção da lâmina; </a:t>
            </a:r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amostras inadequadas;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repetição com mais frequência da coleta de material;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impossibilidade para teste adicional de biologia molecular;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baixa produtividade do laboratório.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271226" y="24447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48633" y="6314780"/>
            <a:ext cx="5334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(LIMA,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2012 e NASCIMENTO &amp; ANDRADE, 2013)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655092" y="5249942"/>
            <a:ext cx="11109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Apesar da citologia convencional ser o método de escolha diagnóstica por muitos anos, a citologia em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meio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 líquido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vem substituindo-a em muitos países.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314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220" y="323587"/>
            <a:ext cx="9875520" cy="927331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600" dirty="0">
              <a:solidFill>
                <a:srgbClr val="00682F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72" y="2607653"/>
            <a:ext cx="2299290" cy="18412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65" y="2567849"/>
            <a:ext cx="2653059" cy="364945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82200" y="6217305"/>
            <a:ext cx="716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SITEC – INCA, 2016 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http://pillarharmony.co.id/tag/pap-smear-konvensional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255563" y="258562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59" y="2567849"/>
            <a:ext cx="2737806" cy="184126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159" y="4409114"/>
            <a:ext cx="2737806" cy="180818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72" y="4448919"/>
            <a:ext cx="2299289" cy="180818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55621" y="1350584"/>
            <a:ext cx="10817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Uma das diferenças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entre as duas técnicas está na coleta e fixação celular.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55037" y="1882830"/>
            <a:ext cx="2044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(COLONELLI, 2014)</a:t>
            </a:r>
          </a:p>
        </p:txBody>
      </p:sp>
    </p:spTree>
    <p:extLst>
      <p:ext uri="{BB962C8B-B14F-4D97-AF65-F5344CB8AC3E}">
        <p14:creationId xmlns:p14="http://schemas.microsoft.com/office/powerpoint/2010/main" val="9453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2" y="291497"/>
            <a:ext cx="11153105" cy="977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911" y="1433013"/>
            <a:ext cx="11409235" cy="523334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endParaRPr lang="pt-BR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da literatura relatam que cerca de 66% das limitações relacionadas ao exame ocorrem na etapa de coleta, distribuição na lâmina e fixação das células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buNone/>
            </a:pPr>
            <a:endParaRPr lang="pt-BR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243930" y="21035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893566" y="6232265"/>
            <a:ext cx="218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(COLONELLI, 2014)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spaço Reservado para Conteú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16" y="1433012"/>
            <a:ext cx="3770391" cy="23476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52" y="1433011"/>
            <a:ext cx="1429554" cy="2347681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78" y="1450467"/>
            <a:ext cx="1530472" cy="234768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490716" y="3815603"/>
            <a:ext cx="6509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http://loja.kolplast.com.br/kit_auxiliar_para_papanicolaou_descartavel/p e http://www.bd.com/tripath/physicians/surepath.asp.%202016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51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583" y="244475"/>
            <a:ext cx="9875520" cy="1024767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002" y="1693888"/>
            <a:ext cx="11410681" cy="4899546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preservação e fixação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imediata;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Intercorrências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coleta;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Centrifugação.</a:t>
            </a:r>
          </a:p>
          <a:p>
            <a:pPr algn="just"/>
            <a:endParaRPr lang="pt-BR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endParaRPr lang="pt-BR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endParaRPr lang="pt-BR"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256809" y="24447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44454" y="6230203"/>
            <a:ext cx="7716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r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(BERNSTEIN, SANCHEZ-RAMOS &amp; NDUBISI, 2001; LUZZATTO &amp; BOON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1996)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49" y="1693888"/>
            <a:ext cx="5354738" cy="370792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008653" y="5422562"/>
            <a:ext cx="26749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GUEDES, 2002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2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8240" y="248031"/>
            <a:ext cx="9875520" cy="106035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</a:t>
            </a:r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convencional e citologia em meio líquido</a:t>
            </a:r>
            <a:endParaRPr lang="pt-BR" sz="3200" dirty="0">
              <a:solidFill>
                <a:srgbClr val="00682F"/>
              </a:solidFill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68" y="3057099"/>
            <a:ext cx="2527396" cy="30119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1158240" y="6069074"/>
            <a:ext cx="9875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://www.hologic.com/products/clinical-diagnostics-and-blood-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screening/instrument-systems/thinprep-2000-system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INCA - Hospital do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Câncer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(HC1), 2016.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05" y="3057099"/>
            <a:ext cx="2642351" cy="3011976"/>
          </a:xfrm>
          <a:prstGeom prst="rect">
            <a:avLst/>
          </a:prstGeom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10256808" y="248031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4920" y="1333550"/>
            <a:ext cx="11122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Essa metodologia retém, através de um filtro, hemácias e células inflamatórias, além de reduzir artefatos como excesso de muco, dessecamento provocado pelo ar e sobreposição celular.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9590689" y="2610823"/>
            <a:ext cx="2079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(MCGOOGAN,2004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528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190" y="285884"/>
            <a:ext cx="9875520" cy="1322015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</a:t>
            </a:r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convencional e citologia em meio líquido</a:t>
            </a:r>
            <a:endParaRPr lang="pt-BR" sz="3200" dirty="0">
              <a:solidFill>
                <a:srgbClr val="00682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5106" y="1999769"/>
            <a:ext cx="6916309" cy="3262432"/>
          </a:xfrm>
          <a:prstGeom prst="rect">
            <a:avLst/>
          </a:prstGeom>
          <a:solidFill>
            <a:srgbClr val="CCFF99"/>
          </a:solidFill>
        </p:spPr>
        <p:txBody>
          <a:bodyPr wrap="square" numCol="1" rtlCol="0">
            <a:spAutoFit/>
          </a:bodyPr>
          <a:lstStyle/>
          <a:p>
            <a:pPr marL="342900" indent="-342900"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Vantagens da citologia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meio líquido: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leitura;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preparações adicionais da amostra;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menor percentual de amostras insatisfatórias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realização de testes de biologia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imunocitoquímicos;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umento da produtividade.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7" name="Espaço Reservado para Conteú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8" y="1729968"/>
            <a:ext cx="2930132" cy="40386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91060" y="5768568"/>
            <a:ext cx="414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Lâmina cedidas por Simone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Maia Evaristo e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SITEC – INCA, 2016.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231051" y="28002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18976" y="6245622"/>
            <a:ext cx="881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(LIMA,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2012; DRUMOND,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2011; ZONTA, 2016 e SCHIFFMAN &amp; SOLOMON, 2010)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507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629" y="529524"/>
            <a:ext cx="9875520" cy="96162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</a:t>
            </a:r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convencional e citologia em meio líquido</a:t>
            </a:r>
            <a:endParaRPr lang="pt-BR" sz="3200" dirty="0">
              <a:solidFill>
                <a:srgbClr val="00682F"/>
              </a:solidFill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6" y="1931634"/>
            <a:ext cx="5030166" cy="355147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68" y="1931634"/>
            <a:ext cx="5030166" cy="355147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389031" y="5629933"/>
            <a:ext cx="7366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Lâmina cedidas por Simone Maia Evaristo e SITEC – INCA, 2016.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256809" y="23586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0226" y="586742"/>
            <a:ext cx="9875520" cy="104178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182638" y="282053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2750" y="2079014"/>
            <a:ext cx="619182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Uma das vantagens é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acondicionamento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das amostras que pode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ser feito por um período médio de 15 dias em temperatura ambiente, 6 meses refrigerado a 4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ou até 2 anos congelado a - 20°C.</a:t>
            </a:r>
          </a:p>
          <a:p>
            <a:pPr algn="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(NETO, 2012)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17" y="2790999"/>
            <a:ext cx="2314575" cy="30956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519899" y="5886624"/>
            <a:ext cx="65054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http://www.elberespeciais.ind.br/produto/conservadora-csv-280-litros-113 e http://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www.diagnostika.med.br/br/p/79/citologia-em-meio-liquido.aspx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63" y="3047889"/>
            <a:ext cx="2627692" cy="28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  <a:endParaRPr lang="pt-BR" sz="3600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7" y="1965960"/>
            <a:ext cx="5250740" cy="3232597"/>
          </a:xfrm>
        </p:spPr>
      </p:pic>
      <p:sp>
        <p:nvSpPr>
          <p:cNvPr id="5" name="Retângulo 4"/>
          <p:cNvSpPr/>
          <p:nvPr/>
        </p:nvSpPr>
        <p:spPr>
          <a:xfrm>
            <a:off x="1524454" y="5409127"/>
            <a:ext cx="92422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Estimativa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 - Tipos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câncer mais incidentes estimados para 2016 (exceto não melanoma),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atingem a população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feminina, no Brasil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255563" y="24447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38652" y="6293307"/>
            <a:ext cx="592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://www.inca.gov.br/estimativa/2016/tabelaestados.asp?UF=BR</a:t>
            </a:r>
            <a:b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082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265" y="27045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</a:t>
            </a:r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convencional e citologia em meio líquido</a:t>
            </a:r>
            <a:endParaRPr lang="pt-BR" sz="3200" dirty="0">
              <a:solidFill>
                <a:srgbClr val="00682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3944" y="4012443"/>
            <a:ext cx="10934163" cy="201986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padrões de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anormalidade entre as técnicas são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os mesmos, assim como a classificação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, porém,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o preparado em meio líquido tem certas nuances na apresentação celular, distintas do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convencional.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195676" y="270456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89401" y="2073450"/>
            <a:ext cx="8243247" cy="181588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Desvantagens do método em meio líquido:</a:t>
            </a:r>
          </a:p>
          <a:p>
            <a:pPr algn="just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 consumo de tempo no processamento técnico;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maior custo;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necessidade de adaptação profissional à nova técnica.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478973" y="6242447"/>
            <a:ext cx="46041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(LIMA,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., 2012 e ANDRADE &amp; SILVA, 2013)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3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9" y="4684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</a:t>
            </a:r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convencional e citologia em meio líquido</a:t>
            </a:r>
            <a:endParaRPr lang="pt-BR" sz="3200" dirty="0">
              <a:solidFill>
                <a:srgbClr val="00682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428" y="1450201"/>
            <a:ext cx="10844011" cy="5182611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quantidade de células endocervicais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 em meio líquido.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Dados relatados,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comprovam que não há significância estatística relevante entre as duas técnicas quando os coletores são capacitados para realizar a coleta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6" y="2501230"/>
            <a:ext cx="2767950" cy="2140625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52" y="2511072"/>
            <a:ext cx="3117563" cy="212094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75085" y="4688852"/>
            <a:ext cx="47903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Lâminas cedidas por Simone Maia Evaristo , 2016.</a:t>
            </a:r>
            <a:endParaRPr lang="pt-BR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165411" y="259082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48762" y="6243295"/>
            <a:ext cx="723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r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(LUZZATTO &amp; BOON,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1996 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ANSCHAU &amp; GONÇALVES, 1996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7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265" y="2274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</a:t>
            </a:r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convencional e citologia em meio líquido</a:t>
            </a:r>
            <a:endParaRPr lang="pt-BR" sz="3200" dirty="0">
              <a:solidFill>
                <a:srgbClr val="00682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580" y="1600835"/>
            <a:ext cx="10856890" cy="4825723"/>
          </a:xfrm>
        </p:spPr>
        <p:txBody>
          <a:bodyPr>
            <a:normAutofit/>
          </a:bodyPr>
          <a:lstStyle/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Existem diferentes metodologias de citologia em meio líquido no mercado, dentre as quais podemos citar: a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ThinPrep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Autocyte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600" dirty="0" err="1">
                <a:latin typeface="Arial" panose="020B0604020202020204" pitchFamily="34" charset="0"/>
                <a:cs typeface="Arial" panose="020B0604020202020204" pitchFamily="34" charset="0"/>
              </a:rPr>
              <a:t>EasyPrep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MonoPrep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Surepath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 outras.</a:t>
            </a: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Leitura computadorizada das lâminas.</a:t>
            </a: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ensibilidade e especificidade. 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pPr marL="45720" indent="0" algn="r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(ANSCHAU &amp; GONÇALVES,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2006 e NETO, 2012)</a:t>
            </a:r>
            <a:endParaRPr lang="pt-BR" sz="17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462872" y="244475"/>
            <a:ext cx="1488724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6827" y="407500"/>
            <a:ext cx="9875520" cy="135636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5308" y="1946422"/>
            <a:ext cx="10998558" cy="4454378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2002 - realizado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projeto piloto na Inglaterra com 100 mil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exames</a:t>
            </a:r>
          </a:p>
          <a:p>
            <a:pPr marL="45720" indent="0" algn="just">
              <a:buClr>
                <a:srgbClr val="00682F"/>
              </a:buClr>
              <a:buNone/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Queda nos exames:</a:t>
            </a:r>
          </a:p>
          <a:p>
            <a:pPr algn="just">
              <a:buClr>
                <a:srgbClr val="00682F"/>
              </a:buClr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insatisfatórios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9% para 1 a 2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</a:p>
          <a:p>
            <a:pPr algn="just">
              <a:buClr>
                <a:srgbClr val="00682F"/>
              </a:buClr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atipias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significado indeterminado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5,4 para 4,6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4572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Estudo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desenvolvido na cidade inglesa de South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Staffordshire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682F"/>
              </a:buClr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nos valores de esfregaços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inadequados de 11,8% para 1,4%</a:t>
            </a:r>
          </a:p>
          <a:p>
            <a:pPr marL="45720" indent="0" algn="r">
              <a:buNone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(MCGOOGAN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2004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189238" y="22493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82367" y="3835057"/>
            <a:ext cx="2592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(HARRISON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2007)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523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3262" y="244552"/>
            <a:ext cx="9875520" cy="135636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434" y="1628208"/>
            <a:ext cx="11423176" cy="4909070"/>
          </a:xfrm>
        </p:spPr>
        <p:txBody>
          <a:bodyPr>
            <a:normAutofit/>
          </a:bodyPr>
          <a:lstStyle/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Instituto Adolfo Lutz (IAL)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foi a primeira instituição no Brasil a realizar a citologia em meio líquido pelo Sistema Único de Saúde 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SUS).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Amostras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insatisfatórias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passaram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3,5% para 0,25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Lesões de baixo grau - Aumentou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1,82% para 3,48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Atipias de significado indeterminado - Aumentou 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4,52% para 6,98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marL="45720" indent="0" algn="r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COLONELLI, 2014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" indent="0" algn="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Lesões de alto grau – Não há diferença estatística entre os métodos.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269688" y="271848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92218" y="6167946"/>
            <a:ext cx="3540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r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(NASCIMENTO &amp; ANDRADE, 2013)</a:t>
            </a:r>
          </a:p>
        </p:txBody>
      </p:sp>
    </p:spTree>
    <p:extLst>
      <p:ext uri="{BB962C8B-B14F-4D97-AF65-F5344CB8AC3E}">
        <p14:creationId xmlns:p14="http://schemas.microsoft.com/office/powerpoint/2010/main" val="29793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437" y="244475"/>
            <a:ext cx="9875520" cy="135636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910" y="1600835"/>
            <a:ext cx="11136574" cy="484090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quadros de atipias são esclarecidos em razão da valorização das características citomorfológicas das células preservadas em meio líquido.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Sinais presentes como a diátese tumoral no meio líquido,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podem não aparecer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em virtude do fundo limpo da lâmina.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559653" y="244475"/>
            <a:ext cx="363198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6" y="3530735"/>
            <a:ext cx="2849451" cy="2410832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96" y="3530735"/>
            <a:ext cx="2826001" cy="2410832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18" y="3530735"/>
            <a:ext cx="2811439" cy="241083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255999" y="6287854"/>
            <a:ext cx="4780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Lâminas cedidas por Simone Maia Evaristo , 2016.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99" y="327243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Citologia convencional e citologia em meio líquido</a:t>
            </a:r>
            <a:endParaRPr lang="pt-BR" sz="3200" dirty="0"/>
          </a:p>
        </p:txBody>
      </p:sp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5" y="2905056"/>
            <a:ext cx="3122423" cy="2504070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8" y="2905055"/>
            <a:ext cx="3122423" cy="2504071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91" y="2905055"/>
            <a:ext cx="3122423" cy="250407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868473" y="60866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Lâminas cedidas por Simone Maia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Evaristo,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302901" y="5409126"/>
            <a:ext cx="2282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Trichomonas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64709" y="5422004"/>
            <a:ext cx="143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Candida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622697" y="5409126"/>
            <a:ext cx="218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Gardnerella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vaginalis</a:t>
            </a:r>
            <a:endParaRPr lang="pt-B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143000" y="3760631"/>
            <a:ext cx="338070" cy="270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4746937" y="4829577"/>
            <a:ext cx="391733" cy="229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8916473" y="3895859"/>
            <a:ext cx="440563" cy="135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>
          <a:xfrm>
            <a:off x="10258256" y="31424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42999" y="2054866"/>
            <a:ext cx="77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Visualização de alguns organismos no meio líquido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7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369" y="-52181"/>
            <a:ext cx="9875520" cy="135636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CONCLUSÃO</a:t>
            </a:r>
            <a:endParaRPr lang="pt-BR" sz="3600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746" y="1224704"/>
            <a:ext cx="11453359" cy="5955581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qualidade dos exames citológicos depende do método de coleta, que é realizada de maneira similar em meio líquido e convencional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falta de capacitação da equipe de trabalho pode comprometer a amostra, gerando um lâmina fora dos padrões de qualidade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Benefícios do meio líquido: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artefatos;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boa fixação;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menos sobreposição;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diminuição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campo de leitura;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ermite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realização de testes moleculares 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imunocitoquímica.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256809" y="24447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289408" y="3356507"/>
            <a:ext cx="2967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just">
              <a:buFont typeface="Wingdings" panose="05000000000000000000" pitchFamily="2" charset="2"/>
              <a:buChar char="Ø"/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Desvantagens:</a:t>
            </a:r>
          </a:p>
          <a:p>
            <a:pPr marL="38862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custo.</a:t>
            </a:r>
          </a:p>
        </p:txBody>
      </p:sp>
    </p:spTree>
    <p:extLst>
      <p:ext uri="{BB962C8B-B14F-4D97-AF65-F5344CB8AC3E}">
        <p14:creationId xmlns:p14="http://schemas.microsoft.com/office/powerpoint/2010/main" val="37178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CONCLUSÃO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8224" y="2224825"/>
            <a:ext cx="10625071" cy="4038600"/>
          </a:xfrm>
        </p:spPr>
        <p:txBody>
          <a:bodyPr/>
          <a:lstStyle/>
          <a:p>
            <a:pPr marL="4572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realidade financeira do Brasil ainda impede a aplicabilidade da citologia em meio líquido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nas rotinas de citologia, principalmente na saúde pública.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r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NASCIMENTO &amp; ANDRADE, 2013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nova metodologia têm como objetivo principal a melhoria da produtividade e qualidade do diagnóstico citológico. A padronização de técnicas e a automatização de procedimentos permitem um ganho na qualidade e na sensibilidade do diagnóstico citológico, sem mudar efetivamente as políticas e os programas de prevenção já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existentes.</a:t>
            </a:r>
          </a:p>
          <a:p>
            <a:pPr marL="45720" indent="0" algn="r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ZONTA, 2016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256809" y="29760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706" y="296214"/>
            <a:ext cx="9875520" cy="1223493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600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097" y="1622738"/>
            <a:ext cx="10766738" cy="5100034"/>
          </a:xfrm>
        </p:spPr>
        <p:txBody>
          <a:bodyPr>
            <a:no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ANDRADE, R. B. L.; SILVA, J. B.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Citologia Cervical Convencional versus Citologia em Meio Líquido: Comparação da Sensibilidade e Custo-Benefício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2013. Trabalho de conclusão de curso (Pós-graduação em citopatologia ginecológica) - Pontifícia Universidade Católica de Goiás, Goiás, 2013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ANSCHAU, F.; GONÇALVES, M. A. G. Citologia Cervical em Meio Líquido Versus Citologia Convencional. </a:t>
            </a:r>
            <a:r>
              <a:rPr 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Femina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2006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BD.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Modelo de escova cervical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2016. Disponível em: http://www.bd.com/tripath/physicians/surepath.asp.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17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nov.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BERNSTEIN, S. J.; SANCHEZ-RAMOS, L.; NDUBISI, B. Liquid-based cervical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cytologic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smear study and conventional Papanicolaou smears: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metaanalysis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prospective studies comparing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cytologic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diagnosis and sample adequacy.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American journal of obstetrics and gynecology.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2001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CAMPAGNOLI, E. B.,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Citologia em base líquida - uma nova opção para o diagnóstico de lesões bucais.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Revista Brasileira de Patologia Oral.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2005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COLONELLI, D. E.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Avaliação do desempenho da citologia em meio líquido versus citologia convencional no Sistema Único de Saúde.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2014. Dissertação (Mestrado em Ciências) - Programa de Pós-Graduação em Ciências da Coordenadoria de Controle de Doenças da Secretaria de Estado da Saúde de São Paulo, São Paulo, 2014.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CONSOLARO, M. E. L.; MARIA-ENGLER, S. S. Citologia clínica cérvico-vaginal. In: ZONTA, M. A.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Novas metodologias em citologia cérvico-vaginal.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São Paulo: Roca, 2016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DRUMOND, D. G.;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 Avaliação de Métodos Diagnósticos, Morfológicos e Biomoleculares em Mulheres Encaminhadas com citologia Alterada.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Jornal brasileiro de doenças sexualmente transmissíveis.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2011.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91" y="0"/>
            <a:ext cx="9875520" cy="1356360"/>
          </a:xfrm>
        </p:spPr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</a:t>
            </a:r>
            <a:endParaRPr lang="pt-BR" sz="3600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0913" y="1356360"/>
            <a:ext cx="11127345" cy="4857408"/>
          </a:xfrm>
        </p:spPr>
        <p:txBody>
          <a:bodyPr>
            <a:noAutofit/>
          </a:bodyPr>
          <a:lstStyle/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Teste de Papanicolaou – 1940</a:t>
            </a:r>
          </a:p>
          <a:p>
            <a:pPr marL="45720" indent="0" algn="just">
              <a:buNone/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depende de: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écnica da coleta;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Instrumental utilizado;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da fixação e coloração;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Formação profissional.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Meio Líquido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década de 90 - aprovada em 1996 pela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(FDA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Leitura computadorizada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27" y="609600"/>
            <a:ext cx="3175000" cy="24003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75702" y="3049853"/>
            <a:ext cx="5283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http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://www.researchhistory.org/category/medicine/page/3/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10189236" y="24523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51543" y="6213768"/>
            <a:ext cx="6931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r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(LIMA,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2012; KOSS &amp; GOMPEL, 2016; CAMPAGNOLI,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., 2005)</a:t>
            </a:r>
          </a:p>
        </p:txBody>
      </p:sp>
    </p:spTree>
    <p:extLst>
      <p:ext uri="{BB962C8B-B14F-4D97-AF65-F5344CB8AC3E}">
        <p14:creationId xmlns:p14="http://schemas.microsoft.com/office/powerpoint/2010/main" val="6442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93183"/>
            <a:ext cx="9875520" cy="1249251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1217" y="1442433"/>
            <a:ext cx="10740979" cy="5087155"/>
          </a:xfrm>
        </p:spPr>
        <p:txBody>
          <a:bodyPr>
            <a:normAutofit lnSpcReduction="10000"/>
          </a:bodyPr>
          <a:lstStyle/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FAHEY, M. T.; IRWIG, L.; MACASKILL, P. Meta-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Pap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err="1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American </a:t>
            </a:r>
            <a:r>
              <a:rPr lang="pt-B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GUEDES, A. C.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Comparação do desempenho do esfregaço citológico </a:t>
            </a:r>
            <a:r>
              <a:rPr lang="pt-B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cervicovaginal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 convencional com esfregaço colhido em meio líquido em mulheres com alto risco para neoplasia e colo uterino.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2002. Dissertação (Mestre em Tocoginecologia) - Pós-Graduação da Faculdade de Ciências Médicas da Universidade Estadual de Campinas, São Paulo, 2002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HARRISON, W. N.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The impact of the introduction of liquid based cytology on the variation in the proportion of inadequate samples between GP practices.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BMC public health.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HOLOGIC.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Processador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eletrônico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lâminas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2016.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Disponível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http://www.hologic.com/products/clinical-diagnostics-and-blood- screening/instrument-systems/thinprep-2000-system.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Acesso em 17 de nov. 2016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INSTITUTO NACIONAL DE CÂNCER JOSÉ ALENCAR GOMES DA SILVA.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Tipos de câncer: Colo do útero.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Disponível em: http://www2.inca.gov.br/wps/wcm/connect/tiposdecancer/site/home/colo_utero/definicao. Acesso em: 10 out. 2016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INSTITUTO NACIONAL DE CANCÊR JOSÉ ALENCAR GOMES SILVA.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Estimativa câncer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, 2016. Disponível em: http://www.inca.gov.br/estimativa/2016/tabelaestados.asp?UF=BR. Acesso em 11 de nov. 2016.</a:t>
            </a: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KOLPLAST.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Modelo escova cervical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, 2016. Disponível em: http://loja.kolplast.com.br/kit_auxiliar_para_papanicolaou_descartavel/p</a:t>
            </a:r>
            <a:r>
              <a:rPr lang="pt-BR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500" u="sng" dirty="0">
                <a:latin typeface="Arial" panose="020B0604020202020204" pitchFamily="34" charset="0"/>
                <a:cs typeface="Arial" panose="020B0604020202020204" pitchFamily="34" charset="0"/>
              </a:rPr>
              <a:t>Acesso em 17 de nov. 2016</a:t>
            </a:r>
            <a:r>
              <a:rPr lang="pt-BR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KOSS, L.G.; GOMPEL, C.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Introdução citologia ginecológica com correlações histológicas e clínicas.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São Paulo, Roca, 2016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LIMA, D. M. O., </a:t>
            </a:r>
            <a:r>
              <a:rPr lang="pt-BR" sz="15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Técnico em Citopatologia.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 Brasília: Ministério da Saúde; Rio de Janeiro: CEPESC, 2012. Caderno de Referência 1: Citopatologia Ginecológica.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43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6144" y="197476"/>
            <a:ext cx="9875520" cy="1154806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6975" y="1352282"/>
            <a:ext cx="10753859" cy="5280338"/>
          </a:xfrm>
        </p:spPr>
        <p:txBody>
          <a:bodyPr>
            <a:normAutofit fontScale="25000" lnSpcReduction="20000"/>
          </a:bodyPr>
          <a:lstStyle/>
          <a:p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LORETO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pt-BR" sz="56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. Importância da amostra na qualidade do exame </a:t>
            </a: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colpocitológico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: o esfregaço ideal.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RBM-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Ginecologia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Obstetrícia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1993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LUZZATTO, R.; BOON, M.E. Contribution of the endocervical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cytobrush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sample to the diagnosis of cervical lesions. 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Acta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Cytologica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1996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MANRIQUE, E. J. C.; </a:t>
            </a:r>
            <a:r>
              <a:rPr lang="pt-BR" sz="56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. Fatores que comprometem a adequabilidade da amostra citológica cervical.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Femina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2009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MCGOOGAN, E. Liquid-based cytology: The new screening test for cervical cancer control.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 Family Planning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Reproductive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 Health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2004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NASCIMENTO, M. A. G.; ANDRADE, F. A. 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Estudo comparativo entre citologia convencional e citologia em base líquida – Revisão bibliográfica.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PUC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Goiás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. 2013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NAYAR, R.; WILBUR, D. C.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The Bethesda System for Reporting Cervical Cytology: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definitions, criteria, and explanatory notes. 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3rd. ed. New York. Springer, 2014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NETO, J. C. S. 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Citologia Clínica do Trato Genital Feminino.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Rio de Janeiro: </a:t>
            </a:r>
            <a:r>
              <a:rPr lang="pt-BR" sz="5600" dirty="0" err="1">
                <a:latin typeface="Arial" panose="020B0604020202020204" pitchFamily="34" charset="0"/>
                <a:cs typeface="Arial" panose="020B0604020202020204" pitchFamily="34" charset="0"/>
              </a:rPr>
              <a:t>Revinter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PEREIRA, S. M. M.; </a:t>
            </a:r>
            <a:r>
              <a:rPr lang="pt-BR" sz="56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. Avaliação da celularidade citológica em preparados de base líquida. 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Revista Instituto Adolfo Lutz.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 2003</a:t>
            </a:r>
            <a:r>
              <a:rPr lang="pt-B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PINTO, A. P.; </a:t>
            </a:r>
            <a:r>
              <a:rPr lang="pt-BR" sz="56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BR" sz="5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Repeating cytological preparations on liquid-based cytology samples: A methodological advantage?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Diagnostic Cytopathology.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SCHIFFMAN, M.; SOLOMON, D. Liquid-Based Cytology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5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Conventional Cytology in Detecting Cervical Cancer-Reply. </a:t>
            </a:r>
            <a:r>
              <a:rPr lang="en-US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2010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TAKEI, H.; RUIZ, B.; HICKS, J. Comparison of Conventional Pap Smears and a Liquid-Based Thin-Layer Preparation. </a:t>
            </a: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American journal of clinical pathology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. 2006</a:t>
            </a: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2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0351" y="197477"/>
            <a:ext cx="9875520" cy="1167685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7621" y="1365162"/>
            <a:ext cx="10740980" cy="4038600"/>
          </a:xfrm>
        </p:spPr>
        <p:txBody>
          <a:bodyPr/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WILBUR, D.C.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Clinical trials of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Cytologic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specimen-preparation device for cervical cytology. Preliminary results.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Cytologica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1997.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cervical cancer control: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guide to essential practice.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, WHO, 2006.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38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286603"/>
            <a:ext cx="11600597" cy="6277970"/>
          </a:xfrm>
          <a:prstGeom prst="rect">
            <a:avLst/>
          </a:prstGeom>
          <a:scene3d>
            <a:camera prst="orthographicFront"/>
            <a:lightRig rig="threePt" dir="t"/>
          </a:scene3d>
          <a:sp3d extrusionH="50800">
            <a:bevelT w="95250"/>
            <a:bevelB w="95250"/>
          </a:sp3d>
        </p:spPr>
      </p:pic>
      <p:sp>
        <p:nvSpPr>
          <p:cNvPr id="3" name="Retângulo 2"/>
          <p:cNvSpPr/>
          <p:nvPr/>
        </p:nvSpPr>
        <p:spPr>
          <a:xfrm>
            <a:off x="3697510" y="838284"/>
            <a:ext cx="48333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0" cap="none" spc="0" dirty="0" smtClean="0">
                <a:ln w="0">
                  <a:solidFill>
                    <a:schemeClr val="tx1"/>
                  </a:solidFill>
                </a:ln>
                <a:solidFill>
                  <a:srgbClr val="CA3AA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OBRIGADA!</a:t>
            </a:r>
            <a:endParaRPr lang="pt-BR" sz="7200" b="0" cap="none" spc="0" dirty="0">
              <a:ln w="0">
                <a:solidFill>
                  <a:schemeClr val="tx1"/>
                </a:solidFill>
              </a:ln>
              <a:solidFill>
                <a:srgbClr val="CA3AA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36061" y="6256796"/>
            <a:ext cx="4390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http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://ap.imagensbrasil.org/images/cito_02.jpg</a:t>
            </a:r>
          </a:p>
        </p:txBody>
      </p:sp>
    </p:spTree>
    <p:extLst>
      <p:ext uri="{BB962C8B-B14F-4D97-AF65-F5344CB8AC3E}">
        <p14:creationId xmlns:p14="http://schemas.microsoft.com/office/powerpoint/2010/main" val="22736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</a:t>
            </a:r>
            <a:endParaRPr lang="pt-BR" sz="3200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Citologia </a:t>
            </a:r>
            <a:r>
              <a:rPr lang="pt-BR" sz="2400" u="sng" dirty="0">
                <a:latin typeface="Arial" panose="020B0604020202020204" pitchFamily="34" charset="0"/>
                <a:cs typeface="Arial" panose="020B0604020202020204" pitchFamily="34" charset="0"/>
              </a:rPr>
              <a:t>em meio </a:t>
            </a: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líquido em relação à convencional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custo superior;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avaliação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quanto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qualidade;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justificar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tal investimento.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Propõe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melhoria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possibilita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aumento da sensibilidade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especificidade.</a:t>
            </a:r>
          </a:p>
          <a:p>
            <a:pPr marL="4572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252914" y="24447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3200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5649" y="2186188"/>
            <a:ext cx="9872871" cy="40386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OBJETIVO GERAL:</a:t>
            </a:r>
          </a:p>
          <a:p>
            <a:pPr algn="just">
              <a:lnSpc>
                <a:spcPct val="11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Analisar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técnicas de citologia no método convencional e em meio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líquido.</a:t>
            </a:r>
          </a:p>
          <a:p>
            <a:pPr algn="just">
              <a:lnSpc>
                <a:spcPct val="11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buClr>
                <a:srgbClr val="00682F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OBJETIVOS ESPECÍFICOS:</a:t>
            </a:r>
          </a:p>
          <a:p>
            <a:pPr algn="just">
              <a:lnSpc>
                <a:spcPct val="11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Descrever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fatores que comprometem a adequabilidade da amostra na citologia cérvico-vaginal.</a:t>
            </a:r>
          </a:p>
          <a:p>
            <a:pPr algn="just">
              <a:lnSpc>
                <a:spcPct val="11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Apontar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vantagens e desvantagens da citologia em meio líquido para o diagnóstico.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255563" y="24447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dirty="0">
              <a:solidFill>
                <a:srgbClr val="00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Trata-se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uma pesquisa com abordagem fundamentada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revisões bibliográficas.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utilizado livros, artigos científicos obtidos nas bibliotecas virtuais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Scielo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Bireme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Google Acadêmico e site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confecção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fotos do arquivo de lâminas do Sistema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Citopatologia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(SITEC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4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252915" y="244475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743" y="390103"/>
            <a:ext cx="9875520" cy="96162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DESENVOLVIMENTO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2562896"/>
            <a:ext cx="9872871" cy="3533104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Esfregaço adequado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79743" y="1475566"/>
            <a:ext cx="10921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Adequabilidade da amostra de citologia cérvico-vaginal</a:t>
            </a:r>
            <a:endParaRPr lang="pt-BR" sz="3200" dirty="0">
              <a:solidFill>
                <a:srgbClr val="00682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48530" y="6307951"/>
            <a:ext cx="52839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Fonte: http://pathologika.com/citologia/citologia-cervico-vaginal/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2" y="3090930"/>
            <a:ext cx="5370490" cy="2847195"/>
          </a:xfrm>
          <a:prstGeom prst="rect">
            <a:avLst/>
          </a:prstGeom>
        </p:spPr>
      </p:pic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10253388" y="266263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84" y="2678806"/>
            <a:ext cx="2813510" cy="278887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56" y="2678806"/>
            <a:ext cx="2813510" cy="278887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533320" y="5888719"/>
            <a:ext cx="304937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038600" algn="l"/>
              </a:tabLst>
            </a:pPr>
            <a:r>
              <a:rPr lang="pt-BR" dirty="0">
                <a:latin typeface="Arial" panose="020B0604020202020204" pitchFamily="34" charset="0"/>
              </a:rPr>
              <a:t> 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SITEC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INCA, 2016.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57351" y="691171"/>
            <a:ext cx="1083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Adequabilidade da amostra de citologia cérvico-vaginal</a:t>
            </a:r>
            <a:endParaRPr lang="pt-BR" sz="3200" dirty="0">
              <a:solidFill>
                <a:srgbClr val="00682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20303" y="1698907"/>
            <a:ext cx="7379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Esfregaço inadequado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20" y="2678807"/>
            <a:ext cx="2813510" cy="2788870"/>
          </a:xfrm>
          <a:prstGeom prst="rect">
            <a:avLst/>
          </a:prstGeom>
        </p:spPr>
      </p:pic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10204898" y="268210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552" y="695459"/>
            <a:ext cx="10932681" cy="1094704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00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Adequabilidade da amostra de citologia cérvico-vaginal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24" y="2632588"/>
            <a:ext cx="2934035" cy="2789418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65" y="2629618"/>
            <a:ext cx="2934035" cy="27923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510842" y="5970672"/>
            <a:ext cx="246651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4038600" algn="l"/>
              </a:tabLst>
            </a:pPr>
            <a:r>
              <a:rPr lang="pt-BR" sz="1400" dirty="0">
                <a:latin typeface="Arial" panose="020B0604020202020204" pitchFamily="34" charset="0"/>
              </a:rPr>
              <a:t> 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SITEC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INCA, 2016.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06" y="2629618"/>
            <a:ext cx="2934035" cy="279238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30552" y="1768431"/>
            <a:ext cx="3357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Esfregaço inadequado</a:t>
            </a: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10271135" y="238564"/>
            <a:ext cx="1706217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3458</TotalTime>
  <Words>2207</Words>
  <Application>Microsoft Office PowerPoint</Application>
  <PresentationFormat>Widescreen</PresentationFormat>
  <Paragraphs>290</Paragraphs>
  <Slides>33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Corbel</vt:lpstr>
      <vt:lpstr>Wingdings</vt:lpstr>
      <vt:lpstr>Base</vt:lpstr>
      <vt:lpstr>Vantagens e desvantagens da citologia cérvico-vaginal EM MEIO líquido em comparação com a convencional </vt:lpstr>
      <vt:lpstr>1. INTRODUÇÃO</vt:lpstr>
      <vt:lpstr>1. INTRODUÇÃO</vt:lpstr>
      <vt:lpstr>Justificativa</vt:lpstr>
      <vt:lpstr>Objetivos</vt:lpstr>
      <vt:lpstr>Metodologia</vt:lpstr>
      <vt:lpstr>2. DESENVOLVIMENTO</vt:lpstr>
      <vt:lpstr>Apresentação do PowerPoint</vt:lpstr>
      <vt:lpstr>2.1 Adequabilidade da amostra de citologia cérvico-vaginal </vt:lpstr>
      <vt:lpstr>2.1 Adequabilidade da amostra de citologia cérvico-vaginal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2.2 Citologia convencional e citologia em meio líquido</vt:lpstr>
      <vt:lpstr>3. CONCLUSÃO</vt:lpstr>
      <vt:lpstr>3. CONCLUSÃO</vt:lpstr>
      <vt:lpstr>REFERÊNCIAS</vt:lpstr>
      <vt:lpstr>REFERÊNCIAS</vt:lpstr>
      <vt:lpstr>REFERÊNCIAS</vt:lpstr>
      <vt:lpstr>REFERÊNCIAS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Vantagens e desvantagens da citologia de base líquida em comparação com a convencional.</dc:title>
  <dc:creator>Ludmila Rocha</dc:creator>
  <cp:lastModifiedBy>Ludmila Rocha</cp:lastModifiedBy>
  <cp:revision>163</cp:revision>
  <dcterms:created xsi:type="dcterms:W3CDTF">2016-12-08T21:03:42Z</dcterms:created>
  <dcterms:modified xsi:type="dcterms:W3CDTF">2017-01-23T14:52:41Z</dcterms:modified>
</cp:coreProperties>
</file>