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9" r:id="rId4"/>
    <p:sldId id="274" r:id="rId5"/>
    <p:sldId id="275" r:id="rId6"/>
    <p:sldId id="273" r:id="rId7"/>
    <p:sldId id="276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626" y="-2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6813" y="1241425"/>
            <a:ext cx="4460875" cy="33464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76788"/>
            <a:ext cx="54356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435AE512-44C7-4ED4-82E6-BF9C9A71FF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A6F9784-E090-44E7-A73E-6947A422B9CE}" type="slidenum">
              <a:rPr lang="pt-BR" altLang="pt-BR" smtClean="0">
                <a:latin typeface="Calibri" pitchFamily="34" charset="0"/>
                <a:ea typeface="Microsoft YaHei" pitchFamily="34" charset="-122"/>
              </a:rPr>
              <a:pPr/>
              <a:t>1</a:t>
            </a:fld>
            <a:endParaRPr lang="pt-BR" altLang="pt-BR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2E532E-CA98-41CA-95F4-A0F0EB57BEEF}" type="slidenum">
              <a:rPr lang="pt-BR" altLang="pt-BR" smtClean="0">
                <a:latin typeface="Calibri" pitchFamily="34" charset="0"/>
                <a:ea typeface="Microsoft YaHei" pitchFamily="34" charset="-122"/>
              </a:rPr>
              <a:pPr/>
              <a:t>3</a:t>
            </a:fld>
            <a:endParaRPr lang="pt-BR" altLang="pt-BR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1AA5-CFDF-47AA-B169-FF6A3C85C5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C6F6-4B4E-4507-A232-E6A26EAE23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047B-F717-4212-9A7A-D91579D13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9208-CE2A-4576-8B95-6044A19590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E9E5-CC42-4CC0-916A-CB02200422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D757-08EE-4C97-9172-CDBF022347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2363-4BA9-45A5-A8DA-FCD7FA9DA5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D663-7E5D-42B9-8FC4-1345B85536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CBBE-0409-43ED-98CC-6CF6692847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C224-9883-4422-BA8F-B2849FB62C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72D4-5DFF-422B-A257-7E0AFE798C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2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7C25884B-0176-486B-BA38-B9BC76CFE6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492500" y="2852738"/>
            <a:ext cx="1408113" cy="64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b="1"/>
              <a:t>CLAUDIA SANTOS PORTELA</a:t>
            </a:r>
            <a:endParaRPr lang="pt-BR"/>
          </a:p>
        </p:txBody>
      </p:sp>
      <p:pic>
        <p:nvPicPr>
          <p:cNvPr id="2051" name="imag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765175"/>
            <a:ext cx="135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tângulo 3"/>
          <p:cNvSpPr>
            <a:spLocks noChangeArrowheads="1"/>
          </p:cNvSpPr>
          <p:nvPr/>
        </p:nvSpPr>
        <p:spPr bwMode="auto">
          <a:xfrm>
            <a:off x="2571736" y="1214422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charset="0"/>
              </a:rPr>
              <a:t>CURSO DE EDUCAÇÃO PROFISSIONAL TÉCNICA DE NÍVEL MÉDIO COM FORMAÇÃO EM CITOPATOLOGIA</a:t>
            </a:r>
          </a:p>
        </p:txBody>
      </p:sp>
      <p:sp>
        <p:nvSpPr>
          <p:cNvPr id="2053" name="Retângulo 4"/>
          <p:cNvSpPr>
            <a:spLocks noChangeArrowheads="1"/>
          </p:cNvSpPr>
          <p:nvPr/>
        </p:nvSpPr>
        <p:spPr bwMode="auto">
          <a:xfrm>
            <a:off x="3214678" y="4429132"/>
            <a:ext cx="2650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CRISTINA TERRES SANTOS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4" name="Retângulo 5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Rio de Janeiro</a:t>
            </a:r>
            <a:endParaRPr lang="pt-BR"/>
          </a:p>
          <a:p>
            <a:r>
              <a:rPr lang="pt-BR" b="1"/>
              <a:t>2018</a:t>
            </a:r>
            <a:endParaRPr lang="pt-BR"/>
          </a:p>
        </p:txBody>
      </p:sp>
      <p:sp>
        <p:nvSpPr>
          <p:cNvPr id="2055" name="Retângulo 7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Rio de Janeiro</a:t>
            </a:r>
            <a:endParaRPr lang="pt-BR"/>
          </a:p>
          <a:p>
            <a:r>
              <a:rPr lang="pt-BR" b="1"/>
              <a:t>2018</a:t>
            </a:r>
            <a:endParaRPr lang="pt-BR"/>
          </a:p>
        </p:txBody>
      </p:sp>
      <p:sp>
        <p:nvSpPr>
          <p:cNvPr id="2056" name="Retângulo 8"/>
          <p:cNvSpPr>
            <a:spLocks noChangeArrowheads="1"/>
          </p:cNvSpPr>
          <p:nvPr/>
        </p:nvSpPr>
        <p:spPr bwMode="auto">
          <a:xfrm>
            <a:off x="1714480" y="2428869"/>
            <a:ext cx="64294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 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 de Papanicolaou: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 rastreio do câncer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 de útero e a formação do citotecnologista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7" name="Retângulo 9"/>
          <p:cNvSpPr>
            <a:spLocks noChangeArrowheads="1"/>
          </p:cNvSpPr>
          <p:nvPr/>
        </p:nvSpPr>
        <p:spPr bwMode="auto">
          <a:xfrm>
            <a:off x="3786182" y="5072074"/>
            <a:ext cx="5186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charset="0"/>
              </a:rPr>
              <a:t>Orientadora: </a:t>
            </a:r>
            <a:r>
              <a:rPr lang="pt-BR" b="1" dirty="0" err="1" smtClean="0">
                <a:solidFill>
                  <a:schemeClr val="tx1"/>
                </a:solidFill>
                <a:latin typeface="Arial" charset="0"/>
              </a:rPr>
              <a:t>Profa</a:t>
            </a:r>
            <a:r>
              <a:rPr lang="pt-BR" b="1" dirty="0" smtClean="0">
                <a:solidFill>
                  <a:schemeClr val="tx1"/>
                </a:solidFill>
                <a:latin typeface="Arial" charset="0"/>
              </a:rPr>
              <a:t>. Ma. Simone </a:t>
            </a:r>
            <a:r>
              <a:rPr lang="pt-BR" b="1" dirty="0" smtClean="0">
                <a:solidFill>
                  <a:schemeClr val="tx1"/>
                </a:solidFill>
                <a:latin typeface="Arial" charset="0"/>
              </a:rPr>
              <a:t>Maia Evaristo</a:t>
            </a:r>
            <a:endParaRPr lang="pt-BR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1868" y="58578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Rio de Janeiro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Teste do HPV e desenvolvimento de vacinas profiláticas contra o vírus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 		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			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57224" y="1582340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1983 o HPV foi responsabilizado como o principal agente etiológico do câncer do colo do útero e suas lesões precursoras.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Atualmente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conhecemos mais de 120 tipos de HPV, divididos entre alto e baixo risco. Os </a:t>
            </a:r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oncogênicos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são HPV 16, 18, 31, 33, 35, 39, 45, 51, 56, 58, 59 e 68, e os considerados de baixo risco 6, 11, 42, 43, 44, 45, 51, 52, 74, ... . Estudos apontam que em 70% dos casos de carcinogênese em câncer de colo uterino encontramos os do tipo 16 e 18 (INCA, 2018).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Epitélio+da+cérvice+uterina+–+Junção+escamo+colunar editado.jpg"/>
          <p:cNvPicPr/>
          <p:nvPr/>
        </p:nvPicPr>
        <p:blipFill>
          <a:blip r:embed="rId2">
            <a:lum bright="1000" contrast="-5000"/>
          </a:blip>
          <a:stretch>
            <a:fillRect/>
          </a:stretch>
        </p:blipFill>
        <p:spPr>
          <a:xfrm>
            <a:off x="1357290" y="1357298"/>
            <a:ext cx="7000924" cy="4214842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28596" y="428604"/>
            <a:ext cx="8226425" cy="6072230"/>
          </a:xfrm>
        </p:spPr>
        <p:txBody>
          <a:bodyPr/>
          <a:lstStyle/>
          <a:p>
            <a:pPr algn="just"/>
            <a:r>
              <a:rPr lang="pt-BR" dirty="0" smtClean="0"/>
              <a:t> 			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14612" y="57150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Infecção em células basais pelo HPV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926" y="6000769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ANDRADE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V. R.,  2017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4"/>
            <a:ext cx="8226425" cy="6143668"/>
          </a:xfrm>
        </p:spPr>
        <p:txBody>
          <a:bodyPr/>
          <a:lstStyle/>
          <a:p>
            <a:pPr algn="just"/>
            <a:r>
              <a:rPr lang="pt-BR" dirty="0" smtClean="0"/>
              <a:t>			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A biologia molecular possibilitou através do teste de captura híbrida acusar a presença do HPV antes que ele comece a causar lesões.  Embora o SUS preconize que o teste Papanicolaou seja a principal estratégia para rastrear lesões precursoras em mulheres de 25 a 64 anos, realizado a cada três anos após dois exames anuais consecutivos normais (INCA, 2011), se o teste molecular  der negativo para o HPV, ele só precisará ser realizado depois de cinco anos. Se o resultado for positivo é necessária a realização de exame citológico para que se tenha o estadiamento da infecção. O teste de HPV embora tenha alta sensibilidade tem baixa especificidade  (PHYSIS , 2006).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			 Nos últimos anos os Estados Unidos, Canadá, Colômbia, República Dominicana, Argentina, Austrália, Itália e México começaram a movimentação para substituir o Papanicolaou pelo teste de HPV como método de rastreio do câncer de colo de útero primário ou como complemento a triagem (ROCHENEWS, 2018).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500042"/>
            <a:ext cx="8226425" cy="6000792"/>
          </a:xfrm>
        </p:spPr>
        <p:txBody>
          <a:bodyPr/>
          <a:lstStyle/>
          <a:p>
            <a:pPr algn="just"/>
            <a:r>
              <a:rPr lang="pt-BR" dirty="0" smtClean="0"/>
              <a:t>    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Com a identificação de HPV como agente patogênico, foram desenvolvidas as vacinas que agem de modo profilático, seguras e tem efeito imunogênico.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		Embora positivo devemos entender que o sistema imunológico só produz anticorpos exclusivamente para o tipo de vírus presente na vacina, ela não suprime contaminação pré-existente (SANTANA, E.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2008).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			Dispomos de dois tipos de vacinas,  a bivalente contra o HPV 16 e 18 e a quadrivalente que imuniza para os vírus do tipo 6,11,16 e 18.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		A vacinação contra o HPV não substitui o rastreio do câncer cervical. Nos países onde a vacina contra o HPV é introduzida, os programas de rastreamento podem ainda precisar ser desenvolvidos ou fortalecidos (OMS, 2016)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Citologia Meio Líquido (CML) 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Versus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Esfregaço Convencional (EC)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		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Comparada a CML podemos verificar que a EC apresenta algumas deficiências e variáveis, como sobreposição celular, baixa representação do material da JEC, baixa qualidade na coleta e fixação do material, etc. A importância da EC é inquestionável, propiciou a redução de 44 para 8 casos por 100 mil  mulheres em países que aplicam programas de prevenção de 1947 a 1973 (EINSTEN, 2012).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			A CML foi criada para aumentar a sensibilidade da citologia cérvico vaginal. Como vantagens podemos destacar baixa interferência pré-analítica, aproveitamento de 100% do material coletado, grande representatividade celular com pouca ou sem sobreposição celular em pequeno local na lâmina, uma amostra permite a realização de teste molecular concomitante. (EINSTEN, 2012)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aminas citologi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28802"/>
            <a:ext cx="3810000" cy="191770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2910" y="4357694"/>
            <a:ext cx="8143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Lâminas com esfregaço convencional (esq.) e citologia em meio liquido (dir.)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643306" y="5072074"/>
            <a:ext cx="2420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Fonte: FLEURY, 2018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Citotecnologista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Profissão muito nova embora já exista como função desde o inicio da utilização do teste de Papanicolaou. O treinamento era realizado para que a função pudesse ser exercida, mas não de forma sistematizada. A profissão não era reconhecida e até hoje não tem regulamentação (TEIXEIRA, L. A.; PUMAR, L., 2014).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		 	Em 2009 o citotecnologista ou técnico em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citopatologia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ou técnico em patologia clínica foi incluído na Classificação Brasileira de Ocupações (CBO), registro número 324205 - Técnico em patologia clínica pela Portaria MS nº 3.189/2009.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			O citotecnologista pode rastrear 80% dos casos de câncer cervical, reduzindo em ate 90% a taxa de câncer de colo uterino por possibilitar o tratamento de lesões em fase inicial (TAVARES e PRADO, 2006).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6425" cy="6000792"/>
          </a:xfrm>
        </p:spPr>
        <p:txBody>
          <a:bodyPr/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   		   	No Brasil o primeiro curso brasileiro de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citopatologia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foi oferecido pelas Pioneira Sociais 1968. Tinha a duração de dois anos e funcionou por 13 anos. Era referencia para a America Latina, teve alunos de Portugal e Suécia. (Rede Câncer, 25-2014) (INCA, 2007)</a:t>
            </a: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			Hoje em nosso país existem vários cursos aptos a formarem profissionais de nível técnico em diversas regiões, embora a referencia seja o Curso de Educação Profissional Técnica de nível médio: Formação em Citopatologia, oferecido pelo INCA associado com a Escola Politécnica de Saúde Joaquim Venâncio, com a duração de um ano e conteúdo especifico de citologia técnica (FERRA, C. A., 2009).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	Em outros países a formação ocorre em nível de graduação, além de serem mais abrangentes. Em Portugal o curso dura 4 anos e inclui conteúdos referentes à Histologia e Necropsia. (CRIANDELO, 2015).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3609" y="1489312"/>
            <a:ext cx="5993606" cy="40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785794"/>
            <a:ext cx="9238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Exemplo europeu de educação/treinamento mínimo para trabalhar com citologia cervical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00034" y="5500702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Fonte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:(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Arbyn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, R. et al 2008. European guidelines for quality assurance in cervical cancer screening. 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European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communities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: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Internationa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agency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 for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research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on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cancer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icrosoft YaHei" pitchFamily="34" charset="-122"/>
                <a:cs typeface="Arial" pitchFamily="34" charset="0"/>
              </a:rPr>
              <a:t>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6425" cy="6072230"/>
          </a:xfrm>
        </p:spPr>
        <p:txBody>
          <a:bodyPr/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Precisamos regulamentar a profissão para que haja equidade tanto de remuneração quanto de carga de trabalho, além de impedir que a função seja praticada por pessoas não qualificadas. (TEIXEIRA, L. A. ; PUMAR, L. , 2014).</a:t>
            </a:r>
          </a:p>
          <a:p>
            <a:pPr algn="just"/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“Um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Citotecnologista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ganha em média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R$ 2.035,86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no mercado de trabalho brasileiro para uma jornada de trabalho de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36 horas semanais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de acordo com o CAGED do MTE e pesquisa do Salario.com.</a:t>
            </a:r>
            <a:r>
              <a:rPr lang="pt-BR" sz="1800" i="1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no período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de 03/2018 até 10/2018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com um total de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38 salários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. A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faixa salarial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do Citotecnologista CBO 324215 fica entre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R$ 1.445,46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e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R$ 4.793,74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, levando em conta o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piso salarial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e o </a:t>
            </a:r>
            <a:r>
              <a:rPr lang="pt-BR" sz="1800" b="1" i="1" dirty="0" smtClean="0">
                <a:latin typeface="Arial" pitchFamily="34" charset="0"/>
                <a:cs typeface="Arial" pitchFamily="34" charset="0"/>
              </a:rPr>
              <a:t>teto salarial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 médio de profissionais contratados com carteira assinada em regime CLT a nível nacional.”. (</a:t>
            </a:r>
            <a:r>
              <a:rPr lang="pt-BR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https://www.salario.com.br/profissao/citotecnologista-cbo-324215/)</a:t>
            </a:r>
          </a:p>
          <a:p>
            <a:pPr algn="ctr"/>
            <a:endParaRPr lang="pt-BR" sz="18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 			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O papel do citotecnologista é muito mais abrangente, cada caso analisado por ele representa uma vida, por é importante um bom treinamento e sua continuidade. Principalmente precisamos da conscientização da importância de seu papel no combate ao câncer  (TEIXEIRA, L. A. ; PUMAR, L. , 2014).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unesco-hellas.gr/en/images/dr%20pap%20savior%20of%20women's%20lif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643866" cy="4480887"/>
          </a:xfrm>
          <a:prstGeom prst="rect">
            <a:avLst/>
          </a:prstGeom>
          <a:noFill/>
        </p:spPr>
      </p:pic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2268537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dirty="0" smtClean="0"/>
              <a:t>Dr. Papanicolaou </a:t>
            </a:r>
            <a:r>
              <a:rPr lang="pt-BR" dirty="0" smtClean="0"/>
              <a:t>com sua</a:t>
            </a:r>
            <a:r>
              <a:rPr lang="pt-BR" dirty="0" smtClean="0"/>
              <a:t> </a:t>
            </a:r>
            <a:r>
              <a:rPr lang="pt-BR" dirty="0" smtClean="0"/>
              <a:t>esposa e cinco alunas</a:t>
            </a:r>
          </a:p>
          <a:p>
            <a:pPr algn="ctr"/>
            <a:r>
              <a:rPr lang="pt-BR" dirty="0" smtClean="0"/>
              <a:t>http://www.unesco-hellas.gr/en/years_of_pap.html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FUTURO DO RASTREAMENTO DO CÂNCER CERVICAL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6425" cy="5072098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  			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No Brasil o rastreamento é tido como oportunista, mulheres vão ao médico por terem outros sintomas quaisquer e acabam realizando o teste de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Papanicolau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como efeito secundário a consulta. Segundo pesquisa, 52% de mulheres não realizam o exame por diversos fatores, de preconceito a falta de conhecimento (FERRA, C. A. , 2017).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     			O citotecnologista além de educação continuada, em seu treinamento devem ser incluídas  a aprendizagem de novas tecnologias, mas que seu treinamento seja ampliado contemplando outros mercados, disponibilizando novas habilidades que possam ser desenvolvidas por este profissional (FERRA, C. A. , 2017).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			A tendência mundial é substituir a técnica de rastreio primaria realizada pelo escrutino do citotecnologista por testes moleculares, além de termos cada vez mais tecnologias voltadas para a automação, o que certamente reduzirá ainda mais o mercado de trabalho. É importante que este profissional esteja apto a trabalhar com as novas tecnologias para que tenha ainda mais qualidade em seu trabalho. (EUROCYTOLOGY, 2018)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6425" cy="5643602"/>
          </a:xfrm>
        </p:spPr>
        <p:txBody>
          <a:bodyPr/>
          <a:lstStyle/>
          <a:p>
            <a:pPr algn="just"/>
            <a:r>
              <a:rPr lang="pt-BR" dirty="0" smtClean="0"/>
              <a:t>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 			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 trabalho possibilitou uma visão geral sobre o histórico do exame de Papanicolaou e o que a partir dele se originou. Inclusive a variação de tipos de coletas para poder servir como método de diagnostico em outros sítios, como pulmão e mama, por exemplo. Nas mais diversas técnicas de rastreio torna-se  prioritário a formação qualificada de profissionais para realizar e popularizar este trabalho(TEIXEIRA, L. A. ; PUMAR, L. , 2014).</a:t>
            </a:r>
          </a:p>
          <a:p>
            <a:pPr algn="just"/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Ao longo dos anos o teste de Papanicolaou foi, e ainda é, responsável pela redução do óbito de muitas mulheres que seriam acometidas pela doença. </a:t>
            </a:r>
          </a:p>
          <a:p>
            <a:pPr algn="just"/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Hoje, o câncer de colo de útero ainda é um problema de saúde pública nos países em desenvolvimento, onde o teste de Papanicolaou é preconizado como método primário de rastreamento, inclusive no Brasil.  </a:t>
            </a:r>
          </a:p>
          <a:p>
            <a:pPr algn="just"/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			 A citologia quer de forma fidedigna expressar bem o que ocorre no epitélio ou tecido observado. Cabe ao citotecnologista interpretar o material observado (TEIXEIRA, L. A. ; PUMAR, L. , 2014).</a:t>
            </a:r>
          </a:p>
          <a:p>
            <a:pPr algn="just"/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Estudos devem continuar para que os avanços tecnológicos sejam incorporados a praticas publicas ou que sejam disponibilizados de forma mais acessível à maior parte da população, de forma que todos possam desfrutar de meios cada vez mais precisos no combate e prevenção ao câncer cervical (</a:t>
            </a:r>
            <a:r>
              <a:rPr lang="pt-BR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Rivoire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W. A. R </a:t>
            </a:r>
            <a:r>
              <a:rPr lang="pt-BR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RBC 2001).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571480"/>
            <a:ext cx="8226425" cy="6000792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/>
            <a:endParaRPr lang="pt-BR" smtClean="0"/>
          </a:p>
          <a:p>
            <a:pPr algn="ctr"/>
            <a:r>
              <a:rPr lang="pt-BR" smtClean="0"/>
              <a:t>Muito </a:t>
            </a:r>
            <a:r>
              <a:rPr lang="pt-BR" dirty="0" smtClean="0"/>
              <a:t>obrigada por sua atenção!!!!</a:t>
            </a:r>
          </a:p>
          <a:p>
            <a:pPr algn="ctr"/>
            <a:endParaRPr lang="pt-BR" dirty="0" smtClean="0"/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“Quem não sabe o que busca,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não identifica o que acha.”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r"/>
            <a:r>
              <a:rPr lang="pt-BR" sz="1800" i="1" dirty="0" smtClean="0">
                <a:latin typeface="Arial" pitchFamily="34" charset="0"/>
                <a:cs typeface="Arial" pitchFamily="34" charset="0"/>
              </a:rPr>
              <a:t>Immanuel Kant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800">
              <a:solidFill>
                <a:srgbClr val="00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Geral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*Descrever o aprimoramento da técnica de Papanicolaou desde de sua criação aos dias atuais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influencia na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formação do citotecnologista.  	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Específicos</a:t>
            </a:r>
          </a:p>
          <a:p>
            <a:pPr algn="just"/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 *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Identificar as técnicas que surgiram a partir do processo desenvolvido por Papanicolaou e utilizadas atualmente para rastreio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câncer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colo de útero;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Identificr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papel do citotecnologista no processo de rastreamento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câncer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colo de útero.</a:t>
            </a:r>
          </a:p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	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		Revisão de literatura com pesquisa em banco de dados como o SCIELO, LILACS, MEDLINE, BIREME e portal CAPES, usando os descritores: citologia, teste de Papanicolaou, biologia molecular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abrangendo o período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2000 a 2018. Incluídos artigos em inglês e português, além de livros didáticos e pesquisa em sites que são referências na área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oncológica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artigos científicos, documentos eletrônicos e na busca e alocação de conhecimento sobre a/o artigos que descrevam as alterações do método.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		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sintomática do câncer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colo de útero  só aparece nos estágios mais avançados. O teste de Papanicolaou se baseia na analise de esfregaços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cervicais,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fundamentado na interpretação de células coletadas no colo do útero colocadas em uma lâmina,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será fixada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corada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serem analisadas.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(TEIXEIRA, L. A. ; FONSECA, C. O. , 2007).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		Por ser um método de baixo custo, com alta sensibilidade e pouco invasivo se tornou muito popular, pode reduzir em ate 80% a incidência da doença. (MELO, A. , SBOC, 2018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00108"/>
            <a:ext cx="8226425" cy="5122880"/>
          </a:xfrm>
        </p:spPr>
        <p:txBody>
          <a:bodyPr/>
          <a:lstStyle/>
          <a:p>
            <a:pPr algn="just"/>
            <a:r>
              <a:rPr lang="pt-BR" dirty="0" smtClean="0"/>
              <a:t>    	</a:t>
            </a:r>
            <a:r>
              <a:rPr lang="pt-BR" sz="2300" dirty="0" smtClean="0"/>
              <a:t>	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O teste de Papanicolaou é utilizado para o diagnóstico de lesões intra-epiteliais e neoplasias malignas, no controle de lesões ou acompanhamento durante o tratamento, e de forma secundaria a observação de agentes patológicos.  A triagem citológica primaria é feita pelo citotecnologista. Ao encontrar células anormais no esfregaço, encaminha o esfregaço alterado para um citologista sênior ou patologista, que ira confirmar ou não a classificação dada ao material, fornecendo ao médico base para conduzir ou prosseguir o tratamento (FERRA, C. A., 2018)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   			O avanço de novas tecnologias aperfeiçoou a análise celular, tornando necessário o aprimoramento do profissional técnico atuante na área para acompanhar essa transformação (FERRA, C. A., 2018).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Linha do Tempo avanços cinetific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156" y="1000108"/>
            <a:ext cx="8040512" cy="51228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Evolução do teste de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Papanicolau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no rastreio de câncer cervical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757758"/>
          </a:xfrm>
        </p:spPr>
        <p:txBody>
          <a:bodyPr/>
          <a:lstStyle/>
          <a:p>
            <a:pPr algn="just"/>
            <a:r>
              <a:rPr lang="pt-BR" sz="2100" dirty="0" smtClean="0"/>
              <a:t>			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O teste de Papanicolaou se baseia na análise das alterações morfológicas de células e na observação das diferentes aspectos apresentados pelas células e esfregaço em presença de microorganismos ou neoplasias, sendo premissa a conservação do material coletado (TAN, S. Y.; TATSUMURA, Y., 2018).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			As principais alterações que ocorreram ao longo do tempo, foram: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	- a mudança da Hematoxilina de Gill pela de Harris;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	- otimização dos banhos que as laminas passam na coloração;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	- aprimoramento do material para coleta do material a ser analisado;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	- introdução da citologia de base liquida.</a:t>
            </a:r>
            <a:endParaRPr lang="pt-BR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4"/>
          <p:cNvGrpSpPr>
            <a:grpSpLocks noChangeAspect="1"/>
          </p:cNvGrpSpPr>
          <p:nvPr/>
        </p:nvGrpSpPr>
        <p:grpSpPr bwMode="auto">
          <a:xfrm>
            <a:off x="1071538" y="928670"/>
            <a:ext cx="1819275" cy="2000250"/>
            <a:chOff x="630" y="675"/>
            <a:chExt cx="1146" cy="1260"/>
          </a:xfrm>
          <a:noFill/>
        </p:grpSpPr>
        <p:sp>
          <p:nvSpPr>
            <p:cNvPr id="348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0" y="675"/>
              <a:ext cx="1146" cy="12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0" y="675"/>
              <a:ext cx="1152" cy="126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tângulo 8"/>
          <p:cNvSpPr/>
          <p:nvPr/>
        </p:nvSpPr>
        <p:spPr>
          <a:xfrm>
            <a:off x="4214810" y="1785926"/>
            <a:ext cx="341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srgbClr val="000000"/>
                </a:solidFill>
              </a:rPr>
              <a:t>           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Escovado cérvico vaginal</a:t>
            </a:r>
            <a:endParaRPr lang="pt-B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1590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285852" y="4286256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Coletores para citologia esfoliativa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00166" y="550070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http://www.epsjv.fiocruz.br/sites/default/files/capitulo_4_vol2.pdf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4348</TotalTime>
  <Words>208</Words>
  <Application>Microsoft Office PowerPoint</Application>
  <PresentationFormat>Apresentação na tela (4:3)</PresentationFormat>
  <Paragraphs>109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Objetivos</vt:lpstr>
      <vt:lpstr>Metodologia</vt:lpstr>
      <vt:lpstr>Introdução</vt:lpstr>
      <vt:lpstr>Slide 6</vt:lpstr>
      <vt:lpstr>Slide 7</vt:lpstr>
      <vt:lpstr>  Evolução do teste de Papanicolau no rastreio de câncer cervical </vt:lpstr>
      <vt:lpstr>Slide 9</vt:lpstr>
      <vt:lpstr>Teste do HPV e desenvolvimento de vacinas profiláticas contra o vírus</vt:lpstr>
      <vt:lpstr>Slide 11</vt:lpstr>
      <vt:lpstr>Slide 12</vt:lpstr>
      <vt:lpstr>Slide 13</vt:lpstr>
      <vt:lpstr> Citologia Meio Líquido (CML) Versus Esfregaço Convencional (EC) </vt:lpstr>
      <vt:lpstr>Slide 15</vt:lpstr>
      <vt:lpstr>Citotecnologista</vt:lpstr>
      <vt:lpstr>Slide 17</vt:lpstr>
      <vt:lpstr>Slide 18</vt:lpstr>
      <vt:lpstr>Slide 19</vt:lpstr>
      <vt:lpstr>  FUTURO DO RASTREAMENTO DO CÂNCER CERVICAL </vt:lpstr>
      <vt:lpstr>CONCLUSÃO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Almeida Rossato Ferraz</dc:creator>
  <cp:lastModifiedBy>Cristina Terres</cp:lastModifiedBy>
  <cp:revision>140</cp:revision>
  <cp:lastPrinted>2018-06-22T18:04:16Z</cp:lastPrinted>
  <dcterms:created xsi:type="dcterms:W3CDTF">2016-06-20T14:20:52Z</dcterms:created>
  <dcterms:modified xsi:type="dcterms:W3CDTF">2019-01-20T23:38:46Z</dcterms:modified>
</cp:coreProperties>
</file>