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2" r:id="rId3"/>
    <p:sldId id="263" r:id="rId4"/>
    <p:sldId id="257" r:id="rId5"/>
    <p:sldId id="266" r:id="rId6"/>
    <p:sldId id="272" r:id="rId7"/>
    <p:sldId id="267" r:id="rId8"/>
    <p:sldId id="268" r:id="rId9"/>
    <p:sldId id="269" r:id="rId10"/>
    <p:sldId id="270" r:id="rId11"/>
    <p:sldId id="271" r:id="rId12"/>
    <p:sldId id="273" r:id="rId13"/>
    <p:sldId id="265" r:id="rId14"/>
    <p:sldId id="274"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89386-6081-074D-AA48-23C848FD47AF}" type="datetimeFigureOut">
              <a:rPr lang="pt-BR" smtClean="0"/>
              <a:t>11/02/2019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DDDA6-59B9-4847-802C-8395759C37FE}" type="slidenum">
              <a:rPr lang="pt-BR" smtClean="0"/>
              <a:t>‹nº›</a:t>
            </a:fld>
            <a:endParaRPr lang="pt-BR"/>
          </a:p>
        </p:txBody>
      </p:sp>
    </p:spTree>
    <p:extLst>
      <p:ext uri="{BB962C8B-B14F-4D97-AF65-F5344CB8AC3E}">
        <p14:creationId xmlns:p14="http://schemas.microsoft.com/office/powerpoint/2010/main" val="224412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8">
            <a:extLst>
              <a:ext uri="{FF2B5EF4-FFF2-40B4-BE49-F238E27FC236}">
                <a16:creationId xmlns:a16="http://schemas.microsoft.com/office/drawing/2014/main" id="{BB4FDD65-CA8C-48BE-AAF4-3357CB6EDD5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B4BAF71E-F328-4D63-9036-D3671FB2140E}" type="slidenum">
              <a:rPr lang="pt-BR" altLang="pt-BR">
                <a:solidFill>
                  <a:srgbClr val="000000"/>
                </a:solidFill>
              </a:rPr>
              <a:pPr>
                <a:buClrTx/>
                <a:buFontTx/>
                <a:buNone/>
              </a:pPr>
              <a:t>1</a:t>
            </a:fld>
            <a:endParaRPr lang="pt-BR" altLang="pt-BR">
              <a:solidFill>
                <a:srgbClr val="000000"/>
              </a:solidFill>
            </a:endParaRPr>
          </a:p>
        </p:txBody>
      </p:sp>
      <p:sp>
        <p:nvSpPr>
          <p:cNvPr id="4099" name="Rectangle 1">
            <a:extLst>
              <a:ext uri="{FF2B5EF4-FFF2-40B4-BE49-F238E27FC236}">
                <a16:creationId xmlns:a16="http://schemas.microsoft.com/office/drawing/2014/main" id="{B087C714-A925-4139-B6B2-585A3F9C389A}"/>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21537AD-9928-4283-B005-EFCE3E739400}"/>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11</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12</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8D0310AB-B9D9-465B-9B37-2C7F35ECF2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8A20810F-46B2-40E8-A866-C5D337A6E445}" type="slidenum">
              <a:rPr lang="pt-BR" altLang="pt-BR">
                <a:solidFill>
                  <a:srgbClr val="000000"/>
                </a:solidFill>
              </a:rPr>
              <a:pPr>
                <a:buClrTx/>
                <a:buFontTx/>
                <a:buNone/>
              </a:pPr>
              <a:t>13</a:t>
            </a:fld>
            <a:endParaRPr lang="pt-BR" altLang="pt-BR">
              <a:solidFill>
                <a:srgbClr val="000000"/>
              </a:solidFill>
            </a:endParaRPr>
          </a:p>
        </p:txBody>
      </p:sp>
      <p:sp>
        <p:nvSpPr>
          <p:cNvPr id="12291" name="Rectangle 1">
            <a:extLst>
              <a:ext uri="{FF2B5EF4-FFF2-40B4-BE49-F238E27FC236}">
                <a16:creationId xmlns:a16="http://schemas.microsoft.com/office/drawing/2014/main" id="{60E763FE-92CF-442C-8DFE-9EE132DA8BE2}"/>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a:extLst>
              <a:ext uri="{FF2B5EF4-FFF2-40B4-BE49-F238E27FC236}">
                <a16:creationId xmlns:a16="http://schemas.microsoft.com/office/drawing/2014/main" id="{FFB140DB-DB43-4BC8-9E96-4175BCBF370F}"/>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
        <p:nvSpPr>
          <p:cNvPr id="12293" name="Text Box 3">
            <a:extLst>
              <a:ext uri="{FF2B5EF4-FFF2-40B4-BE49-F238E27FC236}">
                <a16:creationId xmlns:a16="http://schemas.microsoft.com/office/drawing/2014/main" id="{97CEAE52-0822-4A54-A9BA-5ED0FED2902E}"/>
              </a:ext>
            </a:extLst>
          </p:cNvPr>
          <p:cNvSpPr txBox="1">
            <a:spLocks noChangeArrowheads="1"/>
          </p:cNvSpPr>
          <p:nvPr/>
        </p:nvSpPr>
        <p:spPr bwMode="auto">
          <a:xfrm>
            <a:off x="3849688" y="9428163"/>
            <a:ext cx="2946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3D7B4C5-5CD3-4109-A010-AFF5C867291B}" type="slidenum">
              <a:rPr lang="pt-BR" altLang="pt-BR" sz="1200">
                <a:solidFill>
                  <a:srgbClr val="000000"/>
                </a:solidFill>
              </a:rPr>
              <a:pPr algn="r" eaLnBrk="1" hangingPunct="1">
                <a:buClrTx/>
                <a:buFontTx/>
                <a:buNone/>
              </a:pPr>
              <a:t>13</a:t>
            </a:fld>
            <a:endParaRPr lang="pt-BR" altLang="pt-BR"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8D0310AB-B9D9-465B-9B37-2C7F35ECF2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8A20810F-46B2-40E8-A866-C5D337A6E445}" type="slidenum">
              <a:rPr lang="pt-BR" altLang="pt-BR">
                <a:solidFill>
                  <a:srgbClr val="000000"/>
                </a:solidFill>
              </a:rPr>
              <a:pPr>
                <a:buClrTx/>
                <a:buFontTx/>
                <a:buNone/>
              </a:pPr>
              <a:t>14</a:t>
            </a:fld>
            <a:endParaRPr lang="pt-BR" altLang="pt-BR">
              <a:solidFill>
                <a:srgbClr val="000000"/>
              </a:solidFill>
            </a:endParaRPr>
          </a:p>
        </p:txBody>
      </p:sp>
      <p:sp>
        <p:nvSpPr>
          <p:cNvPr id="12291" name="Rectangle 1">
            <a:extLst>
              <a:ext uri="{FF2B5EF4-FFF2-40B4-BE49-F238E27FC236}">
                <a16:creationId xmlns:a16="http://schemas.microsoft.com/office/drawing/2014/main" id="{60E763FE-92CF-442C-8DFE-9EE132DA8BE2}"/>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a:extLst>
              <a:ext uri="{FF2B5EF4-FFF2-40B4-BE49-F238E27FC236}">
                <a16:creationId xmlns:a16="http://schemas.microsoft.com/office/drawing/2014/main" id="{FFB140DB-DB43-4BC8-9E96-4175BCBF370F}"/>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
        <p:nvSpPr>
          <p:cNvPr id="12293" name="Text Box 3">
            <a:extLst>
              <a:ext uri="{FF2B5EF4-FFF2-40B4-BE49-F238E27FC236}">
                <a16:creationId xmlns:a16="http://schemas.microsoft.com/office/drawing/2014/main" id="{97CEAE52-0822-4A54-A9BA-5ED0FED2902E}"/>
              </a:ext>
            </a:extLst>
          </p:cNvPr>
          <p:cNvSpPr txBox="1">
            <a:spLocks noChangeArrowheads="1"/>
          </p:cNvSpPr>
          <p:nvPr/>
        </p:nvSpPr>
        <p:spPr bwMode="auto">
          <a:xfrm>
            <a:off x="3849688" y="9428163"/>
            <a:ext cx="2946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3D7B4C5-5CD3-4109-A010-AFF5C867291B}" type="slidenum">
              <a:rPr lang="pt-BR" altLang="pt-BR" sz="1200">
                <a:solidFill>
                  <a:srgbClr val="000000"/>
                </a:solidFill>
              </a:rPr>
              <a:pPr algn="r" eaLnBrk="1" hangingPunct="1">
                <a:buClrTx/>
                <a:buFontTx/>
                <a:buNone/>
              </a:pPr>
              <a:t>14</a:t>
            </a:fld>
            <a:endParaRPr lang="pt-BR" altLang="pt-BR"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8D0310AB-B9D9-465B-9B37-2C7F35ECF2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8A20810F-46B2-40E8-A866-C5D337A6E445}" type="slidenum">
              <a:rPr lang="pt-BR" altLang="pt-BR">
                <a:solidFill>
                  <a:srgbClr val="000000"/>
                </a:solidFill>
              </a:rPr>
              <a:pPr>
                <a:buClrTx/>
                <a:buFontTx/>
                <a:buNone/>
              </a:pPr>
              <a:t>2</a:t>
            </a:fld>
            <a:endParaRPr lang="pt-BR" altLang="pt-BR">
              <a:solidFill>
                <a:srgbClr val="000000"/>
              </a:solidFill>
            </a:endParaRPr>
          </a:p>
        </p:txBody>
      </p:sp>
      <p:sp>
        <p:nvSpPr>
          <p:cNvPr id="12291" name="Rectangle 1">
            <a:extLst>
              <a:ext uri="{FF2B5EF4-FFF2-40B4-BE49-F238E27FC236}">
                <a16:creationId xmlns:a16="http://schemas.microsoft.com/office/drawing/2014/main" id="{60E763FE-92CF-442C-8DFE-9EE132DA8BE2}"/>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a:extLst>
              <a:ext uri="{FF2B5EF4-FFF2-40B4-BE49-F238E27FC236}">
                <a16:creationId xmlns:a16="http://schemas.microsoft.com/office/drawing/2014/main" id="{FFB140DB-DB43-4BC8-9E96-4175BCBF370F}"/>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
        <p:nvSpPr>
          <p:cNvPr id="12293" name="Text Box 3">
            <a:extLst>
              <a:ext uri="{FF2B5EF4-FFF2-40B4-BE49-F238E27FC236}">
                <a16:creationId xmlns:a16="http://schemas.microsoft.com/office/drawing/2014/main" id="{97CEAE52-0822-4A54-A9BA-5ED0FED2902E}"/>
              </a:ext>
            </a:extLst>
          </p:cNvPr>
          <p:cNvSpPr txBox="1">
            <a:spLocks noChangeArrowheads="1"/>
          </p:cNvSpPr>
          <p:nvPr/>
        </p:nvSpPr>
        <p:spPr bwMode="auto">
          <a:xfrm>
            <a:off x="3849688" y="9428163"/>
            <a:ext cx="2946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3D7B4C5-5CD3-4109-A010-AFF5C867291B}" type="slidenum">
              <a:rPr lang="pt-BR" altLang="pt-BR" sz="1200">
                <a:solidFill>
                  <a:srgbClr val="000000"/>
                </a:solidFill>
              </a:rPr>
              <a:pPr algn="r" eaLnBrk="1" hangingPunct="1">
                <a:buClrTx/>
                <a:buFontTx/>
                <a:buNone/>
              </a:pPr>
              <a:t>2</a:t>
            </a:fld>
            <a:endParaRPr lang="pt-BR" altLang="pt-B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8D0310AB-B9D9-465B-9B37-2C7F35ECF2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8A20810F-46B2-40E8-A866-C5D337A6E445}" type="slidenum">
              <a:rPr lang="pt-BR" altLang="pt-BR">
                <a:solidFill>
                  <a:srgbClr val="000000"/>
                </a:solidFill>
              </a:rPr>
              <a:pPr>
                <a:buClrTx/>
                <a:buFontTx/>
                <a:buNone/>
              </a:pPr>
              <a:t>3</a:t>
            </a:fld>
            <a:endParaRPr lang="pt-BR" altLang="pt-BR">
              <a:solidFill>
                <a:srgbClr val="000000"/>
              </a:solidFill>
            </a:endParaRPr>
          </a:p>
        </p:txBody>
      </p:sp>
      <p:sp>
        <p:nvSpPr>
          <p:cNvPr id="12291" name="Rectangle 1">
            <a:extLst>
              <a:ext uri="{FF2B5EF4-FFF2-40B4-BE49-F238E27FC236}">
                <a16:creationId xmlns:a16="http://schemas.microsoft.com/office/drawing/2014/main" id="{60E763FE-92CF-442C-8DFE-9EE132DA8BE2}"/>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a:extLst>
              <a:ext uri="{FF2B5EF4-FFF2-40B4-BE49-F238E27FC236}">
                <a16:creationId xmlns:a16="http://schemas.microsoft.com/office/drawing/2014/main" id="{FFB140DB-DB43-4BC8-9E96-4175BCBF370F}"/>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
        <p:nvSpPr>
          <p:cNvPr id="12293" name="Text Box 3">
            <a:extLst>
              <a:ext uri="{FF2B5EF4-FFF2-40B4-BE49-F238E27FC236}">
                <a16:creationId xmlns:a16="http://schemas.microsoft.com/office/drawing/2014/main" id="{97CEAE52-0822-4A54-A9BA-5ED0FED2902E}"/>
              </a:ext>
            </a:extLst>
          </p:cNvPr>
          <p:cNvSpPr txBox="1">
            <a:spLocks noChangeArrowheads="1"/>
          </p:cNvSpPr>
          <p:nvPr/>
        </p:nvSpPr>
        <p:spPr bwMode="auto">
          <a:xfrm>
            <a:off x="3849688" y="9428163"/>
            <a:ext cx="2946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3D7B4C5-5CD3-4109-A010-AFF5C867291B}" type="slidenum">
              <a:rPr lang="pt-BR" altLang="pt-BR" sz="1200">
                <a:solidFill>
                  <a:srgbClr val="000000"/>
                </a:solidFill>
              </a:rPr>
              <a:pPr algn="r" eaLnBrk="1" hangingPunct="1">
                <a:buClrTx/>
                <a:buFontTx/>
                <a:buNone/>
              </a:pPr>
              <a:t>3</a:t>
            </a:fld>
            <a:endParaRPr lang="pt-BR" altLang="pt-B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4</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5</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7</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8</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9</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27D9ACB7-3C91-41FE-AE70-C0A711F843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fld id="{9EA54C80-20A0-4BE7-B56A-A39D2E1EB0F0}" type="slidenum">
              <a:rPr lang="pt-BR" altLang="pt-BR">
                <a:solidFill>
                  <a:srgbClr val="000000"/>
                </a:solidFill>
              </a:rPr>
              <a:pPr>
                <a:buClrTx/>
                <a:buFontTx/>
                <a:buNone/>
              </a:pPr>
              <a:t>10</a:t>
            </a:fld>
            <a:endParaRPr lang="pt-BR" altLang="pt-BR">
              <a:solidFill>
                <a:srgbClr val="000000"/>
              </a:solidFill>
            </a:endParaRPr>
          </a:p>
        </p:txBody>
      </p:sp>
      <p:sp>
        <p:nvSpPr>
          <p:cNvPr id="6147" name="Rectangle 1">
            <a:extLst>
              <a:ext uri="{FF2B5EF4-FFF2-40B4-BE49-F238E27FC236}">
                <a16:creationId xmlns:a16="http://schemas.microsoft.com/office/drawing/2014/main" id="{86BE5978-35AE-43E0-848C-9F300E1AF05B}"/>
              </a:ext>
            </a:extLst>
          </p:cNvPr>
          <p:cNvSpPr txBox="1">
            <a:spLocks noGrp="1" noRot="1" noChangeAspect="1" noChangeArrowheads="1" noTextEdit="1"/>
          </p:cNvSpPr>
          <p:nvPr>
            <p:ph type="sldImg"/>
          </p:nvPr>
        </p:nvSpPr>
        <p:spPr>
          <a:xfrm>
            <a:off x="422275" y="1241425"/>
            <a:ext cx="5953125" cy="33496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43CBD10F-0F32-4D98-BF44-94337CF93B08}"/>
              </a:ext>
            </a:extLst>
          </p:cNvPr>
          <p:cNvSpPr txBox="1">
            <a:spLocks noChangeArrowheads="1"/>
          </p:cNvSpPr>
          <p:nvPr/>
        </p:nvSpPr>
        <p:spPr bwMode="auto">
          <a:xfrm>
            <a:off x="679450" y="4776788"/>
            <a:ext cx="5438775" cy="390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17984-D701-F745-87BA-0B5AEDDB13B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4A8C8AF-F198-1047-89C5-792F47D44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057B4F4-57AF-2F48-8AFB-4F3029817B57}"/>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5" name="Espaço Reservado para Rodapé 4">
            <a:extLst>
              <a:ext uri="{FF2B5EF4-FFF2-40B4-BE49-F238E27FC236}">
                <a16:creationId xmlns:a16="http://schemas.microsoft.com/office/drawing/2014/main" id="{DA8013A3-67F2-EE4F-97D7-3A5C654986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CD46FF7-F6E7-0247-95AE-E1DB4E6DD517}"/>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292275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16E5B-3AF3-7949-A8A9-FA4682F2049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802D3EA-503E-1B43-AAB2-E2A7205C5C73}"/>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93ABD33-5120-6C42-B897-6F97598F32F6}"/>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5" name="Espaço Reservado para Rodapé 4">
            <a:extLst>
              <a:ext uri="{FF2B5EF4-FFF2-40B4-BE49-F238E27FC236}">
                <a16:creationId xmlns:a16="http://schemas.microsoft.com/office/drawing/2014/main" id="{5AB148C1-8146-A94B-B90A-E00A4C614A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5855A70-F0ED-6145-9249-AEA5D6FAA60F}"/>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76498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CE65B9-D66D-C247-9802-3DA0D18337E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88F1F36-F094-6E45-82F3-531EC289EF10}"/>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D993C4D-590A-A34F-9E76-85F804BF6043}"/>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5" name="Espaço Reservado para Rodapé 4">
            <a:extLst>
              <a:ext uri="{FF2B5EF4-FFF2-40B4-BE49-F238E27FC236}">
                <a16:creationId xmlns:a16="http://schemas.microsoft.com/office/drawing/2014/main" id="{0044D8AB-0CBF-6F4F-8809-DB0D1745B9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A389B76-0472-104F-A7E8-44AA4E6242ED}"/>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165097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4CB79-E89C-214A-AFBC-0B2F570615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00D53A-D400-214D-BC5D-D9D1FB17B1C0}"/>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14D0B3-CA45-654A-9232-7EE772E65F2F}"/>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5" name="Espaço Reservado para Rodapé 4">
            <a:extLst>
              <a:ext uri="{FF2B5EF4-FFF2-40B4-BE49-F238E27FC236}">
                <a16:creationId xmlns:a16="http://schemas.microsoft.com/office/drawing/2014/main" id="{F0FC320E-D103-B44D-A98E-F50B2466D1D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7A23C3E-0FE4-1847-BA44-38B414F0399F}"/>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104805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349AD-5CC7-B841-A112-2FDD9FE220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9A74564-F9D8-B549-ABA9-E7A09FC88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BF82D50-7B08-5242-86F1-B9B2FF10E06E}"/>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5" name="Espaço Reservado para Rodapé 4">
            <a:extLst>
              <a:ext uri="{FF2B5EF4-FFF2-40B4-BE49-F238E27FC236}">
                <a16:creationId xmlns:a16="http://schemas.microsoft.com/office/drawing/2014/main" id="{C6798973-7747-3144-BAAE-8B3B4628D19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0FFCD7-6FA0-8542-9C1D-8B14FDF7A8A9}"/>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5261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E59E03-1055-B54C-AEA7-4C35E21AAB2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A4BB6EB-E124-B948-9AC0-F3B7CB87C483}"/>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F8E57D3-0D91-6449-B06D-95B896086789}"/>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7CB135A-940C-974D-84EC-279FDEE753F3}"/>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6" name="Espaço Reservado para Rodapé 5">
            <a:extLst>
              <a:ext uri="{FF2B5EF4-FFF2-40B4-BE49-F238E27FC236}">
                <a16:creationId xmlns:a16="http://schemas.microsoft.com/office/drawing/2014/main" id="{CBC075C7-E418-6345-A849-F6AA3CC8E0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C4E6D98-5CED-D346-8221-C2963AC173B7}"/>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227918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B76B6-65DD-924F-AAAD-5BC59E273FE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666E5D1-6A8C-114A-AF0C-488E8BBEA4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F1B56480-83B5-D748-9B91-631C59BB4FE4}"/>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7BA484D-5041-094E-ABCD-613F3C5D2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D801E9C9-498A-0A4D-B93C-7DC80CE7B7D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838397E-D761-8B4C-ADA2-78C6ECE997DD}"/>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8" name="Espaço Reservado para Rodapé 7">
            <a:extLst>
              <a:ext uri="{FF2B5EF4-FFF2-40B4-BE49-F238E27FC236}">
                <a16:creationId xmlns:a16="http://schemas.microsoft.com/office/drawing/2014/main" id="{8B7D6BA9-0930-2444-A2A1-99735DBE033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FEA6F68-6F7B-5A4C-98DF-AA704D35B15B}"/>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137592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80851-6C90-EF48-BA46-D5DCE96AAEF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D9F219F-8126-BF4C-8009-9C1200ABC3CE}"/>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4" name="Espaço Reservado para Rodapé 3">
            <a:extLst>
              <a:ext uri="{FF2B5EF4-FFF2-40B4-BE49-F238E27FC236}">
                <a16:creationId xmlns:a16="http://schemas.microsoft.com/office/drawing/2014/main" id="{CA5F641F-8B53-2847-B63C-43473A14E7A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625B55D-2D3A-7646-88BF-97F34D1C3A27}"/>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17309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886313F-9B00-5D49-8921-6A2853444B90}"/>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3" name="Espaço Reservado para Rodapé 2">
            <a:extLst>
              <a:ext uri="{FF2B5EF4-FFF2-40B4-BE49-F238E27FC236}">
                <a16:creationId xmlns:a16="http://schemas.microsoft.com/office/drawing/2014/main" id="{28CF1A89-AAD1-CC49-82EF-2F2CF6948D7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E411D50-DF36-BD4A-B8AD-DE6D6CDC599F}"/>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8825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F01DE-9032-6648-9916-F557C332D20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F4ABF55-F002-3A4B-B720-18BE9CFF7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AE29348-E660-4C46-A146-E7E165F5C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07CE6E25-B56E-8744-9B1D-2863B34D4008}"/>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6" name="Espaço Reservado para Rodapé 5">
            <a:extLst>
              <a:ext uri="{FF2B5EF4-FFF2-40B4-BE49-F238E27FC236}">
                <a16:creationId xmlns:a16="http://schemas.microsoft.com/office/drawing/2014/main" id="{34415F32-9046-544D-89DF-350276ADEA9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61EC246-01E5-AF41-9140-2800D61F8A57}"/>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415232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0C366-4138-D34B-9ADF-068714528FF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C924BDA-0E92-384E-B582-B413F6B51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E1AA69C-BD76-6E45-90F9-83D6A01CA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7B5C564-CDA3-424F-A04B-4998ACF256D6}"/>
              </a:ext>
            </a:extLst>
          </p:cNvPr>
          <p:cNvSpPr>
            <a:spLocks noGrp="1"/>
          </p:cNvSpPr>
          <p:nvPr>
            <p:ph type="dt" sz="half" idx="10"/>
          </p:nvPr>
        </p:nvSpPr>
        <p:spPr/>
        <p:txBody>
          <a:bodyPr/>
          <a:lstStyle/>
          <a:p>
            <a:fld id="{13A99070-6F02-4E4B-9113-F1EA52D00EB1}" type="datetimeFigureOut">
              <a:rPr lang="pt-BR" smtClean="0"/>
              <a:t>11/02/2019</a:t>
            </a:fld>
            <a:endParaRPr lang="pt-BR"/>
          </a:p>
        </p:txBody>
      </p:sp>
      <p:sp>
        <p:nvSpPr>
          <p:cNvPr id="6" name="Espaço Reservado para Rodapé 5">
            <a:extLst>
              <a:ext uri="{FF2B5EF4-FFF2-40B4-BE49-F238E27FC236}">
                <a16:creationId xmlns:a16="http://schemas.microsoft.com/office/drawing/2014/main" id="{5F2FA0CA-C421-DE4F-A1E5-92A0AEF9231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167FCB1-29F7-1E48-86A8-EF7132E52071}"/>
              </a:ext>
            </a:extLst>
          </p:cNvPr>
          <p:cNvSpPr>
            <a:spLocks noGrp="1"/>
          </p:cNvSpPr>
          <p:nvPr>
            <p:ph type="sldNum" sz="quarter" idx="12"/>
          </p:nvPr>
        </p:nvSpPr>
        <p:spPr/>
        <p:txBody>
          <a:bodyPr/>
          <a:lstStyle/>
          <a:p>
            <a:fld id="{245865D1-CFB8-9248-9765-A711E111226A}" type="slidenum">
              <a:rPr lang="pt-BR" smtClean="0"/>
              <a:t>‹nº›</a:t>
            </a:fld>
            <a:endParaRPr lang="pt-BR"/>
          </a:p>
        </p:txBody>
      </p:sp>
    </p:spTree>
    <p:extLst>
      <p:ext uri="{BB962C8B-B14F-4D97-AF65-F5344CB8AC3E}">
        <p14:creationId xmlns:p14="http://schemas.microsoft.com/office/powerpoint/2010/main" val="403997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7DCC2C0-D417-5048-9E6A-AF2417AE3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9C7B497-EDB1-6846-833D-0F97E26DF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A58DC14-5B6B-EC43-B0B7-F7EAFB8A8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99070-6F02-4E4B-9113-F1EA52D00EB1}" type="datetimeFigureOut">
              <a:rPr lang="pt-BR" smtClean="0"/>
              <a:t>11/02/2019</a:t>
            </a:fld>
            <a:endParaRPr lang="pt-BR"/>
          </a:p>
        </p:txBody>
      </p:sp>
      <p:sp>
        <p:nvSpPr>
          <p:cNvPr id="5" name="Espaço Reservado para Rodapé 4">
            <a:extLst>
              <a:ext uri="{FF2B5EF4-FFF2-40B4-BE49-F238E27FC236}">
                <a16:creationId xmlns:a16="http://schemas.microsoft.com/office/drawing/2014/main" id="{EB92F59D-A103-4042-A792-3A280C478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1C71681-6875-184B-AE06-FA9A0C9C8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865D1-CFB8-9248-9765-A711E111226A}" type="slidenum">
              <a:rPr lang="pt-BR" smtClean="0"/>
              <a:t>‹nº›</a:t>
            </a:fld>
            <a:endParaRPr lang="pt-BR"/>
          </a:p>
        </p:txBody>
      </p:sp>
    </p:spTree>
    <p:extLst>
      <p:ext uri="{BB962C8B-B14F-4D97-AF65-F5344CB8AC3E}">
        <p14:creationId xmlns:p14="http://schemas.microsoft.com/office/powerpoint/2010/main" val="52065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5BBC9052-1DE4-4A98-8773-F30D3A99E98A}"/>
              </a:ext>
            </a:extLst>
          </p:cNvPr>
          <p:cNvSpPr txBox="1">
            <a:spLocks noChangeArrowheads="1"/>
          </p:cNvSpPr>
          <p:nvPr/>
        </p:nvSpPr>
        <p:spPr bwMode="auto">
          <a:xfrm>
            <a:off x="5016501" y="2852738"/>
            <a:ext cx="1408113"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pt-BR" altLang="en-US"/>
          </a:p>
        </p:txBody>
      </p:sp>
      <p:sp>
        <p:nvSpPr>
          <p:cNvPr id="3075" name="Text Box 2">
            <a:extLst>
              <a:ext uri="{FF2B5EF4-FFF2-40B4-BE49-F238E27FC236}">
                <a16:creationId xmlns:a16="http://schemas.microsoft.com/office/drawing/2014/main" id="{4023DCE0-FE27-44EF-A78C-63094C713545}"/>
              </a:ext>
            </a:extLst>
          </p:cNvPr>
          <p:cNvSpPr txBox="1">
            <a:spLocks noChangeArrowheads="1"/>
          </p:cNvSpPr>
          <p:nvPr/>
        </p:nvSpPr>
        <p:spPr bwMode="auto">
          <a:xfrm>
            <a:off x="226219" y="1923723"/>
            <a:ext cx="11739562"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altLang="pt-BR" sz="3600" b="1">
                <a:solidFill>
                  <a:srgbClr val="000000"/>
                </a:solidFill>
                <a:latin typeface="Arial" panose="020B0604020202020204" pitchFamily="34" charset="0"/>
                <a:cs typeface="Arial" panose="020B0604020202020204" pitchFamily="34" charset="0"/>
              </a:rPr>
              <a:t>Candidíase recorrente : uma revisão de literatura.</a:t>
            </a:r>
          </a:p>
          <a:p>
            <a:pPr algn="ctr" eaLnBrk="1" hangingPunct="1">
              <a:buClrTx/>
              <a:buFontTx/>
              <a:buNone/>
            </a:pPr>
            <a:endParaRPr lang="pt-BR" altLang="pt-BR" sz="3600" b="1">
              <a:solidFill>
                <a:srgbClr val="000000"/>
              </a:solidFill>
              <a:latin typeface="Arial" panose="020B0604020202020204" pitchFamily="34" charset="0"/>
              <a:cs typeface="Arial" panose="020B0604020202020204" pitchFamily="34" charset="0"/>
            </a:endParaRPr>
          </a:p>
          <a:p>
            <a:pPr algn="ctr" eaLnBrk="1" hangingPunct="1">
              <a:buClrTx/>
              <a:buFontTx/>
              <a:buNone/>
            </a:pPr>
            <a:endParaRPr lang="pt-BR" altLang="pt-BR" sz="3600" b="1">
              <a:solidFill>
                <a:srgbClr val="990000"/>
              </a:solidFill>
              <a:latin typeface="Futura Condensed" charset="0"/>
            </a:endParaRPr>
          </a:p>
          <a:p>
            <a:pPr algn="ctr" eaLnBrk="1" hangingPunct="1">
              <a:buClrTx/>
              <a:buFontTx/>
              <a:buNone/>
            </a:pPr>
            <a:r>
              <a:rPr lang="pt-BR" altLang="pt-BR" sz="2400">
                <a:solidFill>
                  <a:schemeClr val="tx1"/>
                </a:solidFill>
                <a:latin typeface="Arial" panose="020B0604020202020204" pitchFamily="34" charset="0"/>
                <a:cs typeface="Arial" panose="020B0604020202020204" pitchFamily="34" charset="0"/>
              </a:rPr>
              <a:t>Samla Malini</a:t>
            </a:r>
          </a:p>
          <a:p>
            <a:pPr algn="ctr" eaLnBrk="1" hangingPunct="1">
              <a:buClrTx/>
              <a:buFontTx/>
              <a:buNone/>
            </a:pPr>
            <a:endParaRPr lang="pt-BR" altLang="pt-BR" sz="2400">
              <a:solidFill>
                <a:schemeClr val="tx1"/>
              </a:solidFill>
              <a:latin typeface="Arial" panose="020B0604020202020204" pitchFamily="34" charset="0"/>
              <a:cs typeface="Arial" panose="020B0604020202020204" pitchFamily="34" charset="0"/>
            </a:endParaRPr>
          </a:p>
          <a:p>
            <a:pPr algn="ctr" eaLnBrk="1" hangingPunct="1">
              <a:buClrTx/>
              <a:buFontTx/>
              <a:buNone/>
            </a:pPr>
            <a:r>
              <a:rPr lang="pt-BR" altLang="pt-BR" sz="2400">
                <a:solidFill>
                  <a:schemeClr val="tx1"/>
                </a:solidFill>
                <a:latin typeface="Arial" panose="020B0604020202020204" pitchFamily="34" charset="0"/>
                <a:cs typeface="Arial" panose="020B0604020202020204" pitchFamily="34" charset="0"/>
              </a:rPr>
              <a:t>Orientador: Gysele Guimarães </a:t>
            </a:r>
          </a:p>
        </p:txBody>
      </p:sp>
    </p:spTree>
    <p:extLst>
      <p:ext uri="{BB962C8B-B14F-4D97-AF65-F5344CB8AC3E}">
        <p14:creationId xmlns:p14="http://schemas.microsoft.com/office/powerpoint/2010/main" val="39853649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RECORRÊNCIA</a:t>
            </a:r>
            <a:r>
              <a:rPr lang="pt-BR" altLang="pt-BR" sz="2400" b="1">
                <a:solidFill>
                  <a:srgbClr val="000000"/>
                </a:solidFill>
                <a:latin typeface="Arial" panose="020B0604020202020204" pitchFamily="34" charset="0"/>
                <a:cs typeface="Arial" panose="020B0604020202020204" pitchFamily="34" charset="0"/>
              </a:rPr>
              <a:t> </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1756171" y="2006203"/>
            <a:ext cx="8679658" cy="365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marL="0" indent="0" algn="just">
              <a:spcBef>
                <a:spcPts val="600"/>
              </a:spcBef>
              <a:buClr>
                <a:srgbClr val="000000"/>
              </a:buClr>
              <a:buSzPct val="100000"/>
              <a:defRPr/>
            </a:pPr>
            <a:r>
              <a:rPr lang="pt-PT" sz="2400">
                <a:effectLst/>
                <a:latin typeface="Times New Roman" panose="02020603050405020304" pitchFamily="18" charset="0"/>
                <a:ea typeface="Calibri" panose="020F0502020204030204" pitchFamily="34" charset="0"/>
                <a:cs typeface="Times New Roman" panose="02020603050405020304" pitchFamily="18" charset="0"/>
              </a:rPr>
              <a:t>De 40 a 50% das mulheres que tem uma segunda infecção por </a:t>
            </a:r>
            <a:r>
              <a:rPr lang="pt-PT" sz="2400" i="1">
                <a:effectLst/>
                <a:latin typeface="Times New Roman" panose="02020603050405020304" pitchFamily="18" charset="0"/>
                <a:ea typeface="Calibri" panose="020F0502020204030204" pitchFamily="34" charset="0"/>
                <a:cs typeface="Times New Roman" panose="02020603050405020304" pitchFamily="18" charset="0"/>
              </a:rPr>
              <a:t>Candida</a:t>
            </a:r>
            <a:r>
              <a:rPr lang="pt-PT" sz="2400">
                <a:effectLst/>
                <a:latin typeface="Times New Roman" panose="02020603050405020304" pitchFamily="18" charset="0"/>
                <a:ea typeface="Calibri" panose="020F0502020204030204" pitchFamily="34" charset="0"/>
                <a:cs typeface="Times New Roman" panose="02020603050405020304" pitchFamily="18" charset="0"/>
              </a:rPr>
              <a:t>, aproximadamente 5 % delas desenvolverão um curso crônico (BOATTO, 2007).</a:t>
            </a:r>
            <a:endParaRPr lang="pt-BR" sz="24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Clr>
                <a:srgbClr val="000000"/>
              </a:buClr>
              <a:buSzPct val="100000"/>
              <a:defRPr/>
            </a:pPr>
            <a:r>
              <a:rPr lang="pt-BR" sz="2400">
                <a:effectLst/>
                <a:latin typeface="Times New Roman" panose="02020603050405020304" pitchFamily="18" charset="0"/>
                <a:ea typeface="Calibri" panose="020F0502020204030204" pitchFamily="34" charset="0"/>
                <a:cs typeface="Times New Roman" panose="02020603050405020304" pitchFamily="18" charset="0"/>
              </a:rPr>
              <a:t>A </a:t>
            </a:r>
            <a:r>
              <a:rPr lang="pt-PT" sz="2400">
                <a:effectLst/>
                <a:latin typeface="Times New Roman" panose="02020603050405020304" pitchFamily="18" charset="0"/>
                <a:ea typeface="Calibri" panose="020F0502020204030204" pitchFamily="34" charset="0"/>
                <a:cs typeface="Times New Roman" panose="02020603050405020304" pitchFamily="18" charset="0"/>
              </a:rPr>
              <a:t>candidíase vulvovaginal recorrente</a:t>
            </a:r>
            <a:r>
              <a:rPr lang="pt-BR" sz="2400">
                <a:effectLst/>
                <a:latin typeface="Times New Roman" panose="02020603050405020304" pitchFamily="18" charset="0"/>
                <a:ea typeface="Calibri" panose="020F0502020204030204" pitchFamily="34" charset="0"/>
                <a:cs typeface="Times New Roman" panose="02020603050405020304" pitchFamily="18" charset="0"/>
              </a:rPr>
              <a:t> (CVVR)</a:t>
            </a:r>
            <a:r>
              <a:rPr lang="pt-PT" sz="2400">
                <a:effectLst/>
                <a:latin typeface="Times New Roman" panose="02020603050405020304" pitchFamily="18" charset="0"/>
                <a:ea typeface="Calibri" panose="020F0502020204030204" pitchFamily="34" charset="0"/>
                <a:cs typeface="Times New Roman" panose="02020603050405020304" pitchFamily="18" charset="0"/>
              </a:rPr>
              <a:t> é diferente nas mulheres que tem CVV de forma esporádica, pois as mulheres que tem CVVR não tem uma diminuição da frequência dos episódios (que são sintomáticos) com o passar dos anos</a:t>
            </a:r>
            <a:r>
              <a:rPr lang="pt-BR" sz="2400">
                <a:effectLst/>
                <a:latin typeface="Times New Roman" panose="02020603050405020304" pitchFamily="18" charset="0"/>
                <a:ea typeface="Calibri" panose="020F0502020204030204" pitchFamily="34" charset="0"/>
                <a:cs typeface="Times New Roman" panose="02020603050405020304" pitchFamily="18" charset="0"/>
              </a:rPr>
              <a:t> (ÁLVARES, 2007).</a:t>
            </a:r>
            <a:endParaRPr lang="pt-BR" altLang="pt-B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2731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RELAÇÃO ENTRE IMUNIDADE E CANDIDÍASE </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1756171" y="2006203"/>
            <a:ext cx="8679658" cy="365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Resistência e suscetibilidade a candidíase de acordo com a Imunidade;</a:t>
            </a:r>
          </a:p>
          <a:p>
            <a:pPr marL="342900" indent="-342900" algn="just">
              <a:spcBef>
                <a:spcPts val="600"/>
              </a:spcBef>
              <a:buClr>
                <a:srgbClr val="000000"/>
              </a:buClr>
              <a:buSzPct val="100000"/>
              <a:buFont typeface="Arial" panose="020B0604020202020204" pitchFamily="34" charset="0"/>
              <a:buChar char="•"/>
              <a:defRPr/>
            </a:pPr>
            <a:endParaRPr lang="pt-BR" altLang="pt-BR" sz="2400">
              <a:latin typeface="Times New Roman" panose="02020603050405020304" pitchFamily="18" charset="0"/>
              <a:cs typeface="Times New Roman" panose="02020603050405020304" pitchFamily="18" charset="0"/>
            </a:endParaRPr>
          </a:p>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Resposta alérgica e hipersensibilidade local;</a:t>
            </a:r>
          </a:p>
          <a:p>
            <a:pPr marL="342900" indent="-342900" algn="just">
              <a:spcBef>
                <a:spcPts val="600"/>
              </a:spcBef>
              <a:buClr>
                <a:srgbClr val="000000"/>
              </a:buClr>
              <a:buSzPct val="100000"/>
              <a:buFont typeface="Arial" panose="020B0604020202020204" pitchFamily="34" charset="0"/>
              <a:buChar char="•"/>
              <a:defRPr/>
            </a:pPr>
            <a:endParaRPr lang="pt-BR" altLang="pt-BR" sz="2400">
              <a:latin typeface="Times New Roman" panose="02020603050405020304" pitchFamily="18" charset="0"/>
              <a:cs typeface="Times New Roman" panose="02020603050405020304" pitchFamily="18" charset="0"/>
            </a:endParaRPr>
          </a:p>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Resposta imunológica e repetição;</a:t>
            </a:r>
          </a:p>
        </p:txBody>
      </p:sp>
    </p:spTree>
    <p:extLst>
      <p:ext uri="{BB962C8B-B14F-4D97-AF65-F5344CB8AC3E}">
        <p14:creationId xmlns:p14="http://schemas.microsoft.com/office/powerpoint/2010/main" val="11140731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a:buClrTx/>
              <a:buFontTx/>
              <a:buNone/>
            </a:pPr>
            <a:r>
              <a:rPr lang="pt-BR" altLang="pt-BR" sz="2800" b="1">
                <a:solidFill>
                  <a:srgbClr val="000000"/>
                </a:solidFill>
                <a:latin typeface="Arial" panose="020B0604020202020204" pitchFamily="34" charset="0"/>
                <a:cs typeface="Arial" panose="020B0604020202020204" pitchFamily="34" charset="0"/>
              </a:rPr>
              <a:t>CONCLUSÃO</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779859" y="1887140"/>
            <a:ext cx="10632281" cy="4649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algn="just"/>
            <a:r>
              <a:rPr lang="pt-BR" sz="2000">
                <a:effectLst/>
                <a:latin typeface="Times New Roman" panose="02020603050405020304" pitchFamily="18" charset="0"/>
                <a:ea typeface="Calibri" panose="020F0502020204030204" pitchFamily="34" charset="0"/>
                <a:cs typeface="Times New Roman" panose="02020603050405020304" pitchFamily="18" charset="0"/>
              </a:rPr>
              <a:t>     </a:t>
            </a:r>
            <a:r>
              <a:rPr lang="pt-PT" sz="2000">
                <a:effectLst/>
                <a:latin typeface="Times New Roman" panose="02020603050405020304" pitchFamily="18" charset="0"/>
                <a:ea typeface="Calibri" panose="020F0502020204030204" pitchFamily="34" charset="0"/>
                <a:cs typeface="Times New Roman" panose="02020603050405020304" pitchFamily="18" charset="0"/>
              </a:rPr>
              <a:t>Os principais sintomas da CVV são: leucorréia, prurido, dispareunia, ardor para urinar  e corrimento em grumos branco leitoso com aspecto de leite coalhado. </a:t>
            </a:r>
            <a:r>
              <a:rPr lang="pt-BR" sz="2000">
                <a:effectLst/>
                <a:latin typeface="Times New Roman" panose="02020603050405020304" pitchFamily="18" charset="0"/>
                <a:ea typeface="Calibri" panose="020F0502020204030204" pitchFamily="34" charset="0"/>
                <a:cs typeface="Times New Roman" panose="02020603050405020304" pitchFamily="18" charset="0"/>
              </a:rPr>
              <a:t>A </a:t>
            </a:r>
            <a:r>
              <a:rPr lang="pt-PT" sz="2000">
                <a:effectLst/>
                <a:latin typeface="Times New Roman" panose="02020603050405020304" pitchFamily="18" charset="0"/>
                <a:ea typeface="Calibri" panose="020F0502020204030204" pitchFamily="34" charset="0"/>
                <a:cs typeface="Times New Roman" panose="02020603050405020304" pitchFamily="18" charset="0"/>
              </a:rPr>
              <a:t>recorrência pode estar relacionada a hábitos alimentares, quando rico em carboidratos e açúcares, reinfecções frequentes através do ato sexual, sendo o parceiro então considerado reservatório e transmitindo a candidíase em forma de IST, higiene inadequada, trazendo através do ânus o micro-organismo que vive de forma comensal no trato gastrointestinal e geniturinário, e por deficiência no sistema imunológico, que através de um processo alérgico desencadeado pela </a:t>
            </a:r>
            <a:r>
              <a:rPr lang="pt-PT" sz="2000" i="1">
                <a:effectLst/>
                <a:latin typeface="Times New Roman" panose="02020603050405020304" pitchFamily="18" charset="0"/>
                <a:ea typeface="Calibri" panose="020F0502020204030204" pitchFamily="34" charset="0"/>
                <a:cs typeface="Times New Roman" panose="02020603050405020304" pitchFamily="18" charset="0"/>
              </a:rPr>
              <a:t>Candida</a:t>
            </a:r>
            <a:r>
              <a:rPr lang="pt-PT" sz="2000">
                <a:effectLst/>
                <a:latin typeface="Times New Roman" panose="02020603050405020304" pitchFamily="18" charset="0"/>
                <a:ea typeface="Calibri" panose="020F0502020204030204" pitchFamily="34" charset="0"/>
                <a:cs typeface="Times New Roman" panose="02020603050405020304" pitchFamily="18" charset="0"/>
              </a:rPr>
              <a:t>, acaba por facilitar a permanência e proliferação contribuindo para a infecção, o que muitas vezes é negligenciado nos tratamentos, ajudando para que estes não tenham sucesso, uma vez que a imunidade está ligada diretamente a predisposição da candidíase vulvovaginal recorrente.</a:t>
            </a:r>
            <a:endParaRPr lang="pt-BR"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PT" sz="2000">
                <a:effectLst/>
                <a:latin typeface="Times New Roman" panose="02020603050405020304" pitchFamily="18" charset="0"/>
                <a:ea typeface="Calibri" panose="020F0502020204030204" pitchFamily="34" charset="0"/>
                <a:cs typeface="Times New Roman" panose="02020603050405020304" pitchFamily="18" charset="0"/>
              </a:rPr>
              <a:t> </a:t>
            </a:r>
            <a:endParaRPr lang="pt-BR" sz="20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600"/>
              </a:spcBef>
              <a:buClr>
                <a:srgbClr val="000000"/>
              </a:buClr>
              <a:buSzPct val="100000"/>
              <a:defRPr/>
            </a:pPr>
            <a:endParaRPr lang="pt-BR" altLang="pt-B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8812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57CB03C1-19FA-43BE-B085-786C2F0E6E66}"/>
              </a:ext>
            </a:extLst>
          </p:cNvPr>
          <p:cNvSpPr txBox="1">
            <a:spLocks noChangeArrowheads="1"/>
          </p:cNvSpPr>
          <p:nvPr/>
        </p:nvSpPr>
        <p:spPr bwMode="auto">
          <a:xfrm>
            <a:off x="1278731" y="180182"/>
            <a:ext cx="8229600" cy="1237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a:buClrTx/>
              <a:buFontTx/>
              <a:buNone/>
            </a:pPr>
            <a:r>
              <a:rPr lang="pt-BR" altLang="pt-BR" sz="2800" b="1">
                <a:solidFill>
                  <a:srgbClr val="000000"/>
                </a:solidFill>
                <a:latin typeface="Arial" panose="020B0604020202020204" pitchFamily="34" charset="0"/>
                <a:cs typeface="Arial" panose="020B0604020202020204" pitchFamily="34" charset="0"/>
              </a:rPr>
              <a:t>REFERÊNCIAS</a:t>
            </a:r>
            <a:r>
              <a:rPr lang="pt-BR" altLang="pt-BR" sz="2400" b="1">
                <a:solidFill>
                  <a:srgbClr val="000000"/>
                </a:solidFill>
                <a:latin typeface="Arial" panose="020B0604020202020204" pitchFamily="34" charset="0"/>
                <a:cs typeface="Arial" panose="020B0604020202020204" pitchFamily="34" charset="0"/>
              </a:rPr>
              <a:t> </a:t>
            </a:r>
          </a:p>
        </p:txBody>
      </p:sp>
      <p:sp>
        <p:nvSpPr>
          <p:cNvPr id="11267" name="Text Box 2">
            <a:extLst>
              <a:ext uri="{FF2B5EF4-FFF2-40B4-BE49-F238E27FC236}">
                <a16:creationId xmlns:a16="http://schemas.microsoft.com/office/drawing/2014/main" id="{F317D8CD-D0AF-4EC2-8270-CE0D9953E227}"/>
              </a:ext>
            </a:extLst>
          </p:cNvPr>
          <p:cNvSpPr txBox="1">
            <a:spLocks noChangeArrowheads="1"/>
          </p:cNvSpPr>
          <p:nvPr/>
        </p:nvSpPr>
        <p:spPr bwMode="auto">
          <a:xfrm>
            <a:off x="675043" y="1141808"/>
            <a:ext cx="10841913" cy="5250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marL="339725" indent="-339725">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1pPr>
            <a:lvl2pPr marL="400050">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9pPr>
          </a:lstStyle>
          <a:p>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ÁLVARES, C. A.; SVIDZINSKI, T. I. E.; CONSOLARO, M. E. L.</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Candidíase vulvovaginal: fatores predisponentes d</a:t>
            </a:r>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 h</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ospedeiro e virulência das leveduras.</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 Bras Patol Med Lab.,</a:t>
            </a: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43, n. 5, p. 319-27, 2007.</a:t>
            </a:r>
            <a:endPar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BERENGER, J. G. </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Manual de parasitología: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morfología y biología de los parásitos de interés sanitario</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 espanhol). Barcelona: Edicions Universitat, 2007.</a:t>
            </a:r>
            <a:endPar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BOATTO, H. F. et al. Correlação dos resultados laboratoriais com sinais e sintomas clínicos das pacientes com candidíase vulvovaginal e relevância dos parceiros sexuais na manutenção da infecção em São Paulo, Brasil. </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 Bras Ginecol Obstet.,</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29, n. 2, p. 80-4, 2007.</a:t>
            </a:r>
            <a:endPar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CARVALHO, L. P. et al.</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Avaliação da resposta imune celular em pacientes com candidíase recorrente.</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Revista da Sociedade Brasileira de Medicina Tropical,</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36, n. 5, p. 571-76, 2003.</a:t>
            </a:r>
            <a:endPar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CARVALHO, R. J. V. et al.</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IGA, IGE e subclasses de IGG antiCandida albicans no soro e lavado vaginal de pacientes com candidíase vulvovaginal. </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 Assoc. Med. Bras.,</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49, n. 4, p. 434-8, 2003.</a:t>
            </a:r>
            <a:endPar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CAUCHIE M.; DESMET, S.; LAGROU, K. </a:t>
            </a: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Candida and its dual lifestyle as a comensal and pathogen. </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Research in Microbiologia,</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168, n. 9-10, p. 802-10, 2017. </a:t>
            </a:r>
            <a:endPar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COELHO, C. </a:t>
            </a:r>
            <a:r>
              <a:rPr lang="pt-PT"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Manual de Parasitologia Humana. </a:t>
            </a:r>
            <a:r>
              <a:rPr lang="pt-PT"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Canoas Ed. da ULBRA,1995. 150p. DATE, C.J. Introdução a sistemas de banco de dados. Rio de Janeiro : Campus,1988.</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pt-BR" sz="1600" b="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1600" b="1" kern="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r>
              <a:rPr lang="pt-BR"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buFont typeface="Arial" panose="020B0604020202020204" pitchFamily="34" charset="0"/>
              <a:buChar char="•"/>
            </a:pPr>
            <a:endParaRPr lang="pt-BR" altLang="pt-BR"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0779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57CB03C1-19FA-43BE-B085-786C2F0E6E66}"/>
              </a:ext>
            </a:extLst>
          </p:cNvPr>
          <p:cNvSpPr txBox="1">
            <a:spLocks noChangeArrowheads="1"/>
          </p:cNvSpPr>
          <p:nvPr/>
        </p:nvSpPr>
        <p:spPr bwMode="auto">
          <a:xfrm>
            <a:off x="1278731" y="180182"/>
            <a:ext cx="8229600" cy="1237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a:buClrTx/>
              <a:buFontTx/>
              <a:buNone/>
            </a:pPr>
            <a:r>
              <a:rPr lang="pt-BR" altLang="pt-BR" sz="2400" b="1">
                <a:solidFill>
                  <a:srgbClr val="000000"/>
                </a:solidFill>
                <a:latin typeface="Arial" panose="020B0604020202020204" pitchFamily="34" charset="0"/>
                <a:cs typeface="Arial" panose="020B0604020202020204" pitchFamily="34" charset="0"/>
              </a:rPr>
              <a:t> </a:t>
            </a:r>
          </a:p>
        </p:txBody>
      </p:sp>
      <p:sp>
        <p:nvSpPr>
          <p:cNvPr id="11267" name="Text Box 2">
            <a:extLst>
              <a:ext uri="{FF2B5EF4-FFF2-40B4-BE49-F238E27FC236}">
                <a16:creationId xmlns:a16="http://schemas.microsoft.com/office/drawing/2014/main" id="{F317D8CD-D0AF-4EC2-8270-CE0D9953E227}"/>
              </a:ext>
            </a:extLst>
          </p:cNvPr>
          <p:cNvSpPr txBox="1">
            <a:spLocks noChangeArrowheads="1"/>
          </p:cNvSpPr>
          <p:nvPr/>
        </p:nvSpPr>
        <p:spPr bwMode="auto">
          <a:xfrm>
            <a:off x="675043" y="1024335"/>
            <a:ext cx="10841913" cy="5250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marL="339725" indent="-339725">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1pPr>
            <a:lvl2pPr marL="400050">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9pPr>
          </a:lstStyle>
          <a:p>
            <a:pPr algn="just"/>
            <a:r>
              <a:rPr lang="pt-B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FEUERSCHUETTE, O. H. M. et. al. Candidíase vaginal recorrente: manejo clínico. </a:t>
            </a:r>
            <a:r>
              <a:rPr lang="pt-PT"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FEMINA,</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38, n. 2, p. 31-6, 2010.</a:t>
            </a:r>
            <a:endParaRPr lang="pt-BR">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gn="just"/>
            <a:r>
              <a:rPr lang="pt-BR">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GUNTHER, L. S. A. et al.</a:t>
            </a:r>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Prevalence of Candida albicans and non-albicans isolates from vaginal secretions: comparative evaluation of colonization, vaginal candidiasis and recurrent vaginal candidiasis in diabetic and non-diabetic women</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São Paulo Med. J.,</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132, n. 2, p. 116-20, 2014.</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PT" sz="1800" b="1">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HOLANDA, A. A. R. et al. Candidíase vulvovaginal: sintomatologia, fatores de risco e colonização anal concomitante. </a:t>
            </a:r>
            <a:r>
              <a:rPr lang="pt-PT"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 Bras Ginecol Obstet.,</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29, n. 1, p. 3-9, 2007.</a:t>
            </a:r>
            <a:endPar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pt-B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b="1" i="1">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b="1" i="1">
                <a:solidFill>
                  <a:schemeClr val="tx1"/>
                </a:solidFill>
                <a:latin typeface="Arial" panose="020B0604020202020204" pitchFamily="34" charset="0"/>
                <a:ea typeface="Calibri" panose="020F0502020204030204" pitchFamily="34" charset="0"/>
                <a:cs typeface="Times New Roman" panose="02020603050405020304" pitchFamily="18" charset="0"/>
              </a:rPr>
              <a:t>INTERNATION</a:t>
            </a:r>
            <a:r>
              <a:rPr lang="pt-BR" b="1" i="1">
                <a:solidFill>
                  <a:schemeClr val="tx1"/>
                </a:solidFill>
                <a:latin typeface="Arial" panose="020B0604020202020204" pitchFamily="34" charset="0"/>
                <a:ea typeface="Calibri" panose="020F0502020204030204" pitchFamily="34" charset="0"/>
                <a:cs typeface="Times New Roman" panose="02020603050405020304" pitchFamily="18" charset="0"/>
              </a:rPr>
              <a:t>A</a:t>
            </a:r>
            <a:r>
              <a:rPr lang="en-US" b="1" i="1">
                <a:solidFill>
                  <a:schemeClr val="tx1"/>
                </a:solidFill>
                <a:latin typeface="Arial" panose="020B0604020202020204" pitchFamily="34" charset="0"/>
                <a:ea typeface="Calibri" panose="020F0502020204030204" pitchFamily="34" charset="0"/>
                <a:cs typeface="Times New Roman" panose="02020603050405020304" pitchFamily="18" charset="0"/>
              </a:rPr>
              <a:t>L AGENCY FOR RESEARCH ON </a:t>
            </a:r>
            <a:r>
              <a:rPr lang="pt-BR" b="1" i="1">
                <a:solidFill>
                  <a:schemeClr val="tx1"/>
                </a:solidFill>
                <a:latin typeface="Arial" panose="020B0604020202020204" pitchFamily="34" charset="0"/>
                <a:ea typeface="Calibri" panose="020F0502020204030204" pitchFamily="34" charset="0"/>
                <a:cs typeface="Times New Roman" panose="02020603050405020304" pitchFamily="18" charset="0"/>
              </a:rPr>
              <a:t>CANCER </a:t>
            </a:r>
            <a:r>
              <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pt-PT" sz="18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IARC.</a:t>
            </a:r>
            <a:r>
              <a:rPr lang="pt-PT" sz="18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pt-BR" sz="18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Citopatologia do colo uterino </a:t>
            </a:r>
            <a:r>
              <a:rPr lang="pt-BR"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atlas digital. </a:t>
            </a:r>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Micose: Cândida. </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Disponível </a:t>
            </a:r>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 </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&lt;</a:t>
            </a:r>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http://screening.iarc.fr/atlascyto_list.php?cat=E2a&amp;lang=4&gt;. </a:t>
            </a:r>
          </a:p>
          <a:p>
            <a:pPr algn="just"/>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PACCOLA, E. A. S, et al. </a:t>
            </a:r>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Antagonistic effect of edible mushroom extract on </a:t>
            </a:r>
            <a:r>
              <a:rPr lang="pt-BR" sz="18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Candida Albicans</a:t>
            </a:r>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growth.</a:t>
            </a:r>
            <a:r>
              <a:rPr lang="pt-BR"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Brasília Journey of Microbiologia,</a:t>
            </a: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 32, n. 3, p. 176-8, 2001.</a:t>
            </a:r>
            <a:endPar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QUEIROZ FILHO, J. et al. Eosinofilia no sangue periférico de mulheres com candidíase vaginal recorrente. </a:t>
            </a:r>
            <a:r>
              <a:rPr lang="pt-PT" sz="1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 Bras Ginecol Obstet., </a:t>
            </a:r>
            <a:r>
              <a:rPr lang="pt-PT"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 35, n. 10, p. 453-7, 2013.</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600">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i="1">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1800">
                <a:effectLst/>
                <a:latin typeface="Arial" panose="020B0604020202020204" pitchFamily="34" charset="0"/>
                <a:ea typeface="Calibri" panose="020F0502020204030204" pitchFamily="34" charset="0"/>
                <a:cs typeface="Times New Roman" panose="02020603050405020304" pitchFamily="18" charset="0"/>
              </a:rPr>
              <a:t> </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buFont typeface="Arial" panose="020B0604020202020204" pitchFamily="34" charset="0"/>
              <a:buChar char="•"/>
            </a:pPr>
            <a:endParaRPr lang="pt-BR" altLang="pt-BR"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652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57CB03C1-19FA-43BE-B085-786C2F0E6E66}"/>
              </a:ext>
            </a:extLst>
          </p:cNvPr>
          <p:cNvSpPr txBox="1">
            <a:spLocks noChangeArrowheads="1"/>
          </p:cNvSpPr>
          <p:nvPr/>
        </p:nvSpPr>
        <p:spPr bwMode="auto">
          <a:xfrm>
            <a:off x="1518047" y="655639"/>
            <a:ext cx="8229600" cy="761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OBJETIVOS</a:t>
            </a:r>
          </a:p>
        </p:txBody>
      </p:sp>
      <p:sp>
        <p:nvSpPr>
          <p:cNvPr id="11267" name="Text Box 2">
            <a:extLst>
              <a:ext uri="{FF2B5EF4-FFF2-40B4-BE49-F238E27FC236}">
                <a16:creationId xmlns:a16="http://schemas.microsoft.com/office/drawing/2014/main" id="{F317D8CD-D0AF-4EC2-8270-CE0D9953E227}"/>
              </a:ext>
            </a:extLst>
          </p:cNvPr>
          <p:cNvSpPr txBox="1">
            <a:spLocks noChangeArrowheads="1"/>
          </p:cNvSpPr>
          <p:nvPr/>
        </p:nvSpPr>
        <p:spPr bwMode="auto">
          <a:xfrm>
            <a:off x="1518047" y="1714500"/>
            <a:ext cx="9173767"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1pPr>
            <a:lvl2pPr marL="400050">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9pPr>
          </a:lstStyle>
          <a:p>
            <a:pPr marL="0" indent="0" algn="just">
              <a:lnSpc>
                <a:spcPct val="150000"/>
              </a:lnSpc>
              <a:spcBef>
                <a:spcPts val="600"/>
              </a:spcBef>
            </a:pPr>
            <a:r>
              <a:rPr lang="pt-BR" altLang="pt-BR" sz="2400">
                <a:solidFill>
                  <a:srgbClr val="000000"/>
                </a:solidFill>
                <a:latin typeface="Times New Roman" panose="02020603050405020304" pitchFamily="18" charset="0"/>
                <a:cs typeface="Times New Roman" panose="02020603050405020304" pitchFamily="18" charset="0"/>
              </a:rPr>
              <a:t>O objetivo deste trabalho é compreender os principais fatores responsáveis pela candidíase vulvovaginal recorrente, identificar as principais espécies de candida que tem influencia direta na infecção vulvovaginal, apresentar os sintomas, mostrar os principais fatores que contribuem na recorrência da candidíase e associar a predisposição de candidíase recorrente com a imunidade;</a:t>
            </a:r>
          </a:p>
        </p:txBody>
      </p:sp>
    </p:spTree>
    <p:extLst>
      <p:ext uri="{BB962C8B-B14F-4D97-AF65-F5344CB8AC3E}">
        <p14:creationId xmlns:p14="http://schemas.microsoft.com/office/powerpoint/2010/main" val="25194281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57CB03C1-19FA-43BE-B085-786C2F0E6E66}"/>
              </a:ext>
            </a:extLst>
          </p:cNvPr>
          <p:cNvSpPr txBox="1">
            <a:spLocks noChangeArrowheads="1"/>
          </p:cNvSpPr>
          <p:nvPr/>
        </p:nvSpPr>
        <p:spPr bwMode="auto">
          <a:xfrm>
            <a:off x="1440655" y="584201"/>
            <a:ext cx="5805488" cy="988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METODOLOGIA</a:t>
            </a:r>
          </a:p>
        </p:txBody>
      </p:sp>
      <p:sp>
        <p:nvSpPr>
          <p:cNvPr id="11267" name="Text Box 2">
            <a:extLst>
              <a:ext uri="{FF2B5EF4-FFF2-40B4-BE49-F238E27FC236}">
                <a16:creationId xmlns:a16="http://schemas.microsoft.com/office/drawing/2014/main" id="{F317D8CD-D0AF-4EC2-8270-CE0D9953E227}"/>
              </a:ext>
            </a:extLst>
          </p:cNvPr>
          <p:cNvSpPr txBox="1">
            <a:spLocks noChangeArrowheads="1"/>
          </p:cNvSpPr>
          <p:nvPr/>
        </p:nvSpPr>
        <p:spPr bwMode="auto">
          <a:xfrm>
            <a:off x="1041798" y="1262856"/>
            <a:ext cx="9614297" cy="372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39725" indent="-339725">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1pPr>
            <a:lvl2pPr marL="400050">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Calibri" panose="020F0502020204030204" pitchFamily="34" charset="0"/>
                <a:ea typeface="Microsoft YaHei" panose="020B0503020204020204" pitchFamily="34" charset="-122"/>
              </a:defRPr>
            </a:lvl9pPr>
          </a:lstStyle>
          <a:p>
            <a:pPr marL="0" indent="0">
              <a:lnSpc>
                <a:spcPct val="150000"/>
              </a:lnSpc>
              <a:spcBef>
                <a:spcPts val="600"/>
              </a:spcBef>
            </a:pPr>
            <a:endParaRPr lang="pt-BR" altLang="pt-BR">
              <a:solidFill>
                <a:srgbClr val="000000"/>
              </a:solidFill>
              <a:latin typeface="Arial" panose="020B0604020202020204" pitchFamily="34" charset="0"/>
              <a:cs typeface="Times New Roman" panose="02020603050405020304" pitchFamily="18" charset="0"/>
            </a:endParaRPr>
          </a:p>
          <a:p>
            <a:pPr algn="just"/>
            <a:r>
              <a:rPr lang="pt-BR">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pt-BR"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pt-PT"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metodologia empregada foi a busca por palavras chave em bases de dados como: Scielo, Pubmed, Lilacs, entre outros, que levassem a artigos científicos sobre o assunto, e a consulta de livros que obtinham informações concretas para a elaboração desta revisão de literatura com base nas normas da</a:t>
            </a:r>
            <a:r>
              <a:rPr lang="pt-BR"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Associação Brasileira de Normas Técnicas</a:t>
            </a:r>
            <a:r>
              <a:rPr lang="pt-PT"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PT"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ABNT</a:t>
            </a:r>
            <a:r>
              <a:rPr lang="pt-BR"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pt-BR"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pt-BR"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altLang="pt-BR" sz="2400">
                <a:solidFill>
                  <a:srgbClr val="000000"/>
                </a:solidFill>
                <a:latin typeface="Times New Roman" panose="02020603050405020304" pitchFamily="18" charset="0"/>
                <a:cs typeface="Times New Roman" panose="02020603050405020304" pitchFamily="18" charset="0"/>
              </a:rPr>
              <a:t>      A pesquisa foi feita de Agosto a Dezembro de 2018 tendo como descritores: candidíase , candidíase vulvovaginal vaginal, Candida e Candida albicans.</a:t>
            </a:r>
            <a:endParaRPr lang="pt-BR"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3288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a:buClrTx/>
              <a:buFontTx/>
              <a:buNone/>
            </a:pPr>
            <a:r>
              <a:rPr lang="pt-BR" altLang="pt-BR" sz="2800" b="1">
                <a:solidFill>
                  <a:srgbClr val="000000"/>
                </a:solidFill>
                <a:latin typeface="Arial" panose="020B0604020202020204" pitchFamily="34" charset="0"/>
                <a:cs typeface="Arial" panose="020B0604020202020204" pitchFamily="34" charset="0"/>
              </a:rPr>
              <a:t>INTRODUÇÃO</a:t>
            </a:r>
            <a:r>
              <a:rPr lang="pt-BR" altLang="pt-BR" sz="2400" b="1">
                <a:solidFill>
                  <a:srgbClr val="000000"/>
                </a:solidFill>
                <a:latin typeface="Arial" panose="020B0604020202020204" pitchFamily="34" charset="0"/>
                <a:cs typeface="Arial" panose="020B0604020202020204" pitchFamily="34" charset="0"/>
              </a:rPr>
              <a:t> </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1672827" y="2077640"/>
            <a:ext cx="9161860" cy="365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marL="0" indent="0" algn="just">
              <a:spcBef>
                <a:spcPts val="600"/>
              </a:spcBef>
              <a:buClr>
                <a:srgbClr val="000000"/>
              </a:buClr>
              <a:buSzPct val="100000"/>
              <a:defRPr/>
            </a:pPr>
            <a:r>
              <a:rPr lang="pt-PT" sz="200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a:effectLst/>
                <a:latin typeface="Times New Roman" panose="02020603050405020304" pitchFamily="18" charset="0"/>
                <a:ea typeface="Calibri" panose="020F0502020204030204" pitchFamily="34" charset="0"/>
                <a:cs typeface="Times New Roman" panose="02020603050405020304" pitchFamily="18" charset="0"/>
              </a:rPr>
              <a:t>A </a:t>
            </a:r>
            <a:r>
              <a:rPr lang="pt-PT" sz="2400">
                <a:effectLst/>
                <a:latin typeface="Times New Roman" panose="02020603050405020304" pitchFamily="18" charset="0"/>
                <a:ea typeface="Calibri" panose="020F0502020204030204" pitchFamily="34" charset="0"/>
                <a:cs typeface="Times New Roman" panose="02020603050405020304" pitchFamily="18" charset="0"/>
              </a:rPr>
              <a:t>candidíase vulvovaginal (CVV) é uma infecção comum, e o constante aumento de casos pode estar associado a idade, infecção pelo vírus HIV, diabetes, uso de métodos contraceptivos e alterações citopatológicas</a:t>
            </a:r>
            <a:r>
              <a:rPr lang="pt-BR" sz="2400">
                <a:latin typeface="Times New Roman" panose="02020603050405020304" pitchFamily="18" charset="0"/>
                <a:ea typeface="Calibri" panose="020F0502020204030204" pitchFamily="34" charset="0"/>
                <a:cs typeface="Times New Roman" panose="02020603050405020304" pitchFamily="18" charset="0"/>
              </a:rPr>
              <a:t> </a:t>
            </a:r>
            <a:r>
              <a:rPr lang="pt-PT" sz="2400">
                <a:effectLst/>
                <a:latin typeface="Times New Roman" panose="02020603050405020304" pitchFamily="18" charset="0"/>
                <a:ea typeface="Calibri" panose="020F0502020204030204" pitchFamily="34" charset="0"/>
                <a:cs typeface="Times New Roman" panose="02020603050405020304" pitchFamily="18" charset="0"/>
              </a:rPr>
              <a:t>(PACCOLA, 2001)</a:t>
            </a:r>
            <a:r>
              <a:rPr lang="pt-BR" sz="240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Bef>
                <a:spcPts val="600"/>
              </a:spcBef>
              <a:buClr>
                <a:srgbClr val="000000"/>
              </a:buClr>
              <a:buSzPct val="100000"/>
              <a:defRPr/>
            </a:pPr>
            <a:r>
              <a:rPr lang="pt-PT" sz="2400">
                <a:effectLst/>
                <a:latin typeface="Times New Roman" panose="02020603050405020304" pitchFamily="18" charset="0"/>
                <a:ea typeface="Calibri" panose="020F0502020204030204" pitchFamily="34" charset="0"/>
                <a:cs typeface="Times New Roman" panose="02020603050405020304" pitchFamily="18" charset="0"/>
              </a:rPr>
              <a:t>A Candidíase vulvovaginal recorrente (CVVR), que é definida como a infecção que apresenta quatro ou mais episódios no período de um ano, tem acometido mulheres por todo o mundo causando imenso desconforto, muitas vezes em um curto espaço de tempo (HOLANDA, 2007)</a:t>
            </a:r>
            <a:r>
              <a:rPr lang="pt-BR" sz="2400">
                <a:effectLst/>
                <a:latin typeface="Times New Roman" panose="02020603050405020304" pitchFamily="18" charset="0"/>
                <a:ea typeface="Calibri" panose="020F0502020204030204" pitchFamily="34" charset="0"/>
                <a:cs typeface="Times New Roman" panose="02020603050405020304" pitchFamily="18" charset="0"/>
              </a:rPr>
              <a:t>.</a:t>
            </a:r>
            <a:endParaRPr lang="pt-BR" altLang="pt-B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9041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CANDIDA</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1756171" y="2006203"/>
            <a:ext cx="8679658" cy="365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marL="342900" indent="-342900">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O que é a Candida?</a:t>
            </a:r>
          </a:p>
          <a:p>
            <a:pPr marL="342900" indent="-342900">
              <a:spcBef>
                <a:spcPts val="600"/>
              </a:spcBef>
              <a:buClr>
                <a:srgbClr val="000000"/>
              </a:buClr>
              <a:buSzPct val="100000"/>
              <a:buFont typeface="Arial" panose="020B0604020202020204" pitchFamily="34" charset="0"/>
              <a:buChar char="•"/>
              <a:defRPr/>
            </a:pPr>
            <a:endParaRPr lang="pt-BR" altLang="pt-BR" sz="2400">
              <a:latin typeface="Times New Roman" panose="02020603050405020304" pitchFamily="18" charset="0"/>
              <a:cs typeface="Times New Roman" panose="02020603050405020304" pitchFamily="18" charset="0"/>
            </a:endParaRPr>
          </a:p>
          <a:p>
            <a:pPr marL="342900" indent="-342900">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Como ela se apresenta?</a:t>
            </a:r>
          </a:p>
          <a:p>
            <a:pPr marL="0" indent="0">
              <a:spcBef>
                <a:spcPts val="600"/>
              </a:spcBef>
              <a:buClr>
                <a:srgbClr val="000000"/>
              </a:buClr>
              <a:buSzPct val="100000"/>
              <a:defRPr/>
            </a:pPr>
            <a:endParaRPr lang="pt-BR" altLang="pt-BR" sz="2400">
              <a:latin typeface="Times New Roman" panose="02020603050405020304" pitchFamily="18" charset="0"/>
              <a:cs typeface="Times New Roman" panose="02020603050405020304" pitchFamily="18" charset="0"/>
            </a:endParaRPr>
          </a:p>
          <a:p>
            <a:pPr marL="342900" indent="-342900">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Quais são as principais espécies?</a:t>
            </a:r>
          </a:p>
          <a:p>
            <a:pPr marL="342900" indent="-342900">
              <a:spcBef>
                <a:spcPts val="600"/>
              </a:spcBef>
              <a:buClr>
                <a:srgbClr val="000000"/>
              </a:buClr>
              <a:buSzPct val="100000"/>
              <a:buFont typeface="Arial" panose="020B0604020202020204" pitchFamily="34" charset="0"/>
              <a:buChar char="•"/>
              <a:defRPr/>
            </a:pPr>
            <a:endParaRPr lang="pt-BR" altLang="pt-BR" sz="2000">
              <a:latin typeface="Arial" panose="020B0604020202020204" pitchFamily="34" charset="0"/>
            </a:endParaRPr>
          </a:p>
          <a:p>
            <a:pPr marL="342900" indent="-342900">
              <a:spcBef>
                <a:spcPts val="600"/>
              </a:spcBef>
              <a:buClr>
                <a:srgbClr val="000000"/>
              </a:buClr>
              <a:buSzPct val="100000"/>
              <a:buFont typeface="Arial" panose="020B0604020202020204" pitchFamily="34" charset="0"/>
              <a:buChar char="•"/>
              <a:defRPr/>
            </a:pPr>
            <a:endParaRPr lang="pt-BR" altLang="pt-BR" sz="2000">
              <a:latin typeface="Arial" panose="020B0604020202020204" pitchFamily="34" charset="0"/>
            </a:endParaRPr>
          </a:p>
        </p:txBody>
      </p:sp>
    </p:spTree>
    <p:extLst>
      <p:ext uri="{BB962C8B-B14F-4D97-AF65-F5344CB8AC3E}">
        <p14:creationId xmlns:p14="http://schemas.microsoft.com/office/powerpoint/2010/main" val="37420982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178386C-A789-B947-9818-E2202BFCE202}"/>
              </a:ext>
            </a:extLst>
          </p:cNvPr>
          <p:cNvSpPr txBox="1"/>
          <p:nvPr/>
        </p:nvSpPr>
        <p:spPr>
          <a:xfrm>
            <a:off x="255984" y="5771031"/>
            <a:ext cx="11299031" cy="1319272"/>
          </a:xfrm>
          <a:prstGeom prst="rect">
            <a:avLst/>
          </a:prstGeom>
          <a:noFill/>
        </p:spPr>
        <p:txBody>
          <a:bodyPr wrap="square">
            <a:spAutoFit/>
          </a:bodyPr>
          <a:lstStyle/>
          <a:p>
            <a:pPr algn="just">
              <a:lnSpc>
                <a:spcPct val="107000"/>
              </a:lnSpc>
              <a:spcAft>
                <a:spcPts val="0"/>
              </a:spcAft>
            </a:pPr>
            <a:r>
              <a:rPr lang="pt-PT" sz="1800" b="1">
                <a:effectLst/>
                <a:latin typeface="Arial" panose="020B0604020202020204" pitchFamily="34" charset="0"/>
                <a:ea typeface="Calibri" panose="020F0502020204030204" pitchFamily="34" charset="0"/>
                <a:cs typeface="Times New Roman" panose="02020603050405020304" pitchFamily="18" charset="0"/>
              </a:rPr>
              <a:t>Figura 1. </a:t>
            </a:r>
            <a:r>
              <a:rPr lang="pt-PT" sz="1800">
                <a:effectLst/>
                <a:latin typeface="Arial" panose="020B0604020202020204" pitchFamily="34" charset="0"/>
                <a:ea typeface="Calibri" panose="020F0502020204030204" pitchFamily="34" charset="0"/>
                <a:cs typeface="Times New Roman" panose="02020603050405020304" pitchFamily="18" charset="0"/>
              </a:rPr>
              <a:t>Monilíase: detalhes das hifas e dos esporos. Compare o tamanho dos esporos e dos núcleos das células escamosas. (Obj. 40x)</a:t>
            </a:r>
            <a:r>
              <a:rPr lang="pt-BR" sz="1600">
                <a:effectLst/>
                <a:latin typeface="Calibri" panose="020F0502020204030204" pitchFamily="34" charset="0"/>
                <a:ea typeface="Calibri" panose="020F0502020204030204" pitchFamily="34" charset="0"/>
                <a:cs typeface="Times New Roman" panose="02020603050405020304" pitchFamily="18" charset="0"/>
              </a:rPr>
              <a:t> </a:t>
            </a:r>
            <a:r>
              <a:rPr lang="pt-BR" sz="1600">
                <a:latin typeface="Calibri" panose="020F0502020204030204" pitchFamily="34" charset="0"/>
                <a:ea typeface="Calibri" panose="020F0502020204030204" pitchFamily="34" charset="0"/>
                <a:cs typeface="Times New Roman" panose="02020603050405020304" pitchFamily="18" charset="0"/>
              </a:rPr>
              <a:t>.</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PT" sz="1600">
                <a:effectLst/>
                <a:latin typeface="Arial" panose="020B0604020202020204" pitchFamily="34" charset="0"/>
                <a:ea typeface="Calibri" panose="020F0502020204030204" pitchFamily="34" charset="0"/>
                <a:cs typeface="Times New Roman" panose="02020603050405020304" pitchFamily="18" charset="0"/>
              </a:rPr>
              <a:t>Fonte: IARC, 2018.</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PT" sz="1800" b="1">
                <a:effectLst/>
                <a:latin typeface="Arial" panose="020B0604020202020204" pitchFamily="34" charset="0"/>
                <a:ea typeface="Calibri" panose="020F0502020204030204" pitchFamily="34" charset="0"/>
                <a:cs typeface="Times New Roman" panose="02020603050405020304" pitchFamily="18" charset="0"/>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m 4">
            <a:extLst>
              <a:ext uri="{FF2B5EF4-FFF2-40B4-BE49-F238E27FC236}">
                <a16:creationId xmlns:a16="http://schemas.microsoft.com/office/drawing/2014/main" id="{68480E8B-39F9-4747-8AEB-B4D5208B0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31" y="309562"/>
            <a:ext cx="10891244" cy="5286375"/>
          </a:xfrm>
          <a:prstGeom prst="rect">
            <a:avLst/>
          </a:prstGeom>
        </p:spPr>
      </p:pic>
    </p:spTree>
    <p:extLst>
      <p:ext uri="{BB962C8B-B14F-4D97-AF65-F5344CB8AC3E}">
        <p14:creationId xmlns:p14="http://schemas.microsoft.com/office/powerpoint/2010/main" val="413961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CANDIDA E O HOSPEDEIRO</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1756171" y="1291828"/>
            <a:ext cx="8679658" cy="365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marL="0" indent="0">
              <a:spcBef>
                <a:spcPts val="600"/>
              </a:spcBef>
              <a:buClr>
                <a:srgbClr val="000000"/>
              </a:buClr>
              <a:buSzPct val="100000"/>
              <a:defRPr/>
            </a:pPr>
            <a:endParaRPr lang="pt-BR" altLang="pt-BR" sz="2400">
              <a:latin typeface="Times New Roman" panose="02020603050405020304" pitchFamily="18" charset="0"/>
              <a:cs typeface="Times New Roman" panose="02020603050405020304" pitchFamily="18" charset="0"/>
            </a:endParaRPr>
          </a:p>
          <a:p>
            <a:pPr marL="342900" indent="-342900">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Relação parasita X hospedeiro;</a:t>
            </a:r>
          </a:p>
          <a:p>
            <a:pPr marL="0" indent="0">
              <a:spcBef>
                <a:spcPts val="600"/>
              </a:spcBef>
              <a:buClr>
                <a:srgbClr val="000000"/>
              </a:buClr>
              <a:buSzPct val="100000"/>
              <a:defRPr/>
            </a:pPr>
            <a:endParaRPr lang="pt-BR" altLang="pt-BR" sz="2400">
              <a:latin typeface="Times New Roman" panose="02020603050405020304" pitchFamily="18" charset="0"/>
              <a:cs typeface="Times New Roman" panose="02020603050405020304" pitchFamily="18" charset="0"/>
            </a:endParaRPr>
          </a:p>
          <a:p>
            <a:pPr marL="342900" indent="-342900">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Proliferação de cândida no canal vaginal;</a:t>
            </a:r>
          </a:p>
        </p:txBody>
      </p:sp>
    </p:spTree>
    <p:extLst>
      <p:ext uri="{BB962C8B-B14F-4D97-AF65-F5344CB8AC3E}">
        <p14:creationId xmlns:p14="http://schemas.microsoft.com/office/powerpoint/2010/main" val="34679970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CANDIDA NO TRATO GASTROINTESTINAL</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1756171" y="2006203"/>
            <a:ext cx="8679658" cy="365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Trato gastrointestinal como reservatório de Candida;</a:t>
            </a:r>
          </a:p>
          <a:p>
            <a:pPr marL="0" indent="0" algn="just">
              <a:spcBef>
                <a:spcPts val="600"/>
              </a:spcBef>
              <a:buClr>
                <a:srgbClr val="000000"/>
              </a:buClr>
              <a:buSzPct val="100000"/>
              <a:defRPr/>
            </a:pPr>
            <a:endParaRPr lang="pt-BR" altLang="pt-BR" sz="2400">
              <a:latin typeface="Times New Roman" panose="02020603050405020304" pitchFamily="18" charset="0"/>
              <a:cs typeface="Times New Roman" panose="02020603050405020304" pitchFamily="18" charset="0"/>
            </a:endParaRPr>
          </a:p>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Infecção endógena ou auto inoculação;</a:t>
            </a:r>
          </a:p>
        </p:txBody>
      </p:sp>
    </p:spTree>
    <p:extLst>
      <p:ext uri="{BB962C8B-B14F-4D97-AF65-F5344CB8AC3E}">
        <p14:creationId xmlns:p14="http://schemas.microsoft.com/office/powerpoint/2010/main" val="27394910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B1D5554D-6FD0-4BE0-8A6D-A24B1DF22EF4}"/>
              </a:ext>
            </a:extLst>
          </p:cNvPr>
          <p:cNvSpPr txBox="1">
            <a:spLocks noChangeArrowheads="1"/>
          </p:cNvSpPr>
          <p:nvPr/>
        </p:nvSpPr>
        <p:spPr bwMode="auto">
          <a:xfrm>
            <a:off x="1756171" y="62507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buClrTx/>
              <a:buFontTx/>
              <a:buNone/>
            </a:pPr>
            <a:r>
              <a:rPr lang="pt-BR" altLang="pt-BR" sz="2800" b="1">
                <a:solidFill>
                  <a:srgbClr val="000000"/>
                </a:solidFill>
                <a:latin typeface="Arial" panose="020B0604020202020204" pitchFamily="34" charset="0"/>
                <a:cs typeface="Arial" panose="020B0604020202020204" pitchFamily="34" charset="0"/>
              </a:rPr>
              <a:t>CANDIDA NO TRATO GENITAL FEMININO</a:t>
            </a:r>
          </a:p>
        </p:txBody>
      </p:sp>
      <p:sp>
        <p:nvSpPr>
          <p:cNvPr id="4098" name="Text Box 2">
            <a:extLst>
              <a:ext uri="{FF2B5EF4-FFF2-40B4-BE49-F238E27FC236}">
                <a16:creationId xmlns:a16="http://schemas.microsoft.com/office/drawing/2014/main" id="{B73750CB-6112-4350-B997-5E444EBE865F}"/>
              </a:ext>
            </a:extLst>
          </p:cNvPr>
          <p:cNvSpPr txBox="1">
            <a:spLocks noChangeArrowheads="1"/>
          </p:cNvSpPr>
          <p:nvPr/>
        </p:nvSpPr>
        <p:spPr bwMode="auto">
          <a:xfrm>
            <a:off x="1857374" y="2012156"/>
            <a:ext cx="8679658" cy="365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anose="020F0502020204030204" pitchFamily="34" charset="0"/>
                <a:cs typeface="Arial" panose="020B0604020202020204" pitchFamily="34" charset="0"/>
              </a:defRPr>
            </a:lvl9pPr>
          </a:lstStyle>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Microbiota normal;</a:t>
            </a:r>
          </a:p>
          <a:p>
            <a:pPr marL="0" indent="0" algn="just">
              <a:spcBef>
                <a:spcPts val="600"/>
              </a:spcBef>
              <a:buClr>
                <a:srgbClr val="000000"/>
              </a:buClr>
              <a:buSzPct val="100000"/>
              <a:defRPr/>
            </a:pPr>
            <a:endParaRPr lang="pt-BR" altLang="pt-BR" sz="2400">
              <a:latin typeface="Times New Roman" panose="02020603050405020304" pitchFamily="18" charset="0"/>
              <a:cs typeface="Times New Roman" panose="02020603050405020304" pitchFamily="18" charset="0"/>
            </a:endParaRPr>
          </a:p>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Influência hormonal na candidíase;</a:t>
            </a:r>
          </a:p>
          <a:p>
            <a:pPr marL="0" indent="0" algn="just">
              <a:spcBef>
                <a:spcPts val="600"/>
              </a:spcBef>
              <a:buClr>
                <a:srgbClr val="000000"/>
              </a:buClr>
              <a:buSzPct val="100000"/>
              <a:defRPr/>
            </a:pPr>
            <a:endParaRPr lang="pt-BR" altLang="pt-BR" sz="2400">
              <a:latin typeface="Times New Roman" panose="02020603050405020304" pitchFamily="18" charset="0"/>
              <a:cs typeface="Times New Roman" panose="02020603050405020304" pitchFamily="18" charset="0"/>
            </a:endParaRPr>
          </a:p>
          <a:p>
            <a:pPr marL="342900" indent="-342900" algn="just">
              <a:spcBef>
                <a:spcPts val="600"/>
              </a:spcBef>
              <a:buClr>
                <a:srgbClr val="000000"/>
              </a:buClr>
              <a:buSzPct val="100000"/>
              <a:buFont typeface="Arial" panose="020B0604020202020204" pitchFamily="34" charset="0"/>
              <a:buChar char="•"/>
              <a:defRPr/>
            </a:pPr>
            <a:r>
              <a:rPr lang="pt-BR" altLang="pt-BR" sz="2400">
                <a:latin typeface="Times New Roman" panose="02020603050405020304" pitchFamily="18" charset="0"/>
                <a:cs typeface="Times New Roman" panose="02020603050405020304" pitchFamily="18" charset="0"/>
              </a:rPr>
              <a:t>Sintomas da candidíase vulvovaginal;</a:t>
            </a:r>
          </a:p>
        </p:txBody>
      </p:sp>
    </p:spTree>
    <p:extLst>
      <p:ext uri="{BB962C8B-B14F-4D97-AF65-F5344CB8AC3E}">
        <p14:creationId xmlns:p14="http://schemas.microsoft.com/office/powerpoint/2010/main" val="42634620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13</Notes>
  <HiddenSlides>0</HiddenSlide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revision>21</cp:revision>
  <dcterms:modified xsi:type="dcterms:W3CDTF">2019-02-11T14:47:16Z</dcterms:modified>
</cp:coreProperties>
</file>