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1pPr>
    <a:lvl2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2pPr>
    <a:lvl3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3pPr>
    <a:lvl4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4pPr>
    <a:lvl5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5pPr>
    <a:lvl6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6pPr>
    <a:lvl7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7pPr>
    <a:lvl8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8pPr>
    <a:lvl9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Times New Roman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1" d="100"/>
          <a:sy n="61" d="100"/>
        </p:scale>
        <p:origin x="-778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1694400000000001"/>
          <c:y val="8.4285899999999997E-2"/>
          <c:w val="0.87805599999999995"/>
          <c:h val="0.773248999999999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Dental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0000" dir="5400000" algn="tl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Sheet1!$A$2:$A$3</c:f>
              <c:strCache>
                <c:ptCount val="2"/>
                <c:pt idx="0">
                  <c:v>Sensibilidade (%)</c:v>
                </c:pt>
                <c:pt idx="1">
                  <c:v>Especificidade (%)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80.27</c:v>
                </c:pt>
                <c:pt idx="1">
                  <c:v>85.66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Endocervical</c:v>
                </c:pt>
              </c:strCache>
            </c:strRef>
          </c:tx>
          <c:spPr>
            <a:solidFill>
              <a:schemeClr val="accent2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0000" dir="5400000" algn="tl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Sheet1!$A$2:$A$3</c:f>
              <c:strCache>
                <c:ptCount val="2"/>
                <c:pt idx="0">
                  <c:v>Sensibilidade (%)</c:v>
                </c:pt>
                <c:pt idx="1">
                  <c:v>Especificidade (%)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84.39</c:v>
                </c:pt>
                <c:pt idx="1">
                  <c:v>84.77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Oral brush</c:v>
                </c:pt>
              </c:strCache>
            </c:strRef>
          </c:tx>
          <c:spPr>
            <a:solidFill>
              <a:schemeClr val="accent3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0000" dir="5400000" algn="tl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Sheet1!$A$2:$A$3</c:f>
              <c:strCache>
                <c:ptCount val="2"/>
                <c:pt idx="0">
                  <c:v>Sensibilidade (%)</c:v>
                </c:pt>
                <c:pt idx="1">
                  <c:v>Especificidade (%)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83.65</c:v>
                </c:pt>
                <c:pt idx="1">
                  <c:v>74.599999999999994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947776"/>
        <c:axId val="29949312"/>
      </c:barChart>
      <c:catAx>
        <c:axId val="29947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Times New Roman"/>
              </a:defRPr>
            </a:pPr>
            <a:endParaRPr lang="pt-BR"/>
          </a:p>
        </c:txPr>
        <c:crossAx val="29949312"/>
        <c:crosses val="autoZero"/>
        <c:auto val="1"/>
        <c:lblAlgn val="ctr"/>
        <c:lblOffset val="100"/>
        <c:noMultiLvlLbl val="1"/>
      </c:catAx>
      <c:valAx>
        <c:axId val="29949312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0.####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Times New Roman"/>
              </a:defRPr>
            </a:pPr>
            <a:endParaRPr lang="pt-BR"/>
          </a:p>
        </c:txPr>
        <c:crossAx val="29947776"/>
        <c:crosses val="autoZero"/>
        <c:crossBetween val="between"/>
        <c:majorUnit val="5"/>
        <c:minorUnit val="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4070199999999999"/>
          <c:y val="8.4553500000000004E-2"/>
          <c:w val="0.854298"/>
          <c:h val="0.77256800000000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Dental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0000" dir="5400000" algn="tl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Sheet1!$A$2:$A$3</c:f>
              <c:strCache>
                <c:ptCount val="2"/>
                <c:pt idx="0">
                  <c:v>Sensibilidade (%)</c:v>
                </c:pt>
                <c:pt idx="1">
                  <c:v>Especificidade (%)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50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Endocervical</c:v>
                </c:pt>
              </c:strCache>
            </c:strRef>
          </c:tx>
          <c:spPr>
            <a:solidFill>
              <a:schemeClr val="accent2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0000" dir="5400000" algn="tl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Sheet1!$A$2:$A$3</c:f>
              <c:strCache>
                <c:ptCount val="2"/>
                <c:pt idx="0">
                  <c:v>Sensibilidade (%)</c:v>
                </c:pt>
                <c:pt idx="1">
                  <c:v>Especificidade (%)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90.8</c:v>
                </c:pt>
                <c:pt idx="1">
                  <c:v>96.65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Oral brush</c:v>
                </c:pt>
              </c:strCache>
            </c:strRef>
          </c:tx>
          <c:spPr>
            <a:solidFill>
              <a:schemeClr val="accent3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0000" dir="5400000" algn="tl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Sheet1!$A$2:$A$3</c:f>
              <c:strCache>
                <c:ptCount val="2"/>
                <c:pt idx="0">
                  <c:v>Sensibilidade (%)</c:v>
                </c:pt>
                <c:pt idx="1">
                  <c:v>Especificidade (%)</c:v>
                </c:pt>
              </c:strCache>
            </c:strRef>
          </c:cat>
          <c:val>
            <c:numRef>
              <c:f>Sheet1!$D$2:$D$3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790592"/>
        <c:axId val="31792128"/>
      </c:barChart>
      <c:catAx>
        <c:axId val="31790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Times New Roman"/>
              </a:defRPr>
            </a:pPr>
            <a:endParaRPr lang="pt-BR"/>
          </a:p>
        </c:txPr>
        <c:crossAx val="31792128"/>
        <c:crosses val="autoZero"/>
        <c:auto val="1"/>
        <c:lblAlgn val="ctr"/>
        <c:lblOffset val="100"/>
        <c:noMultiLvlLbl val="1"/>
      </c:catAx>
      <c:valAx>
        <c:axId val="31792128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0.####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800" b="0" i="0" u="none" strike="noStrike">
                <a:solidFill>
                  <a:srgbClr val="000000"/>
                </a:solidFill>
                <a:latin typeface="Times New Roman"/>
              </a:defRPr>
            </a:pPr>
            <a:endParaRPr lang="pt-BR"/>
          </a:p>
        </c:txPr>
        <c:crossAx val="3179059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94581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84"/>
            <a:ext cx="346059" cy="360297"/>
          </a:xfrm>
          <a:prstGeom prst="rect">
            <a:avLst/>
          </a:prstGeom>
          <a:ln w="12700">
            <a:miter lim="400000"/>
          </a:ln>
        </p:spPr>
        <p:txBody>
          <a:bodyPr wrap="none" lIns="46798" tIns="46798" rIns="46798" bIns="46798" anchor="ctr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</a:tabLst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723900" algn="l"/>
          <a:tab pos="1447800" algn="l"/>
        </a:tabLst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723900" algn="l"/>
          <a:tab pos="1447800" algn="l"/>
        </a:tabLst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723900" algn="l"/>
          <a:tab pos="1447800" algn="l"/>
        </a:tabLst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723900" algn="l"/>
          <a:tab pos="1447800" algn="l"/>
        </a:tabLst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723900" algn="l"/>
          <a:tab pos="1447800" algn="l"/>
        </a:tabLst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723900" algn="l"/>
          <a:tab pos="1447800" algn="l"/>
        </a:tabLst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723900" algn="l"/>
          <a:tab pos="1447800" algn="l"/>
        </a:tabLst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723900" algn="l"/>
          <a:tab pos="1447800" algn="l"/>
        </a:tabLst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44926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723900" algn="l"/>
          <a:tab pos="1447800" algn="l"/>
        </a:tabLst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 Uso do Exame Citopatológico na Prevenção do Câncer de Boca"/>
          <p:cNvSpPr txBox="1"/>
          <p:nvPr/>
        </p:nvSpPr>
        <p:spPr>
          <a:xfrm>
            <a:off x="899822" y="2674641"/>
            <a:ext cx="7169871" cy="899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defRPr sz="2800" b="1"/>
            </a:pPr>
            <a:r>
              <a:t>O Uso do Exame Citopatológico na Prevenção</a:t>
            </a:r>
          </a:p>
          <a:p>
            <a:pPr algn="ctr" defTabSz="584200">
              <a:lnSpc>
                <a:spcPct val="100000"/>
              </a:lnSpc>
              <a:defRPr sz="2800" b="1"/>
            </a:pPr>
            <a:r>
              <a:t> do Câncer de Boca</a:t>
            </a:r>
          </a:p>
        </p:txBody>
      </p:sp>
      <p:sp>
        <p:nvSpPr>
          <p:cNvPr id="21" name="SALATIEL SIMÕES DE LIMA"/>
          <p:cNvSpPr txBox="1"/>
          <p:nvPr/>
        </p:nvSpPr>
        <p:spPr>
          <a:xfrm>
            <a:off x="3113455" y="4279012"/>
            <a:ext cx="2742605" cy="321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lnSpc>
                <a:spcPct val="100000"/>
              </a:lnSpc>
              <a:defRPr sz="1600"/>
            </a:lvl1pPr>
          </a:lstStyle>
          <a:p>
            <a:r>
              <a:t>SALATIEL SIMÕES DE LIMA</a:t>
            </a:r>
          </a:p>
        </p:txBody>
      </p:sp>
      <p:sp>
        <p:nvSpPr>
          <p:cNvPr id="22" name="Orientador: Eduardo Pereira Ribeiro Lima…"/>
          <p:cNvSpPr txBox="1"/>
          <p:nvPr/>
        </p:nvSpPr>
        <p:spPr>
          <a:xfrm>
            <a:off x="4798499" y="5130972"/>
            <a:ext cx="4030961" cy="550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defRPr sz="1600"/>
            </a:pPr>
            <a:r>
              <a:t>Orientador: Eduardo Pereira Ribeiro Lima</a:t>
            </a:r>
            <a:endParaRPr sz="1700"/>
          </a:p>
          <a:p>
            <a:pPr algn="ctr" defTabSz="584200">
              <a:lnSpc>
                <a:spcPct val="100000"/>
              </a:lnSpc>
              <a:defRPr sz="1600"/>
            </a:pPr>
            <a:r>
              <a:t>Coorientador: Irdival Cristino Figueiredo Junior</a:t>
            </a:r>
          </a:p>
        </p:txBody>
      </p:sp>
      <p:sp>
        <p:nvSpPr>
          <p:cNvPr id="23" name="Rio de Janeiro…"/>
          <p:cNvSpPr txBox="1"/>
          <p:nvPr/>
        </p:nvSpPr>
        <p:spPr>
          <a:xfrm>
            <a:off x="4023083" y="6277774"/>
            <a:ext cx="1097831" cy="476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defRPr sz="1200" b="1"/>
            </a:pPr>
            <a:r>
              <a:t>Rio de Janeiro</a:t>
            </a:r>
          </a:p>
          <a:p>
            <a:pPr algn="ctr" defTabSz="584200">
              <a:lnSpc>
                <a:spcPct val="100000"/>
              </a:lnSpc>
              <a:defRPr sz="1200" b="1"/>
            </a:pPr>
            <a:r>
              <a:t>2019</a:t>
            </a:r>
          </a:p>
        </p:txBody>
      </p:sp>
      <p:sp>
        <p:nvSpPr>
          <p:cNvPr id="24" name="CaixaDeTexto 1"/>
          <p:cNvSpPr txBox="1"/>
          <p:nvPr/>
        </p:nvSpPr>
        <p:spPr>
          <a:xfrm>
            <a:off x="1068079" y="724029"/>
            <a:ext cx="6372313" cy="941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1600" b="1"/>
            </a:pPr>
            <a:r>
              <a:t>MINISTÉRIO DA SAÚDE</a:t>
            </a:r>
          </a:p>
          <a:p>
            <a:pPr algn="ctr">
              <a:defRPr sz="1600" b="1"/>
            </a:pPr>
            <a:r>
              <a:t>COORDENAÇÃO DE ENSINO</a:t>
            </a:r>
          </a:p>
          <a:p>
            <a:pPr algn="ctr" defTabSz="584200">
              <a:lnSpc>
                <a:spcPct val="100000"/>
              </a:lnSpc>
              <a:defRPr sz="1500" b="1"/>
            </a:pPr>
            <a:r>
              <a:t>CURSO DE EDUCAÇÃO PROFISSIONAL TÉCNICA DE NÍVEL MÉDIO </a:t>
            </a:r>
          </a:p>
          <a:p>
            <a:pPr algn="ctr" defTabSz="584200">
              <a:lnSpc>
                <a:spcPct val="100000"/>
              </a:lnSpc>
              <a:defRPr sz="1500" b="1"/>
            </a:pPr>
            <a:r>
              <a:t>FORMAÇÃO EM CITOPATOLOGIA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B5A3C364-3399-498F-AC13-BF6D9DAE9273-L0-001.png" descr="B5A3C364-3399-498F-AC13-BF6D9DAE9273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0010" y="911686"/>
            <a:ext cx="3497344" cy="2623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36CC7B2C-C46E-4D05-ABD5-AB84BF3A87D0-L0-001.png" descr="36CC7B2C-C46E-4D05-ABD5-AB84BF3A87D0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140" y="890122"/>
            <a:ext cx="3554846" cy="2666135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Lesões macroscópicas"/>
          <p:cNvSpPr txBox="1"/>
          <p:nvPr/>
        </p:nvSpPr>
        <p:spPr>
          <a:xfrm>
            <a:off x="2962131" y="397689"/>
            <a:ext cx="3219737" cy="458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600" b="1"/>
            </a:lvl1pPr>
          </a:lstStyle>
          <a:p>
            <a:r>
              <a:t>Lesões macroscópicas </a:t>
            </a:r>
          </a:p>
        </p:txBody>
      </p:sp>
      <p:sp>
        <p:nvSpPr>
          <p:cNvPr id="62" name="Fonte: LUCENA et al, 2011."/>
          <p:cNvSpPr txBox="1"/>
          <p:nvPr/>
        </p:nvSpPr>
        <p:spPr>
          <a:xfrm>
            <a:off x="726429" y="3495047"/>
            <a:ext cx="2958066" cy="213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/>
            </a:lvl1pPr>
          </a:lstStyle>
          <a:p>
            <a:r>
              <a:t>Fonte: LUCENA et al, 2011.</a:t>
            </a:r>
          </a:p>
        </p:txBody>
      </p:sp>
      <p:sp>
        <p:nvSpPr>
          <p:cNvPr id="63" name="Fonte: Oral cytology, a concise guide, 2013, cap. 11."/>
          <p:cNvSpPr txBox="1"/>
          <p:nvPr/>
        </p:nvSpPr>
        <p:spPr>
          <a:xfrm>
            <a:off x="4627874" y="3495047"/>
            <a:ext cx="4082255" cy="213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/>
            </a:lvl1pPr>
          </a:lstStyle>
          <a:p>
            <a:r>
              <a:t>Fonte: Oral cytology, a concise guide, 2013, cap. 11.</a:t>
            </a:r>
          </a:p>
        </p:txBody>
      </p:sp>
      <p:pic>
        <p:nvPicPr>
          <p:cNvPr id="64" name="CE5B68CA-E67D-4948-A7ED-71ADAD4EF8CD-L0-001.png" descr="CE5B68CA-E67D-4948-A7ED-71ADAD4EF8CD-L0-00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8882" y="3799802"/>
            <a:ext cx="3575361" cy="2681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085484BF-73D6-47B9-BC8F-0ED79BFB9191-L0-001.png" descr="085484BF-73D6-47B9-BC8F-0ED79BFB9191-L0-0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96958" y="3799802"/>
            <a:ext cx="3583447" cy="2687587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Fonte: International Agency for Research on Cancer (IARC), 2018."/>
          <p:cNvSpPr txBox="1"/>
          <p:nvPr/>
        </p:nvSpPr>
        <p:spPr>
          <a:xfrm>
            <a:off x="714191" y="6462355"/>
            <a:ext cx="3386849" cy="213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900"/>
            </a:pPr>
            <a:r>
              <a:t>Fonte: </a:t>
            </a:r>
            <a:r>
              <a:rPr i="1"/>
              <a:t>International Agency for Research on Cancer </a:t>
            </a:r>
            <a:r>
              <a:t>(IARC), 2018.</a:t>
            </a:r>
          </a:p>
        </p:txBody>
      </p:sp>
      <p:sp>
        <p:nvSpPr>
          <p:cNvPr id="67" name="Fonte: Internacional Agency for Research on Cancer (IARC), 2018."/>
          <p:cNvSpPr txBox="1"/>
          <p:nvPr/>
        </p:nvSpPr>
        <p:spPr>
          <a:xfrm>
            <a:off x="4644044" y="6462355"/>
            <a:ext cx="3489273" cy="213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900"/>
            </a:pPr>
            <a:r>
              <a:t>Fonte: </a:t>
            </a:r>
            <a:r>
              <a:rPr i="1"/>
              <a:t>Internacional Agency for Research on Cancer </a:t>
            </a:r>
            <a:r>
              <a:t>(IARC), 2018.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ENSIBILIDADE E ESPECIFICIDADE DA CITOLOGIA PARA INVESTIGAÇÃO DIAGNÓSTICA DE CARCINOMA DE CÉLULAS ESCAMOSAS ORAL"/>
          <p:cNvSpPr txBox="1"/>
          <p:nvPr/>
        </p:nvSpPr>
        <p:spPr>
          <a:xfrm>
            <a:off x="945993" y="408469"/>
            <a:ext cx="7252014" cy="917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 b="1"/>
            </a:lvl1pPr>
          </a:lstStyle>
          <a:p>
            <a:r>
              <a:t>SENSIBILIDADE E ESPECIFICIDADE DA CITOLOGIA PARA INVESTIGAÇÃO DIAGNÓSTICA DE CARCINOMA DE CÉLULAS ESCAMOSAS ORAL </a:t>
            </a:r>
          </a:p>
        </p:txBody>
      </p:sp>
      <p:sp>
        <p:nvSpPr>
          <p:cNvPr id="70" name="Dispositivos como abaixador de língua de madeira, espátula de metal e aplicador utilizados na colheita foram substituídos pela escova endocervical."/>
          <p:cNvSpPr txBox="1"/>
          <p:nvPr/>
        </p:nvSpPr>
        <p:spPr>
          <a:xfrm>
            <a:off x="363794" y="2111947"/>
            <a:ext cx="8109140" cy="645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marL="200526" indent="-200526">
              <a:buSzPct val="100000"/>
              <a:buChar char="•"/>
              <a:defRPr sz="2000"/>
            </a:lvl1pPr>
          </a:lstStyle>
          <a:p>
            <a:r>
              <a:t>Dispositivos como abaixador de língua de madeira, espátula de metal e aplicador utilizados na colheita foram substituídos pela escova endocervical.</a:t>
            </a:r>
          </a:p>
        </p:txBody>
      </p:sp>
      <p:pic>
        <p:nvPicPr>
          <p:cNvPr id="71" name="pasted-movie.gif" descr="pasted-movie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421" y="3374799"/>
            <a:ext cx="8339158" cy="2403892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Fonte: Oral cytology, a concise guide, 2013, cap. 3."/>
          <p:cNvSpPr txBox="1"/>
          <p:nvPr/>
        </p:nvSpPr>
        <p:spPr>
          <a:xfrm>
            <a:off x="471609" y="5768183"/>
            <a:ext cx="7289745" cy="237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t>Fonte: Oral cytology, a concise guide, 2013, cap. 3.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A introdução da escova oral é um marco significativo na história da citologia oral;…"/>
          <p:cNvSpPr txBox="1"/>
          <p:nvPr/>
        </p:nvSpPr>
        <p:spPr>
          <a:xfrm>
            <a:off x="107732" y="1750733"/>
            <a:ext cx="8928536" cy="2338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2" indent="-180472">
              <a:buSzPct val="100000"/>
              <a:buChar char="•"/>
            </a:pPr>
            <a:r>
              <a:t>A introdução da escova oral é um marco significativo na história da citologia oral;</a:t>
            </a:r>
          </a:p>
          <a:p>
            <a:endParaRPr/>
          </a:p>
          <a:p>
            <a:pPr marL="180472" indent="-180472">
              <a:buSzPct val="100000"/>
              <a:buChar char="•"/>
            </a:pPr>
            <a:r>
              <a:t>A escova endocervical demonstrou: </a:t>
            </a:r>
          </a:p>
          <a:p>
            <a:endParaRPr/>
          </a:p>
          <a:p>
            <a:pPr marL="285750" indent="-285750">
              <a:buSzPct val="100000"/>
              <a:buFont typeface="Times New Roman"/>
              <a:buChar char="✓"/>
            </a:pPr>
            <a:r>
              <a:t>maior obtenção celular;</a:t>
            </a:r>
          </a:p>
          <a:p>
            <a:pPr marL="285750" indent="-285750">
              <a:buSzPct val="100000"/>
              <a:buFont typeface="Times New Roman"/>
              <a:buChar char="✓"/>
            </a:pPr>
            <a:r>
              <a:t>atingir camadas celulares mais profundas (base para o seu sucesso);</a:t>
            </a:r>
          </a:p>
          <a:p>
            <a:pPr marL="285750" indent="-285750">
              <a:buSzPct val="100000"/>
              <a:buFont typeface="Times New Roman"/>
              <a:buChar char="✓"/>
            </a:pPr>
            <a:r>
              <a:t>melhor distensão celular na lâmina;</a:t>
            </a:r>
          </a:p>
          <a:p>
            <a:pPr marL="285750" indent="-285750">
              <a:buSzPct val="100000"/>
              <a:buFont typeface="Times New Roman"/>
              <a:buChar char="✓"/>
            </a:pPr>
            <a:r>
              <a:t>melhoria na qualidade e validade dos esfregaços;</a:t>
            </a:r>
          </a:p>
          <a:p>
            <a:pPr marL="285750" indent="-285750">
              <a:buSzPct val="100000"/>
              <a:buFont typeface="Times New Roman"/>
              <a:buChar char="✓"/>
            </a:pPr>
            <a:r>
              <a:t>ser um instrumento mais conveniente, para o examinador, por ter uma haste longa e flexível;</a:t>
            </a:r>
          </a:p>
        </p:txBody>
      </p:sp>
      <p:pic>
        <p:nvPicPr>
          <p:cNvPr id="75" name="pasted-movie.gif" descr="pasted-movie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696" y="4678210"/>
            <a:ext cx="4440876" cy="1737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pasted-movie.gif" descr="pasted-movie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43208" y="4681039"/>
            <a:ext cx="4324676" cy="1732079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ENSIBILIDADE E ESPECIFICIDADE DA CITOLOGIA PARA INVESTIGAÇÃO DIAGNÓSTICA DE CARCINOMA DE CÉLULAS ESCAMOSAS ORAL"/>
          <p:cNvSpPr txBox="1"/>
          <p:nvPr/>
        </p:nvSpPr>
        <p:spPr>
          <a:xfrm>
            <a:off x="361097" y="376126"/>
            <a:ext cx="8421804" cy="917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 b="1"/>
            </a:lvl1pPr>
          </a:lstStyle>
          <a:p>
            <a:r>
              <a:t>SENSIBILIDADE E ESPECIFICIDADE DA CITOLOGIA PARA INVESTIGAÇÃO DIAGNÓSTICA DE CARCINOMA DE CÉLULAS ESCAMOSAS ORAL </a:t>
            </a:r>
          </a:p>
        </p:txBody>
      </p:sp>
      <p:sp>
        <p:nvSpPr>
          <p:cNvPr id="78" name="Fonte: Oral cytology, a concise guide, 2013, cap. 3"/>
          <p:cNvSpPr txBox="1"/>
          <p:nvPr/>
        </p:nvSpPr>
        <p:spPr>
          <a:xfrm>
            <a:off x="250587" y="6392200"/>
            <a:ext cx="4200851" cy="237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t>Fonte: Oral cytology, a concise guide, 2013, cap. 3</a:t>
            </a:r>
          </a:p>
        </p:txBody>
      </p:sp>
      <p:sp>
        <p:nvSpPr>
          <p:cNvPr id="79" name="Fonte: Oral cytology, a concise guide, 2013, cap. 3"/>
          <p:cNvSpPr txBox="1"/>
          <p:nvPr/>
        </p:nvSpPr>
        <p:spPr>
          <a:xfrm>
            <a:off x="4768034" y="6392200"/>
            <a:ext cx="4103817" cy="237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t>Fonte: Oral cytology, a concise guide, 2013, cap. 3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entemente foi desenvolvido uma escova mais adequada para coleta oral, a oral brush;…"/>
          <p:cNvSpPr txBox="1"/>
          <p:nvPr/>
        </p:nvSpPr>
        <p:spPr>
          <a:xfrm>
            <a:off x="264063" y="1720762"/>
            <a:ext cx="8782988" cy="2338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2" indent="-180472">
              <a:buSzPct val="100000"/>
              <a:buChar char="•"/>
            </a:pPr>
            <a:r>
              <a:t>Recentemente foi desenvolvido uma escova mais adequada para coleta oral, a oral brush;</a:t>
            </a:r>
          </a:p>
          <a:p>
            <a:endParaRPr/>
          </a:p>
          <a:p>
            <a:pPr marL="180472" indent="-180472">
              <a:buSzPct val="100000"/>
              <a:buChar char="•"/>
            </a:pPr>
            <a:r>
              <a:t>Causas da criação da oral brush: </a:t>
            </a:r>
          </a:p>
          <a:p>
            <a:pPr marL="285750" indent="-285750">
              <a:buSzPct val="100000"/>
              <a:buFont typeface="Times New Roman"/>
              <a:buChar char="✓"/>
            </a:pPr>
            <a:r>
              <a:t>dificuldades na hora da coleta em alguns locais da boca utilizando a escova endocervical devido ao tamanho e forma das suas cerdas. </a:t>
            </a:r>
          </a:p>
          <a:p>
            <a:endParaRPr/>
          </a:p>
          <a:p>
            <a:pPr marL="180472" indent="-180472">
              <a:buSzPct val="100000"/>
              <a:buChar char="•"/>
            </a:pPr>
            <a:r>
              <a:t>Características da oral brush: </a:t>
            </a:r>
          </a:p>
          <a:p>
            <a:pPr marL="285750" indent="-285750">
              <a:buSzPct val="100000"/>
              <a:buFont typeface="Times New Roman"/>
              <a:buChar char="✓"/>
            </a:pPr>
            <a:r>
              <a:t>cerdas maiores; </a:t>
            </a:r>
          </a:p>
          <a:p>
            <a:pPr marL="285750" indent="-285750">
              <a:buSzPct val="100000"/>
              <a:buFont typeface="Times New Roman"/>
              <a:buChar char="✓"/>
            </a:pPr>
            <a:r>
              <a:t>geometria arredondada.</a:t>
            </a:r>
          </a:p>
        </p:txBody>
      </p:sp>
      <p:pic>
        <p:nvPicPr>
          <p:cNvPr id="82" name="pasted-movie.gif" descr="pasted-movie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56311" y="4428778"/>
            <a:ext cx="3369069" cy="1928488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ENSIBILIDADE E ESPECIFICIDADE DA CITOLOGIA PARA INVESTIGAÇÃO DIAGNÓSTICA DE CARCINOMA DE CÉLULAS ESCAMOSAS ORAL"/>
          <p:cNvSpPr txBox="1"/>
          <p:nvPr/>
        </p:nvSpPr>
        <p:spPr>
          <a:xfrm>
            <a:off x="264064" y="470617"/>
            <a:ext cx="8033671" cy="917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 b="1"/>
            </a:pPr>
            <a:r>
              <a:t>SENSIBILIDADE E ESPECIFICIDADE DA CITOLOGIA PARA INVESTIGAÇÃO DIAGNÓSTICA DE CARCINOMA </a:t>
            </a:r>
          </a:p>
          <a:p>
            <a:pPr algn="ctr">
              <a:defRPr sz="2000" b="1"/>
            </a:pPr>
            <a:r>
              <a:t>DE CÉLULAS ESCAMOSAS ORAL </a:t>
            </a:r>
          </a:p>
        </p:txBody>
      </p:sp>
      <p:sp>
        <p:nvSpPr>
          <p:cNvPr id="84" name="Fonte: Oral cytology, a concise guide, 2013, cap. 3."/>
          <p:cNvSpPr txBox="1"/>
          <p:nvPr/>
        </p:nvSpPr>
        <p:spPr>
          <a:xfrm>
            <a:off x="2756311" y="6390847"/>
            <a:ext cx="3479238" cy="225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/>
            </a:lvl1pPr>
          </a:lstStyle>
          <a:p>
            <a:r>
              <a:t>Fonte: Oral cytology, a concise guide, 2013, cap. 3.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Foram analisados 19 estudos entre 1999 e 2017 medindo a sensibilidade e especificidade de acordo com o tipo de escova utilizada na colheita e a técnica para preparação da amostra a fim de diagnosticar carcinoma de células escamosas oral."/>
          <p:cNvSpPr txBox="1"/>
          <p:nvPr/>
        </p:nvSpPr>
        <p:spPr>
          <a:xfrm>
            <a:off x="134687" y="1314043"/>
            <a:ext cx="8874626" cy="737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marL="180472" indent="-180472">
              <a:buSzPct val="100000"/>
              <a:buChar char="•"/>
              <a:defRPr sz="1600"/>
            </a:lvl1pPr>
          </a:lstStyle>
          <a:p>
            <a:r>
              <a:t>Foram analisados 19 estudos entre 1999 e 2017 medindo a sensibilidade e especificidade de acordo com o tipo de escova utilizada na colheita e a técnica para preparação da amostra a fim de diagnosticar carcinoma de células escamosas oral.</a:t>
            </a:r>
          </a:p>
        </p:txBody>
      </p:sp>
      <p:sp>
        <p:nvSpPr>
          <p:cNvPr id="87" name="SENSIBILIDADE E ESPECIFICIDADE DA CITOLOGIA PARA INVESTIGAÇÃO DIAGNÓSTICA DE CARCINOMA DE CÉLULAS ESCAMOSAS ORAL"/>
          <p:cNvSpPr txBox="1"/>
          <p:nvPr/>
        </p:nvSpPr>
        <p:spPr>
          <a:xfrm>
            <a:off x="676457" y="354562"/>
            <a:ext cx="7791085" cy="881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900" b="1"/>
            </a:lvl1pPr>
          </a:lstStyle>
          <a:p>
            <a:r>
              <a:t>SENSIBILIDADE E ESPECIFICIDADE DA CITOLOGIA PARA INVESTIGAÇÃO DIAGNÓSTICA DE CARCINOMA DE CÉLULAS ESCAMOSAS ORAL </a:t>
            </a:r>
          </a:p>
        </p:txBody>
      </p:sp>
      <p:graphicFrame>
        <p:nvGraphicFramePr>
          <p:cNvPr id="88" name="Gráfico de Colunas 2D"/>
          <p:cNvGraphicFramePr/>
          <p:nvPr/>
        </p:nvGraphicFramePr>
        <p:xfrm>
          <a:off x="148319" y="2301256"/>
          <a:ext cx="4014541" cy="3049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9" name="Gráfico de Colunas 2D"/>
          <p:cNvGraphicFramePr/>
          <p:nvPr/>
        </p:nvGraphicFramePr>
        <p:xfrm>
          <a:off x="4716427" y="2338954"/>
          <a:ext cx="4149051" cy="3039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0" name="Citologia convencional"/>
          <p:cNvSpPr txBox="1"/>
          <p:nvPr/>
        </p:nvSpPr>
        <p:spPr>
          <a:xfrm>
            <a:off x="627940" y="2237663"/>
            <a:ext cx="3365283" cy="348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b="1"/>
            </a:lvl1pPr>
          </a:lstStyle>
          <a:p>
            <a:r>
              <a:t>Citologia convencional </a:t>
            </a:r>
          </a:p>
        </p:txBody>
      </p:sp>
      <p:sp>
        <p:nvSpPr>
          <p:cNvPr id="91" name="Citologia de base líquida"/>
          <p:cNvSpPr txBox="1"/>
          <p:nvPr/>
        </p:nvSpPr>
        <p:spPr>
          <a:xfrm>
            <a:off x="5490393" y="2237663"/>
            <a:ext cx="3226704" cy="348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/>
            </a:lvl1pPr>
          </a:lstStyle>
          <a:p>
            <a:r>
              <a:t>Citologia de base líquida </a:t>
            </a:r>
          </a:p>
        </p:txBody>
      </p:sp>
      <p:graphicFrame>
        <p:nvGraphicFramePr>
          <p:cNvPr id="92" name="Tabela"/>
          <p:cNvGraphicFramePr/>
          <p:nvPr/>
        </p:nvGraphicFramePr>
        <p:xfrm>
          <a:off x="274454" y="5578288"/>
          <a:ext cx="533198" cy="1237382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533197"/>
              </a:tblGrid>
              <a:tr h="41246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tabLst/>
                        <a:defRPr sz="2200">
                          <a:solidFill>
                            <a:schemeClr val="accent1"/>
                          </a:solidFill>
                          <a:sym typeface="Times New Roman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</a:tr>
              <a:tr h="41246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tabLst/>
                        <a:defRPr sz="2500">
                          <a:sym typeface="Times New Roman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chemeClr val="accent2"/>
                    </a:solidFill>
                  </a:tcPr>
                </a:tc>
              </a:tr>
              <a:tr h="41246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tabLst/>
                        <a:defRPr sz="2500">
                          <a:sym typeface="Times New Roman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B4CC82"/>
                    </a:solidFill>
                  </a:tcPr>
                </a:tc>
              </a:tr>
            </a:tbl>
          </a:graphicData>
        </a:graphic>
      </p:graphicFrame>
      <p:sp>
        <p:nvSpPr>
          <p:cNvPr id="93" name="Escova dental"/>
          <p:cNvSpPr txBox="1"/>
          <p:nvPr/>
        </p:nvSpPr>
        <p:spPr>
          <a:xfrm>
            <a:off x="757318" y="5634809"/>
            <a:ext cx="2836991" cy="34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t>Escova dental</a:t>
            </a:r>
          </a:p>
        </p:txBody>
      </p:sp>
      <p:sp>
        <p:nvSpPr>
          <p:cNvPr id="94" name="Escova endocervical"/>
          <p:cNvSpPr txBox="1"/>
          <p:nvPr/>
        </p:nvSpPr>
        <p:spPr>
          <a:xfrm>
            <a:off x="742220" y="6022766"/>
            <a:ext cx="2642923" cy="34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t>Escova endocervical</a:t>
            </a:r>
          </a:p>
        </p:txBody>
      </p:sp>
      <p:sp>
        <p:nvSpPr>
          <p:cNvPr id="95" name="Oral brush"/>
          <p:cNvSpPr txBox="1"/>
          <p:nvPr/>
        </p:nvSpPr>
        <p:spPr>
          <a:xfrm>
            <a:off x="789662" y="6410721"/>
            <a:ext cx="2772302" cy="34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t>Oral brush</a:t>
            </a:r>
          </a:p>
        </p:txBody>
      </p:sp>
      <p:sp>
        <p:nvSpPr>
          <p:cNvPr id="96" name="Fonte: ALSARRAF, KUJAN e FARAH, 2018."/>
          <p:cNvSpPr txBox="1"/>
          <p:nvPr/>
        </p:nvSpPr>
        <p:spPr>
          <a:xfrm>
            <a:off x="6495312" y="6568871"/>
            <a:ext cx="2476644" cy="225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000"/>
            </a:lvl1pPr>
          </a:lstStyle>
          <a:p>
            <a:r>
              <a:t>Fonte: ALSARRAF, KUJAN e FARAH, 2018.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ROCEDIMENTOS TÉCNICOS E LABORATORIAIS DO EXAME CITOPATOLOGICO ORAL UTILIZANDO O MÉTODO CONVENCIONAL"/>
          <p:cNvSpPr txBox="1"/>
          <p:nvPr/>
        </p:nvSpPr>
        <p:spPr>
          <a:xfrm>
            <a:off x="695325" y="376126"/>
            <a:ext cx="7753350" cy="989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100" b="1"/>
            </a:lvl1pPr>
          </a:lstStyle>
          <a:p>
            <a:r>
              <a:t>PROCEDIMENTOS TÉCNICOS E LABORATORIAIS DO EXAME CITOPATOLOGICO ORAL UTILIZANDO O MÉTODO CONVENCIONAL</a:t>
            </a:r>
          </a:p>
        </p:txBody>
      </p:sp>
      <p:sp>
        <p:nvSpPr>
          <p:cNvPr id="99" name="1- Preenchimento de ficha do (a) paciente"/>
          <p:cNvSpPr txBox="1"/>
          <p:nvPr/>
        </p:nvSpPr>
        <p:spPr>
          <a:xfrm>
            <a:off x="234416" y="1572872"/>
            <a:ext cx="7747959" cy="360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900" b="1"/>
            </a:lvl1pPr>
          </a:lstStyle>
          <a:p>
            <a:r>
              <a:t>1- Preenchimento de ficha do (a) paciente</a:t>
            </a:r>
          </a:p>
        </p:txBody>
      </p:sp>
      <p:sp>
        <p:nvSpPr>
          <p:cNvPr id="100" name="Dados pessoais, clínicos e macroscópicos."/>
          <p:cNvSpPr txBox="1"/>
          <p:nvPr/>
        </p:nvSpPr>
        <p:spPr>
          <a:xfrm>
            <a:off x="237586" y="1946424"/>
            <a:ext cx="4201617" cy="348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marL="180472" indent="-180472">
              <a:buSzPct val="100000"/>
              <a:buChar char="•"/>
            </a:lvl1pPr>
          </a:lstStyle>
          <a:p>
            <a:r>
              <a:t>Dados pessoais, clínicos e macroscópicos. </a:t>
            </a:r>
          </a:p>
        </p:txBody>
      </p:sp>
      <p:sp>
        <p:nvSpPr>
          <p:cNvPr id="101" name="2- Colheita das amostras citológicas"/>
          <p:cNvSpPr txBox="1"/>
          <p:nvPr/>
        </p:nvSpPr>
        <p:spPr>
          <a:xfrm>
            <a:off x="229023" y="2556529"/>
            <a:ext cx="6265509" cy="360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900" b="1"/>
            </a:lvl1pPr>
          </a:lstStyle>
          <a:p>
            <a:r>
              <a:t>2- Colheita das amostras citológicas</a:t>
            </a:r>
          </a:p>
        </p:txBody>
      </p:sp>
      <p:sp>
        <p:nvSpPr>
          <p:cNvPr id="102" name="As lâminas identificadas com lápis;…"/>
          <p:cNvSpPr txBox="1"/>
          <p:nvPr/>
        </p:nvSpPr>
        <p:spPr>
          <a:xfrm>
            <a:off x="280236" y="2930082"/>
            <a:ext cx="8367898" cy="845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2" indent="-180472">
              <a:buSzPct val="100000"/>
              <a:buChar char="•"/>
            </a:pPr>
            <a:r>
              <a:t>As lâminas identificadas com lápis;</a:t>
            </a:r>
          </a:p>
          <a:p>
            <a:pPr marL="180472" indent="-180472">
              <a:buSzPct val="100000"/>
              <a:buChar char="•"/>
            </a:pPr>
            <a:endParaRPr/>
          </a:p>
          <a:p>
            <a:pPr marL="180472" indent="-180472">
              <a:buSzPct val="100000"/>
              <a:buChar char="•"/>
            </a:pPr>
            <a:r>
              <a:t>Tubetes com álcool 95% identificados com lápis.</a:t>
            </a:r>
          </a:p>
        </p:txBody>
      </p:sp>
      <p:pic>
        <p:nvPicPr>
          <p:cNvPr id="103" name="F974A40B-89A9-4AC2-BC43-C9240C41828C-L0-001.jpeg" descr="F974A40B-89A9-4AC2-BC43-C9240C41828C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637" y="4107774"/>
            <a:ext cx="2330097" cy="1747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00E1077B-12E9-4113-BAA2-2F9689E6C323-L0-001.jpeg" descr="00E1077B-12E9-4113-BAA2-2F9689E6C323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85243" y="4015232"/>
            <a:ext cx="1449495" cy="1932657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Fonte: BRASIL, 2012."/>
          <p:cNvSpPr txBox="1"/>
          <p:nvPr/>
        </p:nvSpPr>
        <p:spPr>
          <a:xfrm>
            <a:off x="7549659" y="6564703"/>
            <a:ext cx="2847773" cy="225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/>
            </a:lvl1pPr>
          </a:lstStyle>
          <a:p>
            <a:r>
              <a:t>Fonte: BRASIL, 2012.</a:t>
            </a:r>
          </a:p>
        </p:txBody>
      </p:sp>
      <p:sp>
        <p:nvSpPr>
          <p:cNvPr id="106" name="tubete"/>
          <p:cNvSpPr txBox="1"/>
          <p:nvPr/>
        </p:nvSpPr>
        <p:spPr>
          <a:xfrm>
            <a:off x="4784206" y="5934595"/>
            <a:ext cx="1451570" cy="299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500"/>
            </a:lvl1pPr>
          </a:lstStyle>
          <a:p>
            <a:r>
              <a:t>tubete</a:t>
            </a:r>
          </a:p>
        </p:txBody>
      </p:sp>
      <p:sp>
        <p:nvSpPr>
          <p:cNvPr id="107" name="lâminas"/>
          <p:cNvSpPr txBox="1"/>
          <p:nvPr/>
        </p:nvSpPr>
        <p:spPr>
          <a:xfrm>
            <a:off x="908258" y="5837563"/>
            <a:ext cx="1634857" cy="299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500"/>
            </a:lvl1pPr>
          </a:lstStyle>
          <a:p>
            <a:r>
              <a:t>lâminas 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ROCEDIMENTOS TÉCNICOS E LABORATORIAIS DO EXAME CITOPATOLOGICO ORAL UTILIZANDO O MÉTODO CONVENCIONAL"/>
          <p:cNvSpPr txBox="1"/>
          <p:nvPr/>
        </p:nvSpPr>
        <p:spPr>
          <a:xfrm>
            <a:off x="695325" y="365344"/>
            <a:ext cx="7753350" cy="917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 b="1"/>
            </a:lvl1pPr>
          </a:lstStyle>
          <a:p>
            <a:r>
              <a:t>PROCEDIMENTOS TÉCNICOS E LABORATORIAIS DO EXAME CITOPATOLOGICO ORAL UTILIZANDO O MÉTODO CONVENCIONAL</a:t>
            </a:r>
          </a:p>
        </p:txBody>
      </p:sp>
      <p:sp>
        <p:nvSpPr>
          <p:cNvPr id="110" name="3- Confecção dos esfregaços citológicos"/>
          <p:cNvSpPr txBox="1"/>
          <p:nvPr/>
        </p:nvSpPr>
        <p:spPr>
          <a:xfrm>
            <a:off x="485084" y="1483788"/>
            <a:ext cx="7580849" cy="348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/>
            </a:lvl1pPr>
          </a:lstStyle>
          <a:p>
            <a:r>
              <a:t>3- Confecção dos esfregaços citológicos </a:t>
            </a:r>
          </a:p>
        </p:txBody>
      </p:sp>
      <p:sp>
        <p:nvSpPr>
          <p:cNvPr id="111" name="Finos e uniformes."/>
          <p:cNvSpPr txBox="1"/>
          <p:nvPr/>
        </p:nvSpPr>
        <p:spPr>
          <a:xfrm>
            <a:off x="719581" y="1321517"/>
            <a:ext cx="3785765" cy="845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endParaRPr/>
          </a:p>
          <a:p>
            <a:endParaRPr/>
          </a:p>
          <a:p>
            <a:pPr marL="180472" indent="-180472">
              <a:buSzPct val="100000"/>
              <a:buChar char="•"/>
            </a:pPr>
            <a:r>
              <a:t>Finos e uniformes.</a:t>
            </a:r>
          </a:p>
        </p:txBody>
      </p:sp>
      <p:sp>
        <p:nvSpPr>
          <p:cNvPr id="112" name="4- Fixação dos esfregaços citológicos"/>
          <p:cNvSpPr txBox="1"/>
          <p:nvPr/>
        </p:nvSpPr>
        <p:spPr>
          <a:xfrm>
            <a:off x="471609" y="2205971"/>
            <a:ext cx="7963590" cy="34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/>
            </a:lvl1pPr>
          </a:lstStyle>
          <a:p>
            <a:r>
              <a:t>4- Fixação dos esfregaços citológicos </a:t>
            </a:r>
          </a:p>
        </p:txBody>
      </p:sp>
      <p:sp>
        <p:nvSpPr>
          <p:cNvPr id="113" name="Etanol a 95%. (no mínimo, 15 minutos);…"/>
          <p:cNvSpPr txBox="1"/>
          <p:nvPr/>
        </p:nvSpPr>
        <p:spPr>
          <a:xfrm>
            <a:off x="735753" y="2617927"/>
            <a:ext cx="4136165" cy="845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2" indent="-180472">
              <a:buSzPct val="100000"/>
              <a:buChar char="•"/>
            </a:pPr>
            <a:r>
              <a:t>Etanol a 95%. (no mínimo, 15 minutos);</a:t>
            </a:r>
          </a:p>
          <a:p>
            <a:endParaRPr/>
          </a:p>
          <a:p>
            <a:pPr marL="180472" indent="-180472">
              <a:buSzPct val="100000"/>
              <a:buChar char="•"/>
            </a:pPr>
            <a:r>
              <a:t>Carbowax.</a:t>
            </a:r>
          </a:p>
        </p:txBody>
      </p:sp>
      <p:sp>
        <p:nvSpPr>
          <p:cNvPr id="114" name="5- Coloração das amostras citológicas"/>
          <p:cNvSpPr txBox="1"/>
          <p:nvPr/>
        </p:nvSpPr>
        <p:spPr>
          <a:xfrm>
            <a:off x="482390" y="3534381"/>
            <a:ext cx="7419124" cy="34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/>
            </a:lvl1pPr>
          </a:lstStyle>
          <a:p>
            <a:r>
              <a:t>5- Coloração das amostras citológicas</a:t>
            </a:r>
          </a:p>
        </p:txBody>
      </p:sp>
      <p:sp>
        <p:nvSpPr>
          <p:cNvPr id="115" name="A coloração de Papanicolaou."/>
          <p:cNvSpPr txBox="1"/>
          <p:nvPr/>
        </p:nvSpPr>
        <p:spPr>
          <a:xfrm>
            <a:off x="733058" y="3953411"/>
            <a:ext cx="8346335" cy="348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marL="180472" indent="-180472">
              <a:buSzPct val="100000"/>
              <a:buChar char="•"/>
            </a:lvl1pPr>
          </a:lstStyle>
          <a:p>
            <a:r>
              <a:t>A coloração de Papanicolaou.</a:t>
            </a:r>
          </a:p>
        </p:txBody>
      </p:sp>
      <p:sp>
        <p:nvSpPr>
          <p:cNvPr id="116" name="6- Montagem dos esfregaços citológicos"/>
          <p:cNvSpPr txBox="1"/>
          <p:nvPr/>
        </p:nvSpPr>
        <p:spPr>
          <a:xfrm>
            <a:off x="501257" y="4366035"/>
            <a:ext cx="8572746" cy="34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/>
            </a:lvl1pPr>
          </a:lstStyle>
          <a:p>
            <a:r>
              <a:t>6- Montagem dos esfregaços citológicos </a:t>
            </a:r>
          </a:p>
        </p:txBody>
      </p:sp>
      <p:sp>
        <p:nvSpPr>
          <p:cNvPr id="117" name="É usado uma resina entre a lamínula e a lâmina. (Goma de Damar ou Entellan)."/>
          <p:cNvSpPr txBox="1"/>
          <p:nvPr/>
        </p:nvSpPr>
        <p:spPr>
          <a:xfrm>
            <a:off x="768100" y="4778659"/>
            <a:ext cx="8276253" cy="34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marL="180472" indent="-180472">
              <a:buSzPct val="100000"/>
              <a:buChar char="•"/>
            </a:lvl1pPr>
          </a:lstStyle>
          <a:p>
            <a:r>
              <a:t>É usado uma resina entre a lamínula e a lâmina. (Goma de Damar ou Entellan).</a:t>
            </a:r>
          </a:p>
        </p:txBody>
      </p:sp>
      <p:sp>
        <p:nvSpPr>
          <p:cNvPr id="118" name="7- Avaliação microscópica das amostras citológicas"/>
          <p:cNvSpPr txBox="1"/>
          <p:nvPr/>
        </p:nvSpPr>
        <p:spPr>
          <a:xfrm>
            <a:off x="528211" y="5259056"/>
            <a:ext cx="7672490" cy="34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/>
            </a:lvl1pPr>
          </a:lstStyle>
          <a:p>
            <a:r>
              <a:t>7- Avaliação microscópica das amostras citológicas</a:t>
            </a:r>
          </a:p>
        </p:txBody>
      </p:sp>
      <p:sp>
        <p:nvSpPr>
          <p:cNvPr id="119" name="Objetiva de 10x;…"/>
          <p:cNvSpPr txBox="1"/>
          <p:nvPr/>
        </p:nvSpPr>
        <p:spPr>
          <a:xfrm>
            <a:off x="735753" y="5616721"/>
            <a:ext cx="8340946" cy="845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2" indent="-180472">
              <a:buSzPct val="100000"/>
              <a:buChar char="•"/>
            </a:pPr>
            <a:r>
              <a:t>Objetiva de 10x;</a:t>
            </a:r>
          </a:p>
          <a:p>
            <a:endParaRPr/>
          </a:p>
          <a:p>
            <a:pPr marL="180472" indent="-180472">
              <a:buSzPct val="100000"/>
              <a:buChar char="•"/>
            </a:pPr>
            <a:r>
              <a:t>Objetiva de 40x (detalhes nucleares).</a:t>
            </a:r>
          </a:p>
        </p:txBody>
      </p:sp>
      <p:sp>
        <p:nvSpPr>
          <p:cNvPr id="120" name="Fonte: BRASIL, 2012."/>
          <p:cNvSpPr txBox="1"/>
          <p:nvPr/>
        </p:nvSpPr>
        <p:spPr>
          <a:xfrm>
            <a:off x="7549659" y="6564703"/>
            <a:ext cx="2847773" cy="225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/>
            </a:lvl1pPr>
          </a:lstStyle>
          <a:p>
            <a:r>
              <a:t>Fonte: BRASIL, 2012.</a:t>
            </a:r>
          </a:p>
        </p:txBody>
      </p:sp>
      <p:pic>
        <p:nvPicPr>
          <p:cNvPr id="121" name="49DCCF53-00D4-4B0F-9B59-D5068A42E4E5-L0-001.png" descr="49DCCF53-00D4-4B0F-9B59-D5068A42E4E5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7629" y="1757082"/>
            <a:ext cx="2127381" cy="1497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F03C7B0D-EC83-4ED7-A000-0E0679E59F17-L0-001.png" descr="F03C7B0D-EC83-4ED7-A000-0E0679E59F17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20273" y="1742176"/>
            <a:ext cx="2024080" cy="1512657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coloração"/>
          <p:cNvSpPr txBox="1"/>
          <p:nvPr/>
        </p:nvSpPr>
        <p:spPr>
          <a:xfrm>
            <a:off x="5150410" y="3222972"/>
            <a:ext cx="1376100" cy="31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/>
            </a:lvl1pPr>
          </a:lstStyle>
          <a:p>
            <a:r>
              <a:t>coloração </a:t>
            </a:r>
          </a:p>
        </p:txBody>
      </p:sp>
      <p:sp>
        <p:nvSpPr>
          <p:cNvPr id="124" name="montagem"/>
          <p:cNvSpPr txBox="1"/>
          <p:nvPr/>
        </p:nvSpPr>
        <p:spPr>
          <a:xfrm>
            <a:off x="6783626" y="3222972"/>
            <a:ext cx="2497374" cy="31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600"/>
            </a:lvl1pPr>
          </a:lstStyle>
          <a:p>
            <a:r>
              <a:t>montagem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ROCEDIMENTOS TÉCNICOS E LABORATORIAIS DO EXAME CITOPATOLOGICO ORAL UTILIZANDO O MÉTODO CONVENCIONAL"/>
          <p:cNvSpPr txBox="1"/>
          <p:nvPr/>
        </p:nvSpPr>
        <p:spPr>
          <a:xfrm>
            <a:off x="695325" y="338323"/>
            <a:ext cx="7753350" cy="917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 b="1"/>
            </a:lvl1pPr>
          </a:lstStyle>
          <a:p>
            <a:r>
              <a:t>PROCEDIMENTOS TÉCNICOS E LABORATORIAIS DO EXAME CITOPATOLOGICO ORAL UTILIZANDO O MÉTODO CONVENCIONAL</a:t>
            </a:r>
          </a:p>
        </p:txBody>
      </p:sp>
      <p:sp>
        <p:nvSpPr>
          <p:cNvPr id="127" name="8- Resultado diagnóstico das amostras citológicas"/>
          <p:cNvSpPr txBox="1"/>
          <p:nvPr/>
        </p:nvSpPr>
        <p:spPr>
          <a:xfrm>
            <a:off x="193985" y="1424536"/>
            <a:ext cx="8756030" cy="348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/>
            </a:lvl1pPr>
          </a:lstStyle>
          <a:p>
            <a:r>
              <a:t>8- Resultado diagnóstico das amostras citológicas </a:t>
            </a:r>
          </a:p>
        </p:txBody>
      </p:sp>
      <p:sp>
        <p:nvSpPr>
          <p:cNvPr id="128" name="Utiliza o Sistema de Classificação de Citologia Oral e Orofaringeal."/>
          <p:cNvSpPr txBox="1"/>
          <p:nvPr/>
        </p:nvSpPr>
        <p:spPr>
          <a:xfrm>
            <a:off x="285628" y="1797430"/>
            <a:ext cx="8874626" cy="33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70445" indent="-170445">
              <a:buSzPct val="100000"/>
              <a:buChar char="•"/>
              <a:defRPr sz="1700"/>
            </a:pPr>
            <a:r>
              <a:t>Utiliza o </a:t>
            </a:r>
            <a:r>
              <a:rPr b="1"/>
              <a:t>Sistema de Classificação de Citologia Oral e Orofaringeal.</a:t>
            </a:r>
          </a:p>
        </p:txBody>
      </p:sp>
      <p:sp>
        <p:nvSpPr>
          <p:cNvPr id="129" name="8.1- Critérios de adequabilidade da amostra:…"/>
          <p:cNvSpPr txBox="1"/>
          <p:nvPr/>
        </p:nvSpPr>
        <p:spPr>
          <a:xfrm>
            <a:off x="290931" y="2158164"/>
            <a:ext cx="8562138" cy="3415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700"/>
            </a:pPr>
            <a:r>
              <a:t>8.1- Critérios de adequabilidade da amostra:</a:t>
            </a:r>
          </a:p>
          <a:p>
            <a:pPr>
              <a:defRPr sz="1700"/>
            </a:pPr>
            <a:endParaRPr/>
          </a:p>
          <a:p>
            <a:pPr marL="170445" indent="-170445">
              <a:buSzPct val="100000"/>
              <a:buChar char="•"/>
              <a:defRPr sz="1700"/>
            </a:pPr>
            <a:r>
              <a:t>Adequado (presença de células profundas);</a:t>
            </a:r>
          </a:p>
          <a:p>
            <a:pPr marL="170445" indent="-170445">
              <a:buSzPct val="100000"/>
              <a:buChar char="•"/>
              <a:defRPr sz="1700"/>
            </a:pPr>
            <a:r>
              <a:t>Inadequado (lâmina sem identificação ou quebrada).</a:t>
            </a:r>
          </a:p>
          <a:p>
            <a:pPr>
              <a:defRPr sz="1700"/>
            </a:pPr>
            <a:endParaRPr/>
          </a:p>
          <a:p>
            <a:pPr>
              <a:defRPr sz="1700"/>
            </a:pPr>
            <a:r>
              <a:t>8.2- Interpretação/resultado:</a:t>
            </a:r>
          </a:p>
          <a:p>
            <a:pPr>
              <a:defRPr sz="1700"/>
            </a:pPr>
            <a:endParaRPr/>
          </a:p>
          <a:p>
            <a:pPr>
              <a:defRPr sz="1700"/>
            </a:pPr>
            <a:r>
              <a:t>•Negativo para lesão intraepitelial ou malignidade </a:t>
            </a:r>
          </a:p>
          <a:p>
            <a:pPr>
              <a:defRPr sz="1700"/>
            </a:pPr>
            <a:r>
              <a:t>•Reativo </a:t>
            </a:r>
          </a:p>
          <a:p>
            <a:pPr>
              <a:defRPr sz="1700"/>
            </a:pPr>
            <a:r>
              <a:t>•Atípico-provavelmente reativo/baixo grau incluindo (LSIL)</a:t>
            </a:r>
          </a:p>
          <a:p>
            <a:pPr>
              <a:defRPr sz="1700"/>
            </a:pPr>
            <a:r>
              <a:t>•Atípico-provavelmente alto grau (ASC -H)</a:t>
            </a:r>
          </a:p>
          <a:p>
            <a:pPr>
              <a:defRPr sz="1700"/>
            </a:pPr>
            <a:r>
              <a:t>•Lesão intraepitelial escamosa de alto grau (HSIL)</a:t>
            </a:r>
          </a:p>
          <a:p>
            <a:pPr>
              <a:defRPr sz="1700"/>
            </a:pPr>
            <a:r>
              <a:t>•Carcinoma de células escamosas invasor</a:t>
            </a:r>
          </a:p>
          <a:p>
            <a:pPr>
              <a:defRPr sz="1700"/>
            </a:pPr>
            <a:r>
              <a:t>•Outras neoplasias</a:t>
            </a:r>
          </a:p>
        </p:txBody>
      </p:sp>
      <p:sp>
        <p:nvSpPr>
          <p:cNvPr id="130" name="9- Arquivo"/>
          <p:cNvSpPr txBox="1"/>
          <p:nvPr/>
        </p:nvSpPr>
        <p:spPr>
          <a:xfrm>
            <a:off x="218243" y="5637495"/>
            <a:ext cx="5645569" cy="34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/>
            </a:lvl1pPr>
          </a:lstStyle>
          <a:p>
            <a:r>
              <a:t>9- Arquivo</a:t>
            </a:r>
          </a:p>
        </p:txBody>
      </p:sp>
      <p:sp>
        <p:nvSpPr>
          <p:cNvPr id="131" name="As lâminas devem ser arquivadas por 5 anos."/>
          <p:cNvSpPr txBox="1"/>
          <p:nvPr/>
        </p:nvSpPr>
        <p:spPr>
          <a:xfrm>
            <a:off x="347619" y="5993284"/>
            <a:ext cx="4734537" cy="33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marL="170445" indent="-170445">
              <a:buSzPct val="100000"/>
              <a:buChar char="•"/>
              <a:defRPr sz="1700"/>
            </a:lvl1pPr>
          </a:lstStyle>
          <a:p>
            <a:r>
              <a:t>As lâminas devem ser arquivadas por 5 anos.</a:t>
            </a:r>
          </a:p>
        </p:txBody>
      </p:sp>
      <p:sp>
        <p:nvSpPr>
          <p:cNvPr id="132" name="Fonte: BRASIL, 2012."/>
          <p:cNvSpPr txBox="1"/>
          <p:nvPr/>
        </p:nvSpPr>
        <p:spPr>
          <a:xfrm>
            <a:off x="7549659" y="6564703"/>
            <a:ext cx="2847773" cy="225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/>
            </a:lvl1pPr>
          </a:lstStyle>
          <a:p>
            <a:r>
              <a:t>Fonte: BRASIL, 2012.</a:t>
            </a:r>
          </a:p>
        </p:txBody>
      </p:sp>
      <p:sp>
        <p:nvSpPr>
          <p:cNvPr id="133" name="(MEHROTRA, R., 2013b)"/>
          <p:cNvSpPr txBox="1"/>
          <p:nvPr/>
        </p:nvSpPr>
        <p:spPr>
          <a:xfrm>
            <a:off x="1910938" y="5292487"/>
            <a:ext cx="3446144" cy="275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t>(MEHROTRA, R., 2013b)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ONSIDERAÇÕES FINAIS"/>
          <p:cNvSpPr txBox="1"/>
          <p:nvPr/>
        </p:nvSpPr>
        <p:spPr>
          <a:xfrm>
            <a:off x="202113" y="477631"/>
            <a:ext cx="8227739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400" b="1"/>
            </a:pPr>
            <a:r>
              <a:t>CONSIDERAÇÕES</a:t>
            </a:r>
            <a:r>
              <a:rPr sz="2000"/>
              <a:t> </a:t>
            </a:r>
            <a:r>
              <a:t>FINAIS </a:t>
            </a:r>
          </a:p>
        </p:txBody>
      </p:sp>
      <p:sp>
        <p:nvSpPr>
          <p:cNvPr id="136" name="A detecção precoce do câncer de boca continua sendo um desafio. Há necessidade de gerar protocolos para melhorar esse quadro. Embora o exame anatomopatológico continue sendo o padrão ouro para o diagnóstico definitivo e identificação de lesões pré-malignas e malignas, o exame citopatológico oral apresentou-se como um método sensível e específico que poderá́ ser utilizado como uma ferramenta investigativa de grande importância no combate ao câncer de boca. A adoção dessa estratégia contribuiria na redução da porcentagem de diagnósticos tardios de carcinomas de células escamosas oral além de outros tipos de câncer agilizando o encaminhamento dos pacientes para o tratamento proporcionando um melhor prognóstico."/>
          <p:cNvSpPr txBox="1"/>
          <p:nvPr/>
        </p:nvSpPr>
        <p:spPr>
          <a:xfrm>
            <a:off x="355420" y="1975480"/>
            <a:ext cx="8433160" cy="3949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2000"/>
            </a:pPr>
            <a:r>
              <a:t>A detecção precoce do câncer de boca continua sendo um desafio.</a:t>
            </a:r>
            <a:endParaRPr sz="2200"/>
          </a:p>
          <a:p>
            <a:pPr algn="just">
              <a:defRPr sz="2200"/>
            </a:pPr>
            <a:endParaRPr sz="2200"/>
          </a:p>
          <a:p>
            <a:pPr algn="just">
              <a:defRPr sz="2000"/>
            </a:pPr>
            <a:r>
              <a:t>Há necessidade de gerar protocolos para melhorar esse quadro. </a:t>
            </a:r>
          </a:p>
          <a:p>
            <a:pPr algn="just">
              <a:defRPr sz="2000"/>
            </a:pPr>
            <a:endParaRPr/>
          </a:p>
          <a:p>
            <a:pPr algn="just">
              <a:defRPr sz="2000"/>
            </a:pPr>
            <a:r>
              <a:t>Embora o exame anatomopatológico continue sendo o padrão ouro para o diagnóstico definitivo e identificação de lesões pré-malignas e malignas, o exame citopatológico oral apresentou-se como um método sensível e específico que poderá́ ser utilizado como uma ferramenta investigativa de grande importância no combate ao câncer de boca. </a:t>
            </a:r>
          </a:p>
          <a:p>
            <a:pPr algn="just">
              <a:defRPr sz="2000"/>
            </a:pPr>
            <a:endParaRPr/>
          </a:p>
          <a:p>
            <a:pPr algn="just">
              <a:defRPr sz="2000"/>
            </a:pPr>
            <a:r>
              <a:t>A adoção dessa estratégia contribuiria na redução da porcentagem de diagnósticos tardios de carcinomas de células escamosas oral, além de outros tipos de câncer, agilizando o encaminhamento dos pacientes para o tratamento e proporcionando um melhor prognóstico.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aixaDeTexto 1"/>
          <p:cNvSpPr txBox="1"/>
          <p:nvPr/>
        </p:nvSpPr>
        <p:spPr>
          <a:xfrm>
            <a:off x="2260310" y="340106"/>
            <a:ext cx="4623380" cy="409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300" b="1"/>
            </a:lvl1pPr>
          </a:lstStyle>
          <a:p>
            <a:r>
              <a:t>PRINCIPAIS REFERÊNCIAS</a:t>
            </a:r>
          </a:p>
        </p:txBody>
      </p:sp>
      <p:sp>
        <p:nvSpPr>
          <p:cNvPr id="139" name="CaixaDeTexto 2"/>
          <p:cNvSpPr txBox="1"/>
          <p:nvPr/>
        </p:nvSpPr>
        <p:spPr>
          <a:xfrm>
            <a:off x="252774" y="1340767"/>
            <a:ext cx="8638452" cy="4835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/>
            </a:pPr>
            <a:r>
              <a:t>ALSARRAF, A. H.; KUJAN, O.; FARAH, C.S. The utility of oral brush cytology in the early detection of oral cancer and oral potentially malignant disorders: A systematic review. </a:t>
            </a:r>
            <a:r>
              <a:rPr b="1"/>
              <a:t>Jornal of Oral Pathology &amp; Medicine</a:t>
            </a:r>
            <a:r>
              <a:t>, v.47, n.2, p.104-116, 2018.</a:t>
            </a:r>
            <a:endParaRPr sz="1600"/>
          </a:p>
          <a:p>
            <a:pPr>
              <a:defRPr sz="1400"/>
            </a:pPr>
            <a:endParaRPr sz="1600"/>
          </a:p>
          <a:p>
            <a:pPr>
              <a:defRPr sz="1400"/>
            </a:pPr>
            <a:r>
              <a:t>BRASIL. Ministério da saúde. </a:t>
            </a:r>
            <a:r>
              <a:rPr b="1"/>
              <a:t>Técnico em Citopatologia</a:t>
            </a:r>
            <a:r>
              <a:t>: Caderno de referência 1: Citopatologia Ginecológica. 1ed.  Brasília-DF, 2012. Cap.2. Disponível em:&lt; http://bvsms.saude.gov.br/bvs/publicacoes/tecnico_citopatologia_caderno_referencia_1.pdf &gt; Acesso em 01 dez. 2018.</a:t>
            </a:r>
            <a:endParaRPr sz="1600"/>
          </a:p>
          <a:p>
            <a:pPr>
              <a:defRPr sz="1400"/>
            </a:pPr>
            <a:endParaRPr sz="1600"/>
          </a:p>
          <a:p>
            <a:pPr>
              <a:defRPr sz="1400"/>
            </a:pPr>
            <a:r>
              <a:t>INSTITUTO NACIONAL DE CÂNCER JOSÉ ALENCAR GOMES DA SILVA. </a:t>
            </a:r>
            <a:r>
              <a:rPr b="1"/>
              <a:t>Estimativa 2018: Incidência de Câncer no Brasil</a:t>
            </a:r>
            <a:r>
              <a:t>, Rio de Janeiro: INCA, 2018b. p. 39. Disponível em: &lt; http://www.inca.gov.br/estimativa/2018/estimativa-2018.pdf&gt; </a:t>
            </a:r>
            <a:endParaRPr sz="1600"/>
          </a:p>
          <a:p>
            <a:pPr>
              <a:defRPr sz="1400"/>
            </a:pPr>
            <a:r>
              <a:t>Acesso em: 29 jun. 2018.</a:t>
            </a:r>
            <a:endParaRPr sz="1600"/>
          </a:p>
          <a:p>
            <a:pPr>
              <a:defRPr sz="1400"/>
            </a:pPr>
            <a:endParaRPr sz="1600"/>
          </a:p>
          <a:p>
            <a:pPr>
              <a:defRPr sz="1400"/>
            </a:pPr>
            <a:r>
              <a:t>GLENNIE, H.R.R. et al. </a:t>
            </a:r>
            <a:r>
              <a:rPr b="1"/>
              <a:t>The place of cytology in laryngeal diagnosis. </a:t>
            </a:r>
            <a:r>
              <a:t>Clin Otolaryngol. 1976; 1:131-6.</a:t>
            </a:r>
            <a:endParaRPr sz="1600"/>
          </a:p>
          <a:p>
            <a:pPr>
              <a:defRPr sz="1400"/>
            </a:pPr>
            <a:r>
              <a:t> </a:t>
            </a:r>
            <a:endParaRPr sz="1600"/>
          </a:p>
          <a:p>
            <a:pPr>
              <a:defRPr sz="1400"/>
            </a:pPr>
            <a:r>
              <a:t>HOPPER, C.; KALAVREZOS, N. </a:t>
            </a:r>
            <a:r>
              <a:rPr b="1"/>
              <a:t>Oral cytology: the surgical perspective. </a:t>
            </a:r>
            <a:r>
              <a:t>Cythopathology. 2007; 18:329-30</a:t>
            </a:r>
            <a:endParaRPr sz="1600"/>
          </a:p>
          <a:p>
            <a:pPr>
              <a:defRPr sz="1400"/>
            </a:pPr>
            <a:endParaRPr sz="1600"/>
          </a:p>
          <a:p>
            <a:pPr>
              <a:defRPr sz="1400"/>
            </a:pPr>
            <a:r>
              <a:t>LUCENA, E. et al. </a:t>
            </a:r>
            <a:r>
              <a:rPr b="1"/>
              <a:t>Método de coleta e qualidade dos esfregaços de mucosa oral. </a:t>
            </a:r>
            <a:endParaRPr sz="1600"/>
          </a:p>
          <a:p>
            <a:pPr>
              <a:defRPr sz="1400"/>
            </a:pPr>
            <a:r>
              <a:t>Revista de Cirurgia e Traumatologia Buco-maxilofacial. Vol.11 no.2 Camaragibe </a:t>
            </a:r>
            <a:endParaRPr sz="1600"/>
          </a:p>
          <a:p>
            <a:pPr>
              <a:defRPr sz="1400"/>
            </a:pPr>
            <a:r>
              <a:t>Abr/Jun. 2011. Disponível em:&lt; http://revodonto.bvsalud.org/scielo.php?pid=S1808-52102011000200008&amp;script=sci_arttext &gt;.</a:t>
            </a:r>
            <a:endParaRPr sz="1600"/>
          </a:p>
          <a:p>
            <a:pPr>
              <a:defRPr sz="1400"/>
            </a:pPr>
            <a:r>
              <a:t> Acesso em: 29 nov. 2018.</a:t>
            </a:r>
            <a:endParaRPr sz="1600"/>
          </a:p>
          <a:p>
            <a:pPr>
              <a:defRPr sz="1400"/>
            </a:pPr>
            <a:endParaRPr sz="1600"/>
          </a:p>
          <a:p>
            <a:pPr>
              <a:defRPr sz="1400"/>
            </a:pPr>
            <a:r>
              <a:t>MEHROTRA, R. (Ed.). Historical Development of Oral Cytology. In: </a:t>
            </a:r>
            <a:r>
              <a:rPr b="1"/>
              <a:t>Oral cytology: A concise guide</a:t>
            </a:r>
            <a:r>
              <a:t>. </a:t>
            </a:r>
            <a:endParaRPr sz="1600"/>
          </a:p>
          <a:p>
            <a:pPr>
              <a:defRPr sz="1400"/>
            </a:pPr>
            <a:r>
              <a:t>Springer Science Business Media Ney York. Cap. 2, 12p, 2013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nunciar os benefícios da realização do exame citopatológico como método de investigação diagnóstica do câncer de boca."/>
          <p:cNvSpPr txBox="1"/>
          <p:nvPr/>
        </p:nvSpPr>
        <p:spPr>
          <a:xfrm>
            <a:off x="485450" y="1417625"/>
            <a:ext cx="8416215" cy="1238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 b="1"/>
            </a:pPr>
            <a:r>
              <a:t>OBJETIVO GERAL</a:t>
            </a:r>
            <a:endParaRPr sz="2200"/>
          </a:p>
          <a:p>
            <a:pPr>
              <a:defRPr sz="2000" b="1"/>
            </a:pPr>
            <a:r>
              <a:t> </a:t>
            </a:r>
          </a:p>
          <a:p>
            <a:pPr marL="360045" indent="-360045">
              <a:buSzPct val="100000"/>
              <a:buFont typeface="Arial"/>
              <a:buChar char="•"/>
              <a:defRPr sz="2100"/>
            </a:pPr>
            <a:r>
              <a:t>Enunciar os benefícios da realização do exame citopatológico como método de investigação diagnóstica do câncer de boca.</a:t>
            </a:r>
          </a:p>
        </p:txBody>
      </p:sp>
      <p:sp>
        <p:nvSpPr>
          <p:cNvPr id="27" name="Relatar a sensibilidade e especificidade da citologia para investigação de carcinoma de células escamosas oral.…"/>
          <p:cNvSpPr txBox="1"/>
          <p:nvPr/>
        </p:nvSpPr>
        <p:spPr>
          <a:xfrm>
            <a:off x="485449" y="3745412"/>
            <a:ext cx="8328046" cy="2126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 b="1"/>
            </a:pPr>
            <a:r>
              <a:t>OBJETIVOS ESPECÍFICOS </a:t>
            </a:r>
          </a:p>
          <a:p>
            <a:pPr>
              <a:defRPr sz="2000" b="1"/>
            </a:pPr>
            <a:endParaRPr/>
          </a:p>
          <a:p>
            <a:pPr marL="210551" indent="-210551">
              <a:buSzPct val="100000"/>
              <a:buChar char="•"/>
              <a:defRPr sz="2100"/>
            </a:pPr>
            <a:r>
              <a:t>Relatar a sensibilidade e especificidade da citologia para investigação de carcinoma de células escamosas oral.</a:t>
            </a:r>
          </a:p>
          <a:p>
            <a:pPr>
              <a:defRPr sz="2100"/>
            </a:pPr>
            <a:endParaRPr/>
          </a:p>
          <a:p>
            <a:pPr marL="210551" indent="-210551">
              <a:buSzPct val="100000"/>
              <a:buChar char="•"/>
              <a:defRPr sz="2100"/>
            </a:pPr>
            <a:r>
              <a:t>Descrever a técnica do exame citopatológico oral utilizando o método convencional</a:t>
            </a:r>
            <a:r>
              <a:rPr sz="1600"/>
              <a:t>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OBRIGADO!"/>
          <p:cNvSpPr txBox="1"/>
          <p:nvPr/>
        </p:nvSpPr>
        <p:spPr>
          <a:xfrm>
            <a:off x="3048386" y="3156960"/>
            <a:ext cx="3047231" cy="544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/>
            </a:lvl1pPr>
          </a:lstStyle>
          <a:p>
            <a:r>
              <a:t>OBRIGADO!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SPECTOS METODOLÓGICOS"/>
          <p:cNvSpPr txBox="1"/>
          <p:nvPr/>
        </p:nvSpPr>
        <p:spPr>
          <a:xfrm>
            <a:off x="682189" y="566706"/>
            <a:ext cx="7559286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 b="1"/>
            </a:lvl1pPr>
          </a:lstStyle>
          <a:p>
            <a:r>
              <a:t>ASPECTOS METODOLÓGICOS </a:t>
            </a:r>
          </a:p>
        </p:txBody>
      </p:sp>
      <p:sp>
        <p:nvSpPr>
          <p:cNvPr id="30" name="O estudo é uma revisão bibliográfica;…"/>
          <p:cNvSpPr txBox="1"/>
          <p:nvPr/>
        </p:nvSpPr>
        <p:spPr>
          <a:xfrm>
            <a:off x="344728" y="1690939"/>
            <a:ext cx="8454544" cy="3950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10551" indent="-210551">
              <a:buSzPct val="100000"/>
              <a:buChar char="•"/>
              <a:defRPr sz="2100"/>
            </a:pPr>
            <a:r>
              <a:t>O estudo é uma </a:t>
            </a:r>
            <a:r>
              <a:rPr b="1"/>
              <a:t>revisão bibliográfica</a:t>
            </a:r>
            <a:r>
              <a:t>;</a:t>
            </a:r>
          </a:p>
          <a:p>
            <a:pPr>
              <a:defRPr sz="2100"/>
            </a:pPr>
            <a:endParaRPr/>
          </a:p>
          <a:p>
            <a:pPr marL="210551" indent="-210551">
              <a:buSzPct val="100000"/>
              <a:buChar char="•"/>
              <a:defRPr sz="2100"/>
            </a:pPr>
            <a:r>
              <a:t>As ferramentas para a pesquisa foram: </a:t>
            </a:r>
          </a:p>
          <a:p>
            <a:pPr marL="342900" indent="-342900">
              <a:buSzPct val="100000"/>
              <a:buFont typeface="Times New Roman"/>
              <a:buChar char="✓"/>
              <a:defRPr sz="2100"/>
            </a:pPr>
            <a:r>
              <a:t>Os bancos de dados: Scielo e PubMed; </a:t>
            </a:r>
          </a:p>
          <a:p>
            <a:pPr marL="342900" indent="-342900">
              <a:buSzPct val="100000"/>
              <a:buFont typeface="Times New Roman"/>
              <a:buChar char="✓"/>
              <a:defRPr sz="2100"/>
            </a:pPr>
            <a:r>
              <a:t>Sites do INCA, Ministério da Saúde, IARC;</a:t>
            </a:r>
          </a:p>
          <a:p>
            <a:pPr marL="342900" indent="-342900">
              <a:buSzPct val="100000"/>
              <a:buFont typeface="Times New Roman"/>
              <a:buChar char="✓"/>
              <a:defRPr sz="2100"/>
            </a:pPr>
            <a:r>
              <a:t>O livro Oral Cytology a consice guide.</a:t>
            </a:r>
          </a:p>
          <a:p>
            <a:pPr>
              <a:defRPr sz="2100"/>
            </a:pPr>
            <a:endParaRPr/>
          </a:p>
          <a:p>
            <a:pPr marL="210551" indent="-210551">
              <a:buSzPct val="100000"/>
              <a:buChar char="•"/>
              <a:defRPr sz="2100"/>
            </a:pPr>
            <a:r>
              <a:t>Nos bancos de dados foram adotados os seguintes descritores: Neoplasias bucais, Carcinoma de células escamosas oral, Citopatologia, Concordância diagnóstica;</a:t>
            </a:r>
          </a:p>
          <a:p>
            <a:pPr>
              <a:defRPr sz="2100"/>
            </a:pPr>
            <a:endParaRPr/>
          </a:p>
          <a:p>
            <a:pPr marL="210551" indent="-210551">
              <a:buSzPct val="100000"/>
              <a:buChar char="•"/>
              <a:defRPr sz="2100"/>
            </a:pPr>
            <a:r>
              <a:t>Foram excluídos estudos que não especificavam o tipo de escova na hora da colheita e o tipo de técnica do exame citopatológico.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NTRODUÇÃO"/>
          <p:cNvSpPr txBox="1">
            <a:spLocks noGrp="1"/>
          </p:cNvSpPr>
          <p:nvPr>
            <p:ph type="ctrTitle" idx="4294967295"/>
          </p:nvPr>
        </p:nvSpPr>
        <p:spPr>
          <a:xfrm>
            <a:off x="-437359" y="-791265"/>
            <a:ext cx="10018718" cy="2453397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/>
          <a:p>
            <a:pPr algn="ctr" defTabSz="457200">
              <a:lnSpc>
                <a:spcPct val="100000"/>
              </a:lnSpc>
              <a:defRPr sz="3900" b="1">
                <a:latin typeface="+mn-lt"/>
                <a:ea typeface="+mn-ea"/>
                <a:cs typeface="+mn-cs"/>
                <a:sym typeface="Times New Roman"/>
              </a:defRPr>
            </a:pPr>
            <a:endParaRPr/>
          </a:p>
          <a:p>
            <a:pPr algn="ctr" defTabSz="457200">
              <a:lnSpc>
                <a:spcPct val="100000"/>
              </a:lnSpc>
              <a:defRPr sz="3800" b="1">
                <a:latin typeface="+mn-lt"/>
                <a:ea typeface="+mn-ea"/>
                <a:cs typeface="+mn-cs"/>
                <a:sym typeface="Times New Roman"/>
              </a:defRPr>
            </a:pPr>
            <a:r>
              <a:t>INTRODUÇÃO</a:t>
            </a:r>
            <a:r>
              <a:rPr sz="3900"/>
              <a:t> </a:t>
            </a:r>
          </a:p>
        </p:txBody>
      </p:sp>
      <p:sp>
        <p:nvSpPr>
          <p:cNvPr id="33" name="Espaço Reservado para Conteúdo 2"/>
          <p:cNvSpPr txBox="1"/>
          <p:nvPr/>
        </p:nvSpPr>
        <p:spPr>
          <a:xfrm>
            <a:off x="39858" y="1775255"/>
            <a:ext cx="9064284" cy="1566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290762" indent="-290762" defTabSz="457200">
              <a:lnSpc>
                <a:spcPct val="100000"/>
              </a:lnSpc>
              <a:spcBef>
                <a:spcPts val="600"/>
              </a:spcBef>
              <a:buSzPct val="100000"/>
              <a:buChar char="•"/>
              <a:defRPr sz="2400"/>
            </a:lvl1pPr>
          </a:lstStyle>
          <a:p>
            <a:r>
              <a:t>O câncer de boca é o câncer que afeta lábios e o interior da cavidade oral, 94% correspondem ao carcinoma de células escamosas oral.</a:t>
            </a:r>
          </a:p>
        </p:txBody>
      </p:sp>
      <p:sp>
        <p:nvSpPr>
          <p:cNvPr id="34" name="Os principais fatores de risco do câncer de boca:…"/>
          <p:cNvSpPr txBox="1"/>
          <p:nvPr/>
        </p:nvSpPr>
        <p:spPr>
          <a:xfrm>
            <a:off x="63302" y="3454656"/>
            <a:ext cx="6103497" cy="2455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457200">
              <a:lnSpc>
                <a:spcPct val="80000"/>
              </a:lnSpc>
              <a:spcBef>
                <a:spcPts val="600"/>
              </a:spcBef>
              <a:defRPr sz="2400"/>
            </a:pPr>
            <a:endParaRPr/>
          </a:p>
          <a:p>
            <a:pPr defTabSz="457200">
              <a:lnSpc>
                <a:spcPct val="80000"/>
              </a:lnSpc>
              <a:spcBef>
                <a:spcPts val="600"/>
              </a:spcBef>
              <a:defRPr sz="2400"/>
            </a:pPr>
            <a:r>
              <a:t>Os principais fatores de risco do câncer de boca:</a:t>
            </a:r>
            <a:endParaRPr sz="2900"/>
          </a:p>
          <a:p>
            <a:pPr marL="617869" indent="-617869" defTabSz="457200">
              <a:lnSpc>
                <a:spcPct val="64000"/>
              </a:lnSpc>
              <a:spcBef>
                <a:spcPts val="800"/>
              </a:spcBef>
              <a:buSzPct val="100000"/>
              <a:buChar char="•"/>
              <a:defRPr sz="2400" b="1"/>
            </a:pPr>
            <a:r>
              <a:t> Tabagismo</a:t>
            </a:r>
          </a:p>
          <a:p>
            <a:pPr marL="617869" indent="-617869" defTabSz="457200">
              <a:lnSpc>
                <a:spcPct val="64000"/>
              </a:lnSpc>
              <a:spcBef>
                <a:spcPts val="800"/>
              </a:spcBef>
              <a:buSzPct val="100000"/>
              <a:buChar char="•"/>
              <a:defRPr sz="2400" b="1"/>
            </a:pPr>
            <a:r>
              <a:t> Etilismo</a:t>
            </a:r>
          </a:p>
          <a:p>
            <a:pPr marL="617869" indent="-617869" defTabSz="457200">
              <a:lnSpc>
                <a:spcPct val="64000"/>
              </a:lnSpc>
              <a:spcBef>
                <a:spcPts val="800"/>
              </a:spcBef>
              <a:buSzPct val="100000"/>
              <a:buChar char="•"/>
              <a:defRPr sz="2400" b="1"/>
            </a:pPr>
            <a:r>
              <a:t> Bétel (semente)</a:t>
            </a:r>
            <a:endParaRPr sz="2900"/>
          </a:p>
          <a:p>
            <a:pPr marL="617869" indent="-617869" defTabSz="457200">
              <a:lnSpc>
                <a:spcPct val="64000"/>
              </a:lnSpc>
              <a:spcBef>
                <a:spcPts val="800"/>
              </a:spcBef>
              <a:buSzPct val="100000"/>
              <a:buChar char="•"/>
              <a:defRPr sz="2400" b="1"/>
            </a:pPr>
            <a:r>
              <a:t> Radiação solar</a:t>
            </a:r>
            <a:endParaRPr sz="2900"/>
          </a:p>
          <a:p>
            <a:pPr marL="617869" indent="-617869" defTabSz="457200">
              <a:lnSpc>
                <a:spcPct val="64000"/>
              </a:lnSpc>
              <a:spcBef>
                <a:spcPts val="800"/>
              </a:spcBef>
              <a:buSzPct val="100000"/>
              <a:buChar char="•"/>
              <a:defRPr sz="2400" b="1"/>
            </a:pPr>
            <a:r>
              <a:t> HPV (tipo 16)</a:t>
            </a:r>
          </a:p>
        </p:txBody>
      </p:sp>
      <p:sp>
        <p:nvSpPr>
          <p:cNvPr id="35" name="Fonte: INCA, 2014."/>
          <p:cNvSpPr txBox="1"/>
          <p:nvPr/>
        </p:nvSpPr>
        <p:spPr>
          <a:xfrm>
            <a:off x="7592785" y="6586266"/>
            <a:ext cx="2470421" cy="225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/>
            </a:lvl1pPr>
          </a:lstStyle>
          <a:p>
            <a:r>
              <a:t>Fonte: INCA, 2014.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ela"/>
          <p:cNvGraphicFramePr/>
          <p:nvPr/>
        </p:nvGraphicFramePr>
        <p:xfrm>
          <a:off x="1076820" y="2614036"/>
          <a:ext cx="6990354" cy="307128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3495177"/>
                <a:gridCol w="3495177"/>
              </a:tblGrid>
              <a:tr h="102376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/>
                      </a:pPr>
                      <a:r>
                        <a:rPr sz="2800" b="1">
                          <a:sym typeface="Times New Roman"/>
                        </a:rPr>
                        <a:t>Homens </a:t>
                      </a:r>
                    </a:p>
                  </a:txBody>
                  <a:tcPr marL="0" marR="0" marT="0" marB="0" anchor="ctr" horzOverflow="overflow">
                    <a:lnT w="2540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/>
                        <a:defRPr sz="2800" b="1">
                          <a:sym typeface="Times New Roman"/>
                        </a:defRPr>
                      </a:pPr>
                      <a:r>
                        <a:t>Mulheres</a:t>
                      </a:r>
                      <a:r>
                        <a:rPr>
                          <a:solidFill>
                            <a:srgbClr val="EBEBEB"/>
                          </a:solidFill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T w="25400">
                      <a:solidFill>
                        <a:srgbClr val="000000"/>
                      </a:solidFill>
                    </a:lnT>
                    <a:solidFill>
                      <a:srgbClr val="FFFFFF"/>
                    </a:solidFill>
                  </a:tcPr>
                </a:tc>
              </a:tr>
              <a:tr h="102376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/>
                      </a:pPr>
                      <a:r>
                        <a:rPr sz="2800">
                          <a:sym typeface="Times New Roman"/>
                        </a:rPr>
                        <a:t>11.200 casos novos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/>
                      </a:pPr>
                      <a:r>
                        <a:rPr sz="2800">
                          <a:sym typeface="Times New Roman"/>
                        </a:rPr>
                        <a:t>3.500 casos novos</a:t>
                      </a:r>
                    </a:p>
                  </a:txBody>
                  <a:tcPr marL="0" marR="0" marT="0" marB="0" anchor="ctr" horzOverflow="overflow"/>
                </a:tc>
              </a:tr>
              <a:tr h="102376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/>
                      </a:pPr>
                      <a:r>
                        <a:rPr sz="2800">
                          <a:sym typeface="Times New Roman"/>
                        </a:rPr>
                        <a:t>5º lugar</a:t>
                      </a:r>
                    </a:p>
                  </a:txBody>
                  <a:tcPr marL="0" marR="0" marT="0" marB="0" anchor="ctr" horzOverflow="overflow">
                    <a:lnB w="254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tabLst/>
                      </a:pPr>
                      <a:r>
                        <a:rPr sz="2800">
                          <a:sym typeface="Times New Roman"/>
                        </a:rPr>
                        <a:t>12º lugar</a:t>
                      </a:r>
                    </a:p>
                  </a:txBody>
                  <a:tcPr marL="0" marR="0" marT="0" marB="0" anchor="ctr" horzOverflow="overflow">
                    <a:lnB w="254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8" name="Fonte: INCA, 2018"/>
          <p:cNvSpPr txBox="1"/>
          <p:nvPr/>
        </p:nvSpPr>
        <p:spPr>
          <a:xfrm>
            <a:off x="1037635" y="5637495"/>
            <a:ext cx="1482087" cy="287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/>
            </a:lvl1pPr>
          </a:lstStyle>
          <a:p>
            <a:r>
              <a:t>Fonte: INCA, 2018</a:t>
            </a:r>
          </a:p>
        </p:txBody>
      </p:sp>
      <p:sp>
        <p:nvSpPr>
          <p:cNvPr id="39" name="Estimativa do câncer de boca no Brasil para cada ano do biênio 2018/2019"/>
          <p:cNvSpPr txBox="1"/>
          <p:nvPr/>
        </p:nvSpPr>
        <p:spPr>
          <a:xfrm>
            <a:off x="34957" y="354562"/>
            <a:ext cx="9074086" cy="1054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500" b="1"/>
            </a:lvl1pPr>
          </a:lstStyle>
          <a:p>
            <a:r>
              <a:t>Estimativa do câncer de boca no Brasil para cada ano do biênio 2018/2019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tratégias no controle do câncer de boca"/>
          <p:cNvSpPr txBox="1">
            <a:spLocks noGrp="1"/>
          </p:cNvSpPr>
          <p:nvPr>
            <p:ph type="ctrTitle" idx="4294967295"/>
          </p:nvPr>
        </p:nvSpPr>
        <p:spPr>
          <a:xfrm>
            <a:off x="-437359" y="-122813"/>
            <a:ext cx="10018718" cy="1752601"/>
          </a:xfrm>
          <a:prstGeom prst="rect">
            <a:avLst/>
          </a:prstGeom>
        </p:spPr>
        <p:txBody>
          <a:bodyPr lIns="45718" tIns="45718" rIns="45718" bIns="45718">
            <a:normAutofit/>
          </a:bodyPr>
          <a:lstStyle/>
          <a:p>
            <a:pPr algn="ctr" defTabSz="452627">
              <a:lnSpc>
                <a:spcPct val="100000"/>
              </a:lnSpc>
              <a:defRPr sz="3400" b="1">
                <a:latin typeface="+mn-lt"/>
                <a:ea typeface="+mn-ea"/>
                <a:cs typeface="+mn-cs"/>
                <a:sym typeface="Times New Roman"/>
              </a:defRPr>
            </a:pPr>
            <a:r>
              <a:t/>
            </a:r>
            <a:br/>
            <a:r>
              <a:t>Estratégias no controle do câncer de boca</a:t>
            </a:r>
            <a:br/>
            <a:endParaRPr/>
          </a:p>
        </p:txBody>
      </p:sp>
      <p:sp>
        <p:nvSpPr>
          <p:cNvPr id="42" name="Prevenção primária…"/>
          <p:cNvSpPr txBox="1"/>
          <p:nvPr/>
        </p:nvSpPr>
        <p:spPr>
          <a:xfrm>
            <a:off x="587509" y="1971787"/>
            <a:ext cx="3494664" cy="1013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400" b="1"/>
            </a:pPr>
            <a:r>
              <a:t>Prevenção primária</a:t>
            </a:r>
          </a:p>
          <a:p>
            <a:pPr>
              <a:defRPr sz="2100" b="1"/>
            </a:pPr>
            <a:endParaRPr/>
          </a:p>
          <a:p>
            <a:pPr marL="210551" indent="-210551">
              <a:buSzPct val="100000"/>
              <a:buChar char="•"/>
              <a:defRPr sz="2100"/>
            </a:pPr>
            <a:r>
              <a:t>Vacinação contra HPV </a:t>
            </a:r>
          </a:p>
        </p:txBody>
      </p:sp>
      <p:sp>
        <p:nvSpPr>
          <p:cNvPr id="43" name="Prevenção secundária…"/>
          <p:cNvSpPr txBox="1"/>
          <p:nvPr/>
        </p:nvSpPr>
        <p:spPr>
          <a:xfrm>
            <a:off x="574033" y="3815422"/>
            <a:ext cx="5031024" cy="2150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400" b="1"/>
            </a:pPr>
            <a:r>
              <a:t>Prevenção secundária</a:t>
            </a:r>
            <a:r>
              <a:rPr sz="1800"/>
              <a:t> </a:t>
            </a:r>
          </a:p>
          <a:p>
            <a:pPr>
              <a:defRPr b="1"/>
            </a:pPr>
            <a:endParaRPr sz="1800"/>
          </a:p>
          <a:p>
            <a:pPr marL="210551" indent="-210551">
              <a:buSzPct val="100000"/>
              <a:buChar char="•"/>
              <a:defRPr sz="2100"/>
            </a:pPr>
            <a:r>
              <a:t>Exame clínico </a:t>
            </a:r>
          </a:p>
          <a:p>
            <a:pPr>
              <a:defRPr sz="2100"/>
            </a:pPr>
            <a:endParaRPr/>
          </a:p>
          <a:p>
            <a:pPr marL="210551" indent="-210551">
              <a:buSzPct val="100000"/>
              <a:buChar char="•"/>
              <a:defRPr sz="2100" u="sng"/>
            </a:pPr>
            <a:r>
              <a:t>Exame citopatológico oral</a:t>
            </a:r>
          </a:p>
          <a:p>
            <a:pPr>
              <a:defRPr sz="2100"/>
            </a:pPr>
            <a:endParaRPr/>
          </a:p>
          <a:p>
            <a:pPr marL="210551" indent="-210551">
              <a:buSzPct val="100000"/>
              <a:buChar char="•"/>
              <a:defRPr sz="2100"/>
            </a:pPr>
            <a:r>
              <a:t>Exame anatomopatológico (padrão-ouro)</a:t>
            </a:r>
          </a:p>
        </p:txBody>
      </p:sp>
      <p:sp>
        <p:nvSpPr>
          <p:cNvPr id="44" name="Fonte: INCA, 2014."/>
          <p:cNvSpPr txBox="1"/>
          <p:nvPr/>
        </p:nvSpPr>
        <p:spPr>
          <a:xfrm>
            <a:off x="7635909" y="6564703"/>
            <a:ext cx="2696833" cy="225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/>
            </a:lvl1pPr>
          </a:lstStyle>
          <a:p>
            <a:r>
              <a:t>Fonte: INCA, 2014.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As células são obtidas pela raspagem na superfície da lesão suspeita;…"/>
          <p:cNvSpPr txBox="1"/>
          <p:nvPr/>
        </p:nvSpPr>
        <p:spPr>
          <a:xfrm>
            <a:off x="550842" y="2218025"/>
            <a:ext cx="8042313" cy="2174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10551" indent="-210551">
              <a:buSzPct val="100000"/>
              <a:buChar char="•"/>
              <a:defRPr sz="2100"/>
            </a:pPr>
            <a:r>
              <a:t>As células são obtidas pela raspagem na superfície da lesão suspeita;</a:t>
            </a:r>
          </a:p>
          <a:p>
            <a:pPr>
              <a:defRPr sz="2100"/>
            </a:pPr>
            <a:endParaRPr/>
          </a:p>
          <a:p>
            <a:pPr marL="210551" indent="-210551">
              <a:buSzPct val="100000"/>
              <a:buChar char="•"/>
              <a:defRPr sz="2100"/>
            </a:pPr>
            <a:r>
              <a:t>Possui uma sensibilidade e especificidade semelhante ao cérvico vaginal;</a:t>
            </a:r>
          </a:p>
          <a:p>
            <a:pPr>
              <a:defRPr sz="2100"/>
            </a:pPr>
            <a:endParaRPr/>
          </a:p>
          <a:p>
            <a:pPr marL="210551" indent="-210551">
              <a:buSzPct val="100000"/>
              <a:buChar char="•"/>
              <a:defRPr sz="2100"/>
            </a:pPr>
            <a:r>
              <a:t>Não é tão eficaz como método de rastreamento populacional quanto o exame citopatológico do colo do útero devido: </a:t>
            </a:r>
          </a:p>
        </p:txBody>
      </p:sp>
      <p:sp>
        <p:nvSpPr>
          <p:cNvPr id="47" name="EXAME CITOPATOLÓGICO ORAL"/>
          <p:cNvSpPr txBox="1"/>
          <p:nvPr/>
        </p:nvSpPr>
        <p:spPr>
          <a:xfrm>
            <a:off x="1482371" y="588271"/>
            <a:ext cx="6179258" cy="42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400" b="1"/>
            </a:lvl1pPr>
          </a:lstStyle>
          <a:p>
            <a:r>
              <a:t>EXAME CITOPATOLÓGICO ORAL </a:t>
            </a:r>
          </a:p>
        </p:txBody>
      </p:sp>
      <p:sp>
        <p:nvSpPr>
          <p:cNvPr id="48" name="a topografia da cavidade oral;…"/>
          <p:cNvSpPr txBox="1"/>
          <p:nvPr/>
        </p:nvSpPr>
        <p:spPr>
          <a:xfrm>
            <a:off x="550841" y="4509120"/>
            <a:ext cx="7252014" cy="1285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100"/>
            </a:pPr>
            <a:endParaRPr/>
          </a:p>
          <a:p>
            <a:pPr marL="342900" indent="-342900">
              <a:buSzPct val="100000"/>
              <a:buFont typeface="Times New Roman"/>
              <a:buChar char="✓"/>
              <a:defRPr sz="2100"/>
            </a:pPr>
            <a:r>
              <a:t>a topografia da cavidade oral;</a:t>
            </a:r>
          </a:p>
          <a:p>
            <a:pPr marL="342900" indent="-342900">
              <a:buSzPct val="100000"/>
              <a:buFont typeface="Times New Roman"/>
              <a:buChar char="✓"/>
              <a:defRPr sz="2100"/>
            </a:pPr>
            <a:r>
              <a:t>o tamanho da cavidade oral;</a:t>
            </a:r>
          </a:p>
          <a:p>
            <a:pPr marL="342900" indent="-342900">
              <a:buSzPct val="100000"/>
              <a:buFont typeface="Times New Roman"/>
              <a:buChar char="✓"/>
              <a:defRPr sz="2100"/>
            </a:pPr>
            <a:r>
              <a:t>por não ter uma zona de transformação como o colo do útero.</a:t>
            </a:r>
          </a:p>
        </p:txBody>
      </p:sp>
      <p:sp>
        <p:nvSpPr>
          <p:cNvPr id="49" name="Fonte: MEHROTRA, R., 2013."/>
          <p:cNvSpPr txBox="1"/>
          <p:nvPr/>
        </p:nvSpPr>
        <p:spPr>
          <a:xfrm>
            <a:off x="6865032" y="6553920"/>
            <a:ext cx="4572813" cy="225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/>
            </a:lvl1pPr>
          </a:lstStyle>
          <a:p>
            <a:r>
              <a:t>Fonte: MEHROTRA, R., 2013.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Vantagens do exame citopatológico oral sobre o exame anatomopatológico"/>
          <p:cNvSpPr txBox="1"/>
          <p:nvPr/>
        </p:nvSpPr>
        <p:spPr>
          <a:xfrm>
            <a:off x="692629" y="332998"/>
            <a:ext cx="7758742" cy="909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000" b="1"/>
            </a:pPr>
            <a:r>
              <a:t>Vantagens do exame citopatológico oral sobre o exame anatomopatológico</a:t>
            </a:r>
            <a:r>
              <a:rPr sz="1800"/>
              <a:t> </a:t>
            </a:r>
          </a:p>
        </p:txBody>
      </p:sp>
      <p:sp>
        <p:nvSpPr>
          <p:cNvPr id="52" name="Coleta simples…"/>
          <p:cNvSpPr txBox="1"/>
          <p:nvPr/>
        </p:nvSpPr>
        <p:spPr>
          <a:xfrm>
            <a:off x="261368" y="2299805"/>
            <a:ext cx="4982511" cy="348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20578" indent="-220578">
              <a:buSzPct val="100000"/>
              <a:buChar char="•"/>
              <a:defRPr sz="2200"/>
            </a:pPr>
            <a:r>
              <a:t>Coleta simples </a:t>
            </a:r>
          </a:p>
          <a:p>
            <a:pPr>
              <a:defRPr sz="2200"/>
            </a:pPr>
            <a:endParaRPr/>
          </a:p>
          <a:p>
            <a:pPr marL="220578" indent="-220578">
              <a:buSzPct val="100000"/>
              <a:buChar char="•"/>
              <a:defRPr sz="2200"/>
            </a:pPr>
            <a:r>
              <a:t>Barato </a:t>
            </a:r>
          </a:p>
          <a:p>
            <a:pPr>
              <a:defRPr sz="2200"/>
            </a:pPr>
            <a:endParaRPr/>
          </a:p>
          <a:p>
            <a:pPr marL="220578" indent="-220578">
              <a:buSzPct val="100000"/>
              <a:buChar char="•"/>
              <a:defRPr sz="2200"/>
            </a:pPr>
            <a:r>
              <a:t>Semi invasivo </a:t>
            </a:r>
          </a:p>
          <a:p>
            <a:pPr>
              <a:defRPr sz="2200"/>
            </a:pPr>
            <a:endParaRPr/>
          </a:p>
          <a:p>
            <a:pPr marL="220578" indent="-220578">
              <a:buSzPct val="100000"/>
              <a:buChar char="•"/>
              <a:defRPr sz="2200"/>
            </a:pPr>
            <a:r>
              <a:t>Relativamente sem dor</a:t>
            </a:r>
          </a:p>
          <a:p>
            <a:pPr>
              <a:defRPr sz="2200"/>
            </a:pPr>
            <a:endParaRPr/>
          </a:p>
          <a:p>
            <a:pPr marL="220578" indent="-220578">
              <a:buSzPct val="100000"/>
              <a:buChar char="•"/>
              <a:defRPr sz="2200"/>
            </a:pPr>
            <a:r>
              <a:t>Desconforto mínimo </a:t>
            </a:r>
          </a:p>
          <a:p>
            <a:pPr>
              <a:defRPr sz="2200"/>
            </a:pPr>
            <a:endParaRPr/>
          </a:p>
          <a:p>
            <a:pPr marL="220578" indent="-220578">
              <a:buSzPct val="100000"/>
              <a:buChar char="•"/>
              <a:defRPr sz="2200"/>
            </a:pPr>
            <a:r>
              <a:t>Útil na seleção de uma área para biópsia </a:t>
            </a:r>
          </a:p>
        </p:txBody>
      </p:sp>
      <p:sp>
        <p:nvSpPr>
          <p:cNvPr id="53" name="Fonte: HOPPER, KALAVREZOS, 2007; GLENNIE et al, 1976."/>
          <p:cNvSpPr txBox="1"/>
          <p:nvPr/>
        </p:nvSpPr>
        <p:spPr>
          <a:xfrm>
            <a:off x="5355625" y="6564703"/>
            <a:ext cx="6335587" cy="225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/>
            </a:lvl1pPr>
          </a:lstStyle>
          <a:p>
            <a:r>
              <a:t>Fonte: HOPPER, KALAVREZOS, 2007; GLENNIE et al, 1976.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Indicações"/>
          <p:cNvSpPr txBox="1"/>
          <p:nvPr/>
        </p:nvSpPr>
        <p:spPr>
          <a:xfrm>
            <a:off x="2064573" y="289873"/>
            <a:ext cx="5014854" cy="555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400" b="1"/>
            </a:lvl1pPr>
          </a:lstStyle>
          <a:p>
            <a:r>
              <a:t>Indicações </a:t>
            </a:r>
          </a:p>
        </p:txBody>
      </p:sp>
      <p:sp>
        <p:nvSpPr>
          <p:cNvPr id="56" name="Em lesões aparentemente inócuas (sem razão suficiente para realizar biópsia);…"/>
          <p:cNvSpPr txBox="1"/>
          <p:nvPr/>
        </p:nvSpPr>
        <p:spPr>
          <a:xfrm>
            <a:off x="40017" y="1589530"/>
            <a:ext cx="8974402" cy="4008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90500" indent="-190500">
              <a:buSzPct val="100000"/>
              <a:buChar char="•"/>
              <a:defRPr sz="1900"/>
            </a:pPr>
            <a:r>
              <a:t>Em lesões aparentemente inócuas (sem razão suficiente para realizar biópsia);</a:t>
            </a:r>
          </a:p>
          <a:p>
            <a:pPr>
              <a:defRPr sz="1900"/>
            </a:pPr>
            <a:endParaRPr/>
          </a:p>
          <a:p>
            <a:pPr>
              <a:defRPr sz="1900"/>
            </a:pPr>
            <a:r>
              <a:t>•  Na investigação de lesões ulceradas;</a:t>
            </a:r>
          </a:p>
          <a:p>
            <a:pPr>
              <a:defRPr sz="1900"/>
            </a:pPr>
            <a:endParaRPr/>
          </a:p>
          <a:p>
            <a:pPr marL="190500" indent="-190500">
              <a:buSzPct val="100000"/>
              <a:buChar char="•"/>
              <a:defRPr sz="1900"/>
            </a:pPr>
            <a:r>
              <a:t>Em lesões extensas ou múltiplas (selecionando o local mais adequado para realizar a biópsia);</a:t>
            </a:r>
          </a:p>
          <a:p>
            <a:pPr>
              <a:defRPr sz="1900"/>
            </a:pPr>
            <a:endParaRPr/>
          </a:p>
          <a:p>
            <a:pPr marL="190500" indent="-190500">
              <a:buSzPct val="100000"/>
              <a:buChar char="•"/>
              <a:defRPr sz="1900"/>
            </a:pPr>
            <a:r>
              <a:t>Em áreas submetidas à radioterapia;</a:t>
            </a:r>
          </a:p>
          <a:p>
            <a:pPr>
              <a:defRPr sz="1900"/>
            </a:pPr>
            <a:endParaRPr/>
          </a:p>
          <a:p>
            <a:pPr marL="190500" indent="-190500">
              <a:buSzPct val="100000"/>
              <a:buChar char="•"/>
              <a:defRPr sz="1900"/>
            </a:pPr>
            <a:r>
              <a:t>No controle da evolução de certas doenças (Pênfigo vulgar);</a:t>
            </a:r>
          </a:p>
          <a:p>
            <a:pPr>
              <a:defRPr sz="1900"/>
            </a:pPr>
            <a:endParaRPr/>
          </a:p>
          <a:p>
            <a:pPr marL="190500" indent="-190500">
              <a:buSzPct val="100000"/>
              <a:buChar char="•"/>
              <a:defRPr sz="1900"/>
            </a:pPr>
            <a:r>
              <a:t>No controle de lesões cancerizáveis; </a:t>
            </a:r>
          </a:p>
          <a:p>
            <a:pPr>
              <a:defRPr sz="1900"/>
            </a:pPr>
            <a:endParaRPr/>
          </a:p>
          <a:p>
            <a:pPr marL="190500" indent="-190500">
              <a:buSzPct val="100000"/>
              <a:buChar char="•"/>
              <a:defRPr sz="1900"/>
            </a:pPr>
            <a:r>
              <a:t>Em áreas onde houve remissão de tumor maligno (pacientes impedidos de procedimentos que causem sangramentos).</a:t>
            </a:r>
          </a:p>
        </p:txBody>
      </p:sp>
      <p:sp>
        <p:nvSpPr>
          <p:cNvPr id="57" name="Fonte: LUCENA et al, 2011."/>
          <p:cNvSpPr txBox="1"/>
          <p:nvPr/>
        </p:nvSpPr>
        <p:spPr>
          <a:xfrm>
            <a:off x="7021365" y="6521577"/>
            <a:ext cx="3731856" cy="225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/>
            </a:lvl1pPr>
          </a:lstStyle>
          <a:p>
            <a:r>
              <a:t>Fonte: LUCENA et al, 2011.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1441</Words>
  <Application>Microsoft Office PowerPoint</Application>
  <PresentationFormat>Apresentação na tela (4:3)</PresentationFormat>
  <Paragraphs>218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Office</vt:lpstr>
      <vt:lpstr>Apresentação do PowerPoint</vt:lpstr>
      <vt:lpstr>Apresentação do PowerPoint</vt:lpstr>
      <vt:lpstr>Apresentação do PowerPoint</vt:lpstr>
      <vt:lpstr> INTRODUÇÃO </vt:lpstr>
      <vt:lpstr>Apresentação do PowerPoint</vt:lpstr>
      <vt:lpstr> Estratégias no controle do câncer de boca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atualizado</dc:creator>
  <cp:lastModifiedBy>Cliente</cp:lastModifiedBy>
  <cp:revision>1</cp:revision>
  <dcterms:modified xsi:type="dcterms:W3CDTF">2019-02-06T15:12:11Z</dcterms:modified>
</cp:coreProperties>
</file>