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6553200" y="6357174"/>
            <a:ext cx="346063" cy="3603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lvl1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ude.gov.br/bvs/publicacoes/abc_do_cancer.pdf" TargetMode="External"/><Relationship Id="rId3" Type="http://schemas.openxmlformats.org/officeDocument/2006/relationships/hyperlink" Target="http://www.epsjv.fiocruz.br/upload/d/simone_20130122.pptx" TargetMode="External"/><Relationship Id="rId4" Type="http://schemas.openxmlformats.org/officeDocument/2006/relationships/hyperlink" Target="http://bvsms.saude.gov.br/bvs/palestras/cancer/fundacao_oncocentro_SP.pdf" TargetMode="External"/><Relationship Id="rId5" Type="http://schemas.openxmlformats.org/officeDocument/2006/relationships/hyperlink" Target="http://www.historiadocancer.coc.fiocruz.br/index.php/pt-br/imagens/pioneiras-sociais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://www.historiadocancer.coc.fiocruz.br/index.php/pt-br/imagens/pioneiras-sociais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hyperlink" Target="http://www.historiadocancer.coc.fiocruz.br/index.php/pt-br/imagens/pioneiras-sociai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 panorama histórico-educacional da formação do citotécnico no Brasil…"/>
          <p:cNvSpPr txBox="1"/>
          <p:nvPr/>
        </p:nvSpPr>
        <p:spPr>
          <a:xfrm>
            <a:off x="854549" y="-1322726"/>
            <a:ext cx="8229601" cy="66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+mj-lt"/>
                <a:ea typeface="+mj-ea"/>
                <a:cs typeface="+mj-cs"/>
                <a:sym typeface="Times New Roman"/>
              </a:defRPr>
            </a:pPr>
            <a:r>
              <a:t>O panorama histórico-educacional da formação do citotécnico no Brasil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Wilcéia Aparecida Souza da Silva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Orientadora: Simone Maia Evaristo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cola de Citopatologia das Pioneiras Sociais"/>
          <p:cNvSpPr txBox="1"/>
          <p:nvPr/>
        </p:nvSpPr>
        <p:spPr>
          <a:xfrm>
            <a:off x="2712000" y="507671"/>
            <a:ext cx="43324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Escola de Citopatologia das Pioneiras Sociais </a:t>
            </a:r>
          </a:p>
        </p:txBody>
      </p:sp>
      <p:sp>
        <p:nvSpPr>
          <p:cNvPr id="66" name="* Histologia…"/>
          <p:cNvSpPr txBox="1"/>
          <p:nvPr/>
        </p:nvSpPr>
        <p:spPr>
          <a:xfrm>
            <a:off x="2176658" y="2954945"/>
            <a:ext cx="2529445" cy="232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Histologia</a:t>
            </a:r>
          </a:p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Citologia Geral</a:t>
            </a:r>
          </a:p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Anatomia ginecológica</a:t>
            </a:r>
          </a:p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Fisiologia ginecológica </a:t>
            </a:r>
          </a:p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Técnicas Laboratoriais </a:t>
            </a:r>
          </a:p>
          <a:p>
            <a:pPr algn="just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* Interpretação de lâminas</a:t>
            </a:r>
          </a:p>
        </p:txBody>
      </p:sp>
      <p:sp>
        <p:nvSpPr>
          <p:cNvPr id="67" name="Citologia não-ginecológica…"/>
          <p:cNvSpPr txBox="1"/>
          <p:nvPr/>
        </p:nvSpPr>
        <p:spPr>
          <a:xfrm>
            <a:off x="5596288" y="2922169"/>
            <a:ext cx="2823883" cy="153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 algn="just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Citologia não-ginecológica</a:t>
            </a:r>
          </a:p>
          <a:p>
            <a:pPr marL="180473" indent="-180473" algn="just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Leitura de 2000 lâminas</a:t>
            </a:r>
          </a:p>
          <a:p>
            <a:pPr marL="180473" indent="-180473" algn="just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Trabalhos de pesquisa</a:t>
            </a:r>
          </a:p>
          <a:p>
            <a:pPr marL="180473" indent="-180473" algn="just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Congressos </a:t>
            </a:r>
          </a:p>
        </p:txBody>
      </p:sp>
      <p:sp>
        <p:nvSpPr>
          <p:cNvPr id="68" name="1˚ ANO"/>
          <p:cNvSpPr txBox="1"/>
          <p:nvPr/>
        </p:nvSpPr>
        <p:spPr>
          <a:xfrm>
            <a:off x="3024197" y="2157396"/>
            <a:ext cx="83436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1˚ ANO</a:t>
            </a:r>
          </a:p>
        </p:txBody>
      </p:sp>
      <p:sp>
        <p:nvSpPr>
          <p:cNvPr id="69" name="2˚ ANO"/>
          <p:cNvSpPr txBox="1"/>
          <p:nvPr/>
        </p:nvSpPr>
        <p:spPr>
          <a:xfrm>
            <a:off x="6591046" y="2157396"/>
            <a:ext cx="83436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2˚ ANO</a:t>
            </a:r>
          </a:p>
        </p:txBody>
      </p:sp>
      <p:sp>
        <p:nvSpPr>
          <p:cNvPr id="70" name="( Evaristo, Medrado ; 2014 )"/>
          <p:cNvSpPr txBox="1"/>
          <p:nvPr/>
        </p:nvSpPr>
        <p:spPr>
          <a:xfrm>
            <a:off x="5626137" y="5620727"/>
            <a:ext cx="2764184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 ( Evaristo, Medrado ; 2014 )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cola de Citopatologia das Pioneiras Sociais"/>
          <p:cNvSpPr txBox="1"/>
          <p:nvPr/>
        </p:nvSpPr>
        <p:spPr>
          <a:xfrm>
            <a:off x="2635522" y="518596"/>
            <a:ext cx="43324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Escola de Citopatologia das Pioneiras Sociais </a:t>
            </a:r>
          </a:p>
        </p:txBody>
      </p:sp>
      <p:sp>
        <p:nvSpPr>
          <p:cNvPr id="73" name="Sol"/>
          <p:cNvSpPr/>
          <p:nvPr/>
        </p:nvSpPr>
        <p:spPr>
          <a:xfrm>
            <a:off x="2407453" y="2094778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2D1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Para aprovação os alunos deveriam ter :…"/>
          <p:cNvSpPr txBox="1"/>
          <p:nvPr/>
        </p:nvSpPr>
        <p:spPr>
          <a:xfrm>
            <a:off x="3138088" y="2004074"/>
            <a:ext cx="3861865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Para aprovação os alunos deveriam ter : 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Aproveitamento de 70% </a:t>
            </a:r>
          </a:p>
        </p:txBody>
      </p:sp>
      <p:sp>
        <p:nvSpPr>
          <p:cNvPr id="75" name="Sol"/>
          <p:cNvSpPr/>
          <p:nvPr/>
        </p:nvSpPr>
        <p:spPr>
          <a:xfrm>
            <a:off x="1555277" y="2925104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34B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Cumprir a meta de 2000 lâminas"/>
          <p:cNvSpPr txBox="1"/>
          <p:nvPr/>
        </p:nvSpPr>
        <p:spPr>
          <a:xfrm>
            <a:off x="2351464" y="2967750"/>
            <a:ext cx="309424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Cumprir a meta de 2000 lâminas</a:t>
            </a:r>
          </a:p>
        </p:txBody>
      </p:sp>
      <p:sp>
        <p:nvSpPr>
          <p:cNvPr id="77" name="A escola funcionou de 1968-1981"/>
          <p:cNvSpPr txBox="1"/>
          <p:nvPr/>
        </p:nvSpPr>
        <p:spPr>
          <a:xfrm>
            <a:off x="1390355" y="4672102"/>
            <a:ext cx="318957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A escola funcionou de 1968-1981</a:t>
            </a:r>
          </a:p>
        </p:txBody>
      </p:sp>
      <p:sp>
        <p:nvSpPr>
          <p:cNvPr id="78" name="Formou mais de 250 alunos, incluindo alunos estrangeiros"/>
          <p:cNvSpPr txBox="1"/>
          <p:nvPr/>
        </p:nvSpPr>
        <p:spPr>
          <a:xfrm>
            <a:off x="1468391" y="3756252"/>
            <a:ext cx="555169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Formou mais de 250 alunos, incluindo alunos estrangeiros  </a:t>
            </a:r>
          </a:p>
        </p:txBody>
      </p:sp>
      <p:sp>
        <p:nvSpPr>
          <p:cNvPr id="79" name="Sol"/>
          <p:cNvSpPr/>
          <p:nvPr/>
        </p:nvSpPr>
        <p:spPr>
          <a:xfrm>
            <a:off x="790503" y="3689877"/>
            <a:ext cx="433723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F4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Sol"/>
          <p:cNvSpPr/>
          <p:nvPr/>
        </p:nvSpPr>
        <p:spPr>
          <a:xfrm>
            <a:off x="484594" y="4629456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E6B6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3.2 Outras escolas de citopatologia"/>
          <p:cNvSpPr txBox="1"/>
          <p:nvPr/>
        </p:nvSpPr>
        <p:spPr>
          <a:xfrm>
            <a:off x="3181789" y="540447"/>
            <a:ext cx="335443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3.2 Outras escolas de citopatologia </a:t>
            </a:r>
          </a:p>
        </p:txBody>
      </p:sp>
      <p:sp>
        <p:nvSpPr>
          <p:cNvPr id="83" name="Instituto Brasileiro de Controle do Câncer (IBCC)…"/>
          <p:cNvSpPr txBox="1"/>
          <p:nvPr/>
        </p:nvSpPr>
        <p:spPr>
          <a:xfrm>
            <a:off x="614336" y="1327071"/>
            <a:ext cx="8236098" cy="5059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Instituto Brasileiro de Controle do Câncer (IBCC)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Secretarias de saúde da Bahia, Rio Grande do Sul, Minas Gerais 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Instituto do Câncer do Paraná 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Universidade Federal do Estado do Rio de Janeiro ( Unirio )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Centro de Ação Integral à Saúde da Mulher, da Universidade Estadual de Campinas 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 Instituto Politécnico Universitário (Estácio)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Instituto Brasileiro de Pesquisas em Oncologia e Obstetrícia  ( IBEPOG ) 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Liga Bahiana Contra o Câncer - Hospital Aristides Maltez 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Santa Casa da Misericórdia de São Paulo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Faculdade de Medicina da Universidade Estadual de Campinas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 Centro de Treinamento de Recursos Humanos da Fundação Amaury de Medeiros -  Secretaria de Saúde do Estado de Pernambuco</a:t>
            </a:r>
          </a:p>
          <a:p>
            <a:pPr marL="120315" indent="-120315" algn="just" defTabSz="457200">
              <a:lnSpc>
                <a:spcPct val="150000"/>
              </a:lnSpc>
              <a:spcBef>
                <a:spcPts val="1200"/>
              </a:spcBef>
              <a:buSzPct val="100000"/>
              <a:buChar char="*"/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 Faculdade de Medicina da Universidade Católica de Porto Alegre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3.3. O Instituto Nacional do Câncer"/>
          <p:cNvSpPr txBox="1"/>
          <p:nvPr/>
        </p:nvSpPr>
        <p:spPr>
          <a:xfrm>
            <a:off x="3116237" y="518596"/>
            <a:ext cx="34180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3.3. O Instituto Nacional do Câncer </a:t>
            </a:r>
          </a:p>
        </p:txBody>
      </p:sp>
      <p:sp>
        <p:nvSpPr>
          <p:cNvPr id="86" name="Sol"/>
          <p:cNvSpPr/>
          <p:nvPr/>
        </p:nvSpPr>
        <p:spPr>
          <a:xfrm>
            <a:off x="2090618" y="2313285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2D1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Início em 1975"/>
          <p:cNvSpPr txBox="1"/>
          <p:nvPr/>
        </p:nvSpPr>
        <p:spPr>
          <a:xfrm>
            <a:off x="2701074" y="2355931"/>
            <a:ext cx="154528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Início em 1975 </a:t>
            </a:r>
          </a:p>
        </p:txBody>
      </p:sp>
      <p:sp>
        <p:nvSpPr>
          <p:cNvPr id="88" name="Sol"/>
          <p:cNvSpPr/>
          <p:nvPr/>
        </p:nvSpPr>
        <p:spPr>
          <a:xfrm>
            <a:off x="1096413" y="3212139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34B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Carga horária de 1900 horas"/>
          <p:cNvSpPr txBox="1"/>
          <p:nvPr/>
        </p:nvSpPr>
        <p:spPr>
          <a:xfrm>
            <a:off x="1761496" y="3254785"/>
            <a:ext cx="268984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Carga horária de 1900 horas</a:t>
            </a:r>
          </a:p>
        </p:txBody>
      </p:sp>
      <p:sp>
        <p:nvSpPr>
          <p:cNvPr id="90" name="Nomenclatura : Formação de citotécnicos"/>
          <p:cNvSpPr txBox="1"/>
          <p:nvPr/>
        </p:nvSpPr>
        <p:spPr>
          <a:xfrm>
            <a:off x="1488814" y="4093059"/>
            <a:ext cx="396980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Nomenclatura : Formação de citotécnicos </a:t>
            </a:r>
          </a:p>
        </p:txBody>
      </p:sp>
      <p:sp>
        <p:nvSpPr>
          <p:cNvPr id="91" name="Sol"/>
          <p:cNvSpPr/>
          <p:nvPr/>
        </p:nvSpPr>
        <p:spPr>
          <a:xfrm>
            <a:off x="615698" y="4050413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F4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ol"/>
          <p:cNvSpPr/>
          <p:nvPr/>
        </p:nvSpPr>
        <p:spPr>
          <a:xfrm>
            <a:off x="615698" y="5083348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A41D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Inspirado nos moldes do Centro de Pesquisas Luiza Gomes de Lemos"/>
          <p:cNvSpPr txBox="1"/>
          <p:nvPr/>
        </p:nvSpPr>
        <p:spPr>
          <a:xfrm>
            <a:off x="1332757" y="5125994"/>
            <a:ext cx="647848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Inspirado nos moldes do Centro de Pesquisas Luiza Gomes de Lemos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3.3. O Instituto Nacional do Câncer"/>
          <p:cNvSpPr txBox="1"/>
          <p:nvPr/>
        </p:nvSpPr>
        <p:spPr>
          <a:xfrm>
            <a:off x="3116237" y="518596"/>
            <a:ext cx="34180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3.3. O Instituto Nacional do Câncer </a:t>
            </a:r>
          </a:p>
        </p:txBody>
      </p:sp>
      <p:sp>
        <p:nvSpPr>
          <p:cNvPr id="96" name="Retângulo"/>
          <p:cNvSpPr/>
          <p:nvPr/>
        </p:nvSpPr>
        <p:spPr>
          <a:xfrm>
            <a:off x="2354661" y="2007375"/>
            <a:ext cx="5605694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DD37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Em 1992, alterou-se o nome para Qualificação Profissional : Técnico em Citologia…"/>
          <p:cNvSpPr txBox="1"/>
          <p:nvPr/>
        </p:nvSpPr>
        <p:spPr>
          <a:xfrm>
            <a:off x="2756397" y="2068111"/>
            <a:ext cx="4802223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Em 1992, alterou-se o nome para Qualificação Profissional : Técnico em Citologia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Em convênio com a Escola de Formação Técnica em Saúde Izabel dos Santos</a:t>
            </a:r>
          </a:p>
        </p:txBody>
      </p:sp>
      <p:sp>
        <p:nvSpPr>
          <p:cNvPr id="98" name="Retângulo"/>
          <p:cNvSpPr/>
          <p:nvPr/>
        </p:nvSpPr>
        <p:spPr>
          <a:xfrm>
            <a:off x="2354661" y="3487118"/>
            <a:ext cx="5605694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43F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Em 2000, o curso passou a ser de especialização em citologia.…"/>
          <p:cNvSpPr txBox="1"/>
          <p:nvPr/>
        </p:nvSpPr>
        <p:spPr>
          <a:xfrm>
            <a:off x="2555340" y="3681204"/>
            <a:ext cx="5204337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Em 2000, o curso passou a ser de especialização em citologia.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Pré-requisito: Técnico em Patologia Clínica</a:t>
            </a:r>
          </a:p>
        </p:txBody>
      </p:sp>
      <p:sp>
        <p:nvSpPr>
          <p:cNvPr id="100" name="Retângulo"/>
          <p:cNvSpPr/>
          <p:nvPr/>
        </p:nvSpPr>
        <p:spPr>
          <a:xfrm>
            <a:off x="2354661" y="5040296"/>
            <a:ext cx="5605694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DD37E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De 2008 a 2010, o curso passou a ser de Qualificação : Citologia na Prevenção do  Câncer do Colo do Útero"/>
          <p:cNvSpPr txBox="1"/>
          <p:nvPr/>
        </p:nvSpPr>
        <p:spPr>
          <a:xfrm>
            <a:off x="2555340" y="5367732"/>
            <a:ext cx="5204337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De 2008 a 2010, o curso passou a ser de Qualificação : Citologia na Prevenção do  Câncer do Colo do Útero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3.3. O Instituto Nacional do Câncer"/>
          <p:cNvSpPr txBox="1"/>
          <p:nvPr/>
        </p:nvSpPr>
        <p:spPr>
          <a:xfrm>
            <a:off x="3116237" y="518596"/>
            <a:ext cx="34180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3.3. O Instituto Nacional do Câncer </a:t>
            </a:r>
          </a:p>
        </p:txBody>
      </p:sp>
      <p:sp>
        <p:nvSpPr>
          <p:cNvPr id="104" name="Sol"/>
          <p:cNvSpPr/>
          <p:nvPr/>
        </p:nvSpPr>
        <p:spPr>
          <a:xfrm>
            <a:off x="2090618" y="2313285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2D1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Após o lançamento do PROFAPS ( Programa de Formação de Profissionais de Nível Médio para a Saúde )"/>
          <p:cNvSpPr txBox="1"/>
          <p:nvPr/>
        </p:nvSpPr>
        <p:spPr>
          <a:xfrm>
            <a:off x="2719297" y="2222581"/>
            <a:ext cx="5624566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Após o lançamento do PROFAPS ( Programa de Formação de Profissionais de Nível Médio para a Saúde )</a:t>
            </a:r>
          </a:p>
        </p:txBody>
      </p:sp>
      <p:sp>
        <p:nvSpPr>
          <p:cNvPr id="106" name="Sol"/>
          <p:cNvSpPr/>
          <p:nvPr/>
        </p:nvSpPr>
        <p:spPr>
          <a:xfrm>
            <a:off x="1096413" y="3212139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C34B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Convênio com a Escola Politécnica De Saúde Joaquim Venâncio"/>
          <p:cNvSpPr txBox="1"/>
          <p:nvPr/>
        </p:nvSpPr>
        <p:spPr>
          <a:xfrm>
            <a:off x="1761496" y="3254785"/>
            <a:ext cx="607374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Convênio com a Escola Politécnica De Saúde Joaquim Venâncio </a:t>
            </a:r>
          </a:p>
        </p:txBody>
      </p:sp>
      <p:sp>
        <p:nvSpPr>
          <p:cNvPr id="108" name="Nomenclatura Curso de Educação Profissional Técnica de Nível Médio : Formação em Citopatologia"/>
          <p:cNvSpPr txBox="1"/>
          <p:nvPr/>
        </p:nvSpPr>
        <p:spPr>
          <a:xfrm>
            <a:off x="1462710" y="4020289"/>
            <a:ext cx="6671320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Nomenclatura Curso de Educação Profissional Técnica de Nível Médio : Formação em Citopatologia </a:t>
            </a:r>
          </a:p>
        </p:txBody>
      </p:sp>
      <p:sp>
        <p:nvSpPr>
          <p:cNvPr id="109" name="Sol"/>
          <p:cNvSpPr/>
          <p:nvPr/>
        </p:nvSpPr>
        <p:spPr>
          <a:xfrm>
            <a:off x="615698" y="4050413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F4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ol"/>
          <p:cNvSpPr/>
          <p:nvPr/>
        </p:nvSpPr>
        <p:spPr>
          <a:xfrm>
            <a:off x="615698" y="5083348"/>
            <a:ext cx="433722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A41D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Em 2013, o curso se reestrutura para se adequar aos parâmetros do PROFAPS"/>
          <p:cNvSpPr txBox="1"/>
          <p:nvPr/>
        </p:nvSpPr>
        <p:spPr>
          <a:xfrm>
            <a:off x="1332757" y="5125994"/>
            <a:ext cx="72864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Em 2013, o curso se reestrutura para se adequar aos parâmetros do PROFAPS </a:t>
            </a:r>
          </a:p>
        </p:txBody>
      </p:sp>
      <p:sp>
        <p:nvSpPr>
          <p:cNvPr id="112" name="Sol"/>
          <p:cNvSpPr/>
          <p:nvPr/>
        </p:nvSpPr>
        <p:spPr>
          <a:xfrm>
            <a:off x="888831" y="5940496"/>
            <a:ext cx="433723" cy="433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E9886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Modelo curricular : biossegurança, anatomia, biologia molecular, histologia."/>
          <p:cNvSpPr txBox="1"/>
          <p:nvPr/>
        </p:nvSpPr>
        <p:spPr>
          <a:xfrm>
            <a:off x="1575765" y="5983142"/>
            <a:ext cx="708425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Modelo curricular : biossegurança, anatomia, biologia molecular, histologia.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3.4 Fundação Oncocentro de São Paulo"/>
          <p:cNvSpPr txBox="1"/>
          <p:nvPr/>
        </p:nvSpPr>
        <p:spPr>
          <a:xfrm>
            <a:off x="2755033" y="507671"/>
            <a:ext cx="371006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3.4 Fundação Oncocentro de São Paulo</a:t>
            </a:r>
          </a:p>
        </p:txBody>
      </p:sp>
      <p:sp>
        <p:nvSpPr>
          <p:cNvPr id="116" name="Atuante desde 1992"/>
          <p:cNvSpPr txBox="1"/>
          <p:nvPr/>
        </p:nvSpPr>
        <p:spPr>
          <a:xfrm>
            <a:off x="3612115" y="2004441"/>
            <a:ext cx="191977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Atuante desde 1992</a:t>
            </a:r>
          </a:p>
        </p:txBody>
      </p:sp>
      <p:sp>
        <p:nvSpPr>
          <p:cNvPr id="117" name="Anterior Instituto Brasileiro de Controle do Câncer ( IBCC)"/>
          <p:cNvSpPr txBox="1"/>
          <p:nvPr/>
        </p:nvSpPr>
        <p:spPr>
          <a:xfrm>
            <a:off x="2329613" y="2922169"/>
            <a:ext cx="55767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Anterior Instituto Brasileiro de Controle do Câncer ( IBCC)</a:t>
            </a:r>
          </a:p>
        </p:txBody>
      </p:sp>
      <p:sp>
        <p:nvSpPr>
          <p:cNvPr id="118" name="Currículo semelhante ao utilizado pelo INCA"/>
          <p:cNvSpPr txBox="1"/>
          <p:nvPr/>
        </p:nvSpPr>
        <p:spPr>
          <a:xfrm>
            <a:off x="1466512" y="3839898"/>
            <a:ext cx="426225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Currículo semelhante ao utilizado pelo INCA</a:t>
            </a:r>
          </a:p>
        </p:txBody>
      </p:sp>
      <p:sp>
        <p:nvSpPr>
          <p:cNvPr id="119" name="Carga horária de 1500 horas, em período parcial, totalizando 17 meses de duração"/>
          <p:cNvSpPr txBox="1"/>
          <p:nvPr/>
        </p:nvSpPr>
        <p:spPr>
          <a:xfrm>
            <a:off x="1248005" y="4757626"/>
            <a:ext cx="771714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Carga horária de 1500 horas, em período parcial, totalizando 17 meses de duração  </a:t>
            </a:r>
          </a:p>
        </p:txBody>
      </p:sp>
      <p:sp>
        <p:nvSpPr>
          <p:cNvPr id="120" name="Mais de 93 formandos"/>
          <p:cNvSpPr txBox="1"/>
          <p:nvPr/>
        </p:nvSpPr>
        <p:spPr>
          <a:xfrm>
            <a:off x="1794272" y="5675354"/>
            <a:ext cx="221199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Mais de 93 formandos </a:t>
            </a:r>
          </a:p>
        </p:txBody>
      </p:sp>
      <p:sp>
        <p:nvSpPr>
          <p:cNvPr id="121" name="Brilho"/>
          <p:cNvSpPr/>
          <p:nvPr/>
        </p:nvSpPr>
        <p:spPr>
          <a:xfrm>
            <a:off x="2772586" y="1939307"/>
            <a:ext cx="456361" cy="47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F34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Brilho"/>
          <p:cNvSpPr/>
          <p:nvPr/>
        </p:nvSpPr>
        <p:spPr>
          <a:xfrm>
            <a:off x="1548948" y="2857035"/>
            <a:ext cx="456362" cy="47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E635E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Brilho"/>
          <p:cNvSpPr/>
          <p:nvPr/>
        </p:nvSpPr>
        <p:spPr>
          <a:xfrm>
            <a:off x="729548" y="3774764"/>
            <a:ext cx="456362" cy="47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22B29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Brilho"/>
          <p:cNvSpPr/>
          <p:nvPr/>
        </p:nvSpPr>
        <p:spPr>
          <a:xfrm>
            <a:off x="521967" y="4692492"/>
            <a:ext cx="456361" cy="47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853F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Brilho"/>
          <p:cNvSpPr/>
          <p:nvPr/>
        </p:nvSpPr>
        <p:spPr>
          <a:xfrm>
            <a:off x="871578" y="5610220"/>
            <a:ext cx="456361" cy="47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65EC34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4. Embates na padronização do ensino"/>
          <p:cNvSpPr txBox="1"/>
          <p:nvPr/>
        </p:nvSpPr>
        <p:spPr>
          <a:xfrm>
            <a:off x="2963282" y="551372"/>
            <a:ext cx="366530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4. Embates na padronização do ensino </a:t>
            </a:r>
          </a:p>
        </p:txBody>
      </p:sp>
      <p:sp>
        <p:nvSpPr>
          <p:cNvPr id="128" name="* Parecer 353/89"/>
          <p:cNvSpPr txBox="1"/>
          <p:nvPr/>
        </p:nvSpPr>
        <p:spPr>
          <a:xfrm>
            <a:off x="658037" y="1512801"/>
            <a:ext cx="172074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* Parecer 353/89</a:t>
            </a:r>
          </a:p>
        </p:txBody>
      </p:sp>
      <p:sp>
        <p:nvSpPr>
          <p:cNvPr id="129" name="A partir de um acordo interministerial do Ministério da Saúde, outros Ministérios e da Organização Pan Americana de Saúde, constitui-se uma proposta de criação de um currículo mínimo para a formação do técnico em citologia"/>
          <p:cNvSpPr txBox="1"/>
          <p:nvPr/>
        </p:nvSpPr>
        <p:spPr>
          <a:xfrm>
            <a:off x="734515" y="2102769"/>
            <a:ext cx="8122836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A partir de um acordo interministerial do Ministério da Saúde, outros Ministérios e da Organização Pan Americana de Saúde, constitui-se uma proposta de criação de um currículo mínimo para a formação do técnico em citologia </a:t>
            </a:r>
          </a:p>
        </p:txBody>
      </p:sp>
      <p:sp>
        <p:nvSpPr>
          <p:cNvPr id="130" name="* PROFAPS"/>
          <p:cNvSpPr txBox="1"/>
          <p:nvPr/>
        </p:nvSpPr>
        <p:spPr>
          <a:xfrm>
            <a:off x="761870" y="4167658"/>
            <a:ext cx="131266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* PROFAPS</a:t>
            </a:r>
          </a:p>
        </p:txBody>
      </p:sp>
      <p:sp>
        <p:nvSpPr>
          <p:cNvPr id="131" name="O Parecer 353/89 não alcançou nenhuma aplicabilidade"/>
          <p:cNvSpPr txBox="1"/>
          <p:nvPr/>
        </p:nvSpPr>
        <p:spPr>
          <a:xfrm>
            <a:off x="756365" y="3424735"/>
            <a:ext cx="525188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O Parecer 353/89 não alcançou nenhuma aplicabilidade </a:t>
            </a:r>
          </a:p>
        </p:txBody>
      </p:sp>
      <p:sp>
        <p:nvSpPr>
          <p:cNvPr id="132" name="Ampliar o ensino para os futuro profissionais de nível médio…"/>
          <p:cNvSpPr txBox="1"/>
          <p:nvPr/>
        </p:nvSpPr>
        <p:spPr>
          <a:xfrm>
            <a:off x="767290" y="4670223"/>
            <a:ext cx="6776069" cy="1948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Ampliar o ensino para os futuro profissionais de nível médio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Qualificar os funcionários da saúde atuantes no Sistema Único de Saúde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Promoção de cursos de formação inicial e continuada     </a:t>
            </a: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Inclusão da histotecnologia como competência do citotécnico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ullsizeoutput_6.jpeg" descr="fullsizeoutput_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459" y="1128713"/>
            <a:ext cx="4275858" cy="415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4. Embates na padronização do ensino"/>
          <p:cNvSpPr txBox="1"/>
          <p:nvPr/>
        </p:nvSpPr>
        <p:spPr>
          <a:xfrm>
            <a:off x="2389683" y="420268"/>
            <a:ext cx="40996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4. Embates na padronização do ensino </a:t>
            </a:r>
          </a:p>
        </p:txBody>
      </p:sp>
      <p:sp>
        <p:nvSpPr>
          <p:cNvPr id="136" name="Figura : Livros do PROFAPS…"/>
          <p:cNvSpPr txBox="1"/>
          <p:nvPr/>
        </p:nvSpPr>
        <p:spPr>
          <a:xfrm>
            <a:off x="53720" y="5631652"/>
            <a:ext cx="9036560" cy="66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>
                <a:latin typeface="+mj-lt"/>
                <a:ea typeface="+mj-ea"/>
                <a:cs typeface="+mj-cs"/>
                <a:sym typeface="Times New Roman"/>
              </a:rPr>
              <a:t>Figura</a:t>
            </a:r>
            <a:r>
              <a:t> : </a:t>
            </a:r>
            <a:r>
              <a:rPr b="0" sz="1100">
                <a:latin typeface="+mj-lt"/>
                <a:ea typeface="+mj-ea"/>
                <a:cs typeface="+mj-cs"/>
                <a:sym typeface="Times New Roman"/>
              </a:rPr>
              <a:t>Livros do PROFAPS </a:t>
            </a:r>
          </a:p>
          <a:p>
            <a:pPr algn="just" defTabSz="457200">
              <a:spcBef>
                <a:spcPts val="1200"/>
              </a:spcBef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rPr sz="1100"/>
              <a:t>Fonte : O programa de formação de profissionais de nível médio em saúde : um olhar sob a perspectiva curricular. Série Anais do VI Congresso Ibero-Americano de Política e Administração da Educação e IX Congresso Luso-Brasileiro de Política e Administração da Educação, p. 31-34. 2018.       </a:t>
            </a:r>
            <a:r>
              <a:t>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4. Embates na padronização no ensino"/>
          <p:cNvSpPr txBox="1"/>
          <p:nvPr/>
        </p:nvSpPr>
        <p:spPr>
          <a:xfrm>
            <a:off x="2963282" y="540447"/>
            <a:ext cx="360815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4. Embates na padronização no ensino</a:t>
            </a:r>
          </a:p>
        </p:txBody>
      </p:sp>
      <p:pic>
        <p:nvPicPr>
          <p:cNvPr id="139" name="fullsizeoutput_3.jpeg" descr="fullsizeoutput_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31" y="1285426"/>
            <a:ext cx="7490272" cy="4464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Figura  : Amostra da seção Técnico em Citopatologia do Catálogo Nacional de Cursos Técnicos 2008…"/>
          <p:cNvSpPr txBox="1"/>
          <p:nvPr/>
        </p:nvSpPr>
        <p:spPr>
          <a:xfrm>
            <a:off x="1001572" y="5697204"/>
            <a:ext cx="7330590" cy="82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>
                <a:latin typeface="+mj-lt"/>
                <a:ea typeface="+mj-ea"/>
                <a:cs typeface="+mj-cs"/>
                <a:sym typeface="Times New Roman"/>
              </a:rPr>
              <a:t>Figura </a:t>
            </a:r>
            <a:r>
              <a:t> : </a:t>
            </a:r>
            <a:r>
              <a:rPr b="0" sz="1100">
                <a:latin typeface="+mj-lt"/>
                <a:ea typeface="+mj-ea"/>
                <a:cs typeface="+mj-cs"/>
                <a:sym typeface="Times New Roman"/>
              </a:rPr>
              <a:t>Amostra da seção Técnico em Citopatologia do Catálogo Nacional de Cursos Técnicos 2008</a:t>
            </a:r>
            <a:endParaRPr b="0" sz="1100">
              <a:latin typeface="+mj-lt"/>
              <a:ea typeface="+mj-ea"/>
              <a:cs typeface="+mj-cs"/>
              <a:sym typeface="Times New Roman"/>
            </a:endParaRPr>
          </a:p>
          <a:p>
            <a:pPr algn="just" defTabSz="457200">
              <a:spcBef>
                <a:spcPts val="1200"/>
              </a:spcBef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t>Fonte : Catálogo Nacional de Cursos Técnicos 2008 - Ministério da Educação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TIVOS"/>
          <p:cNvSpPr txBox="1"/>
          <p:nvPr/>
        </p:nvSpPr>
        <p:spPr>
          <a:xfrm>
            <a:off x="457200" y="635441"/>
            <a:ext cx="822960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23" name="Objetivo Geral…"/>
          <p:cNvSpPr txBox="1"/>
          <p:nvPr/>
        </p:nvSpPr>
        <p:spPr>
          <a:xfrm>
            <a:off x="2150626" y="2252151"/>
            <a:ext cx="5787618" cy="3818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>
              <a:defRPr sz="2400">
                <a:latin typeface="+mj-lt"/>
                <a:ea typeface="+mj-ea"/>
                <a:cs typeface="+mj-cs"/>
                <a:sym typeface="Times New Roman"/>
              </a:defRPr>
            </a:pPr>
            <a:r>
              <a:t>Objetivo Geral </a:t>
            </a:r>
          </a:p>
          <a:p>
            <a:pPr>
              <a:defRPr sz="24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Demonstrar o percurso histórico-educacional do citotécnico </a:t>
            </a: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2400">
                <a:latin typeface="+mj-lt"/>
                <a:ea typeface="+mj-ea"/>
                <a:cs typeface="+mj-cs"/>
                <a:sym typeface="Times New Roman"/>
              </a:defRPr>
            </a:pPr>
            <a:r>
              <a:t>Objetivos Específicos </a:t>
            </a:r>
          </a:p>
          <a:p>
            <a:pPr>
              <a:defRPr sz="24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1 ) Evidenciar a formação do técnico de citopatologia</a:t>
            </a: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2 ) Abordar um breve panorama das campanhas e políticas públicas de rastreamento</a:t>
            </a: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4. Embates na padronização no ensino"/>
          <p:cNvSpPr txBox="1"/>
          <p:nvPr/>
        </p:nvSpPr>
        <p:spPr>
          <a:xfrm>
            <a:off x="2963282" y="540447"/>
            <a:ext cx="360815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4. Embates na padronização no ensino</a:t>
            </a:r>
          </a:p>
        </p:txBody>
      </p:sp>
      <p:pic>
        <p:nvPicPr>
          <p:cNvPr id="143" name="fullsizeoutput_7.jpeg" descr="fullsizeoutput_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66" y="1316007"/>
            <a:ext cx="8850268" cy="422598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Figura : Amostra da seção Técnico em Citopatologia do Catálogo Nacional de Cursos Técnicos 2012…"/>
          <p:cNvSpPr txBox="1"/>
          <p:nvPr/>
        </p:nvSpPr>
        <p:spPr>
          <a:xfrm>
            <a:off x="1488362" y="5816169"/>
            <a:ext cx="5918965" cy="479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>
                <a:latin typeface="+mj-lt"/>
                <a:ea typeface="+mj-ea"/>
                <a:cs typeface="+mj-cs"/>
                <a:sym typeface="Times New Roman"/>
              </a:rPr>
              <a:t>Figura</a:t>
            </a:r>
            <a:r>
              <a:t> : </a:t>
            </a:r>
            <a:r>
              <a:rPr b="0" sz="1100">
                <a:latin typeface="+mj-lt"/>
                <a:ea typeface="+mj-ea"/>
                <a:cs typeface="+mj-cs"/>
                <a:sym typeface="Times New Roman"/>
              </a:rPr>
              <a:t>Amostra da seção Técnico em Citopatologia do Catálogo Nacional de Cursos Técnicos 2012</a:t>
            </a:r>
            <a:endParaRPr b="0" sz="1100">
              <a:latin typeface="+mj-lt"/>
              <a:ea typeface="+mj-ea"/>
              <a:cs typeface="+mj-cs"/>
              <a:sym typeface="Times New Roman"/>
            </a:endParaRPr>
          </a:p>
          <a:p>
            <a:pPr algn="just" defTabSz="457200">
              <a:spcBef>
                <a:spcPts val="1200"/>
              </a:spcBef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t>Fonte : Catálogo Nacional de Cursos Técnicos 2012 - Ministério da Educação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4. Embates na padronização no ensino"/>
          <p:cNvSpPr txBox="1"/>
          <p:nvPr/>
        </p:nvSpPr>
        <p:spPr>
          <a:xfrm>
            <a:off x="2854029" y="376567"/>
            <a:ext cx="360815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4. Embates na padronização no ensino</a:t>
            </a:r>
          </a:p>
        </p:txBody>
      </p:sp>
      <p:sp>
        <p:nvSpPr>
          <p:cNvPr id="147" name="Figura : Amostra da seção Técnico em Citopatologia do Catálogo Nacional de Cursos Técnicos 2014…"/>
          <p:cNvSpPr txBox="1"/>
          <p:nvPr/>
        </p:nvSpPr>
        <p:spPr>
          <a:xfrm>
            <a:off x="1612518" y="6275033"/>
            <a:ext cx="5918964" cy="479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>
                <a:latin typeface="+mj-lt"/>
                <a:ea typeface="+mj-ea"/>
                <a:cs typeface="+mj-cs"/>
                <a:sym typeface="Times New Roman"/>
              </a:rPr>
              <a:t>Figura</a:t>
            </a:r>
            <a:r>
              <a:t> : </a:t>
            </a:r>
            <a:r>
              <a:rPr b="0" sz="1100">
                <a:latin typeface="+mj-lt"/>
                <a:ea typeface="+mj-ea"/>
                <a:cs typeface="+mj-cs"/>
                <a:sym typeface="Times New Roman"/>
              </a:rPr>
              <a:t>Amostra da seção Técnico em Citopatologia do Catálogo Nacional de Cursos Técnicos 2014</a:t>
            </a:r>
            <a:endParaRPr b="0" sz="1100">
              <a:latin typeface="+mj-lt"/>
              <a:ea typeface="+mj-ea"/>
              <a:cs typeface="+mj-cs"/>
              <a:sym typeface="Times New Roman"/>
            </a:endParaRPr>
          </a:p>
          <a:p>
            <a:pPr algn="just" defTabSz="457200">
              <a:spcBef>
                <a:spcPts val="1200"/>
              </a:spcBef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t>Fonte : Catálogo Nacional de Cursos Técnicos 2014 - Ministério da Educação </a:t>
            </a:r>
          </a:p>
        </p:txBody>
      </p:sp>
      <p:pic>
        <p:nvPicPr>
          <p:cNvPr id="148" name="fullsizeoutput_8.jpeg" descr="fullsizeoutput_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399" y="778112"/>
            <a:ext cx="6427202" cy="5443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5. Considerações Finais"/>
          <p:cNvSpPr txBox="1"/>
          <p:nvPr/>
        </p:nvSpPr>
        <p:spPr>
          <a:xfrm>
            <a:off x="3596952" y="529521"/>
            <a:ext cx="2339018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5. Considerações Finais </a:t>
            </a:r>
          </a:p>
        </p:txBody>
      </p:sp>
      <p:sp>
        <p:nvSpPr>
          <p:cNvPr id="151" name="Narrativa não linear…"/>
          <p:cNvSpPr txBox="1"/>
          <p:nvPr/>
        </p:nvSpPr>
        <p:spPr>
          <a:xfrm>
            <a:off x="2526269" y="2922169"/>
            <a:ext cx="5115911" cy="153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Narrativa não linear</a:t>
            </a:r>
          </a:p>
          <a:p>
            <a:pPr marL="180473" indent="-180473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Campanhas e políticas desconexas e interruptas </a:t>
            </a:r>
          </a:p>
          <a:p>
            <a:pPr marL="180473" indent="-180473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Não-conformidade dos âmbitos públicos e privados </a:t>
            </a:r>
          </a:p>
          <a:p>
            <a:pPr marL="180473" indent="-180473">
              <a:lnSpc>
                <a:spcPct val="150000"/>
              </a:lnSpc>
              <a:buSzPct val="100000"/>
              <a:buChar char="*"/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Escassez de informações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FERÊNCIAS"/>
          <p:cNvSpPr txBox="1"/>
          <p:nvPr/>
        </p:nvSpPr>
        <p:spPr>
          <a:xfrm>
            <a:off x="3389431" y="551937"/>
            <a:ext cx="236513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REFERÊNCIAS </a:t>
            </a:r>
          </a:p>
        </p:txBody>
      </p:sp>
      <p:sp>
        <p:nvSpPr>
          <p:cNvPr id="154" name="BRASIL. Ministério da Saúde. Instituto Nacional de Câncer. Estimativa 2018: incidência de câncer no Brasil/Instituto Nacional de Câncer. Rio de Janeiro: Inca. Disponível em: &lt; http://bvsms. saude.gov.br/bvs/publicacoes/abc_do_cancer.pdf . &gt;  Acesso em: 17 jul. 2018.…"/>
          <p:cNvSpPr txBox="1"/>
          <p:nvPr/>
        </p:nvSpPr>
        <p:spPr>
          <a:xfrm>
            <a:off x="117350" y="1010786"/>
            <a:ext cx="8909299" cy="579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BRASIL.</a:t>
            </a:r>
            <a:br/>
            <a:r>
              <a:t>Ministério da Saúde. Instituto Nacional de Câncer.</a:t>
            </a:r>
            <a:r>
              <a:rPr b="1"/>
              <a:t> </a:t>
            </a:r>
            <a:r>
              <a:rPr b="1" i="1"/>
              <a:t>Estimativa 2018</a:t>
            </a:r>
            <a:r>
              <a:rPr b="1"/>
              <a:t>: incidência de câncer</a:t>
            </a:r>
            <a:br>
              <a:rPr b="1"/>
            </a:br>
            <a:r>
              <a:rPr b="1"/>
              <a:t>no Brasil/Instituto Nacional de Câncer.</a:t>
            </a:r>
            <a:r>
              <a:t> Rio de Janeiro: Inca. Disponível em: &lt; http://bvsms. </a:t>
            </a:r>
            <a:r>
              <a:rPr>
                <a:hlinkClick r:id="rId2" invalidUrl="" action="" tgtFrame="" tooltip="" history="1" highlightClick="0" endSnd="0"/>
              </a:rPr>
              <a:t>saude.gov.br/bvs/publicacoes/abc_do_cancer.pdf</a:t>
            </a:r>
            <a:r>
              <a:t> . &gt;  Acesso em: 17 jul. 2018. 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BRASIL.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Ministério da Educação. </a:t>
            </a:r>
            <a:r>
              <a:rPr b="1"/>
              <a:t>Catálogo Nacional de Cursos Técnicos 1˚ Edição, Catálogo Nacional de Cursos Técnicos 3˚ Edição.  </a:t>
            </a:r>
            <a:endParaRPr b="1"/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EVARISTO, Simone Maia ; MEDRADO, Leandro.</a:t>
            </a:r>
            <a:r>
              <a:rPr b="1"/>
              <a:t> A Educação Profissional em Citologia   no Brasil : dos 60 anos aos dias atuais.</a:t>
            </a:r>
            <a:r>
              <a:t> II Seminário Internacional Formação dos Trabalhadores Técnicos em Saúde no Mercosul. Disponível em : &lt;</a:t>
            </a:r>
            <a:r>
              <a:rPr>
                <a:hlinkClick r:id="rId3" invalidUrl="" action="" tgtFrame="" tooltip="" history="1" highlightClick="0" endSnd="0"/>
              </a:rPr>
              <a:t>www.epsjv.fiocruz.br/upload/d/simone_20130122.pptx</a:t>
            </a:r>
            <a:r>
              <a:t> &gt; Acesso em: 4 de jan. 2019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CURY, Lise P. </a:t>
            </a:r>
            <a:r>
              <a:rPr b="1"/>
              <a:t>Técnico em citopatologia</a:t>
            </a:r>
            <a:r>
              <a:t>. Fundação Oncocentro de São Paulo. 2009. Disponível em : &lt; </a:t>
            </a:r>
            <a:r>
              <a:rPr>
                <a:hlinkClick r:id="rId4" invalidUrl="" action="" tgtFrame="" tooltip="" history="1" highlightClick="0" endSnd="0"/>
              </a:rPr>
              <a:t>http://bvsms.saude.gov.br/bvs/palestras/cancer/fundacao_oncocentro_SP.pdf</a:t>
            </a:r>
            <a:r>
              <a:t>  &gt;  Acesso em : 3 de jan. 2019.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rPr b="1"/>
              <a:t>Projeto História do Câncer no Brasil: atores, cenários e políticas públicas</a:t>
            </a:r>
            <a:r>
              <a:t> (Casa de Oswaldo Cruz, Fiocruz). 2011. Disponível em : &lt; </a:t>
            </a:r>
            <a:r>
              <a:rPr>
                <a:hlinkClick r:id="rId5" invalidUrl="" action="" tgtFrame="" tooltip="" history="1" highlightClick="0" endSnd="0"/>
              </a:rPr>
              <a:t>http://www.historiadocancer.coc.fiocruz.br/index.php/pt-br/imagens/pioneiras-sociais</a:t>
            </a:r>
            <a:r>
              <a:t> &gt; Acesso em : 2 de jan. 2019.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PAUTASSO, Andrea Milán ; ROCHA, Adriana Rocely.</a:t>
            </a:r>
            <a:r>
              <a:rPr b="1"/>
              <a:t> O programa de formação de profissionais de nível médio em saúde : um olhar sob a perspectiva curricular</a:t>
            </a:r>
            <a:r>
              <a:t>. Série Anais do VI Congresso Ibero-Americano de Política e Administração da Educação e IX Congresso Luso-Brasileiro de Política e Administração da Educação, p. 31-34. 2018. 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TEIXEIRA, Luiz Antonio. </a:t>
            </a:r>
            <a:r>
              <a:rPr b="1"/>
              <a:t>Dos gabinetes de ginecologia às campanhas de rastreamento: a trajetória da prevenção ao câncer de colo do útero no Brasil</a:t>
            </a:r>
            <a:r>
              <a:t>. </a:t>
            </a:r>
            <a:r>
              <a:rPr i="1"/>
              <a:t>História, Ciências, Saúde – Manguinhos</a:t>
            </a:r>
            <a:r>
              <a:t>, Rio de Janeiro, v.22, n.1, jan.-mar,  p.221-240. 2015</a:t>
            </a:r>
          </a:p>
          <a:p>
            <a:pPr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TEIXEIRA, Luiz Antonio; PORTO, Marco Antonio Teixeira; SOUZA, Letícia Pumar Alves de. </a:t>
            </a:r>
            <a:r>
              <a:rPr b="1"/>
              <a:t>A expansão do rastreio do câncer do colo do útero e a formação de citotécnicos no Brasil. </a:t>
            </a:r>
            <a:r>
              <a:rPr i="1"/>
              <a:t>Physis</a:t>
            </a:r>
            <a:r>
              <a:t>, v.22, n.2, p.713-731. 2012. </a:t>
            </a: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457200"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TEMPERINI, Rosana Soares de Lima. </a:t>
            </a:r>
            <a:r>
              <a:rPr b="1"/>
              <a:t>Fundação Sociais : Contribuição para o controle do câncer do colo do útero no Brasil 1956-1990</a:t>
            </a:r>
            <a:r>
              <a:t>. Tese (Doutorado em História das Ciências e da Saúde) - Fundação Oswaldo Cruz. Casa de Oswaldo Cruz, 2017.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TODOLOGIA"/>
          <p:cNvSpPr txBox="1"/>
          <p:nvPr/>
        </p:nvSpPr>
        <p:spPr>
          <a:xfrm>
            <a:off x="457200" y="-598580"/>
            <a:ext cx="8229600" cy="204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/>
            </a:pP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latin typeface="+mj-lt"/>
                <a:ea typeface="+mj-ea"/>
                <a:cs typeface="+mj-cs"/>
                <a:sym typeface="Times New Roman"/>
              </a:defRPr>
            </a:pPr>
            <a:r>
              <a:t>METODOLOGIA</a:t>
            </a:r>
          </a:p>
        </p:txBody>
      </p:sp>
      <p:sp>
        <p:nvSpPr>
          <p:cNvPr id="26" name="Revisão da literatura com pesquisa em banco de dados como o SciELO, LILACS, MEDLINE, PUBMED, BIREME e portal CAPES; sendo incluídos artigos em inglês e português, além de livros didáticos e pesquisa em sites que são referências na área oncológica, além de material do Projeto História do Câncer no Brasil : atores, cenário e políticas públicas da Fundação Oswaldo Cruz ( FIOCRUZ ).…"/>
          <p:cNvSpPr txBox="1"/>
          <p:nvPr/>
        </p:nvSpPr>
        <p:spPr>
          <a:xfrm>
            <a:off x="2185792" y="2503679"/>
            <a:ext cx="5987518" cy="287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150000"/>
              </a:lnSpc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Revisão da literatura com pesquisa em banco de dados como o SciELO, LILACS, MEDLINE, PUBMED, BIREME e portal CAPES; sendo incluídos artigos em inglês e português, além de livros didáticos e pesquisa em sites que são referências na área oncológica, além de material do Projeto História do Câncer no Brasil : atores, cenário e políticas públicas da Fundação Oswaldo Cruz ( FIOCRUZ ).</a:t>
            </a:r>
          </a:p>
          <a:p>
            <a:pPr algn="just" defTabSz="457200">
              <a:lnSpc>
                <a:spcPct val="150000"/>
              </a:lnSpc>
              <a:defRPr sz="12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>
              <a:lnSpc>
                <a:spcPct val="150000"/>
              </a:lnSpc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Descritores utilizados : Pessoal Técnico de Saúde; Educação em Saúde; Programas de Rastreamento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s citotécnicos se configuram como trabalhadores de suma importância para o controle do câncer no país"/>
          <p:cNvSpPr txBox="1"/>
          <p:nvPr/>
        </p:nvSpPr>
        <p:spPr>
          <a:xfrm>
            <a:off x="2261714" y="1864948"/>
            <a:ext cx="4797011" cy="113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Os citotécnicos se configuram como trabalhadores de suma importância para o controle do câncer no país</a:t>
            </a:r>
          </a:p>
        </p:txBody>
      </p:sp>
      <p:sp>
        <p:nvSpPr>
          <p:cNvPr id="29" name="1. Introdução"/>
          <p:cNvSpPr txBox="1"/>
          <p:nvPr/>
        </p:nvSpPr>
        <p:spPr>
          <a:xfrm>
            <a:off x="3795622" y="626791"/>
            <a:ext cx="1729195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1. Introdução</a:t>
            </a:r>
          </a:p>
        </p:txBody>
      </p:sp>
      <p:sp>
        <p:nvSpPr>
          <p:cNvPr id="30" name="A expansão da rede de coleta para exame preventivo através da campanhas de rastreamento"/>
          <p:cNvSpPr txBox="1"/>
          <p:nvPr/>
        </p:nvSpPr>
        <p:spPr>
          <a:xfrm>
            <a:off x="2262817" y="3611537"/>
            <a:ext cx="4794805" cy="74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A </a:t>
            </a:r>
            <a:r>
              <a:t>expansão da rede de coleta para exame preventivo através da campanhas de rastreamento  </a:t>
            </a:r>
          </a:p>
        </p:txBody>
      </p:sp>
      <p:sp>
        <p:nvSpPr>
          <p:cNvPr id="31" name="Surgem os primeiros cursos destinados à formação desse trabalhador"/>
          <p:cNvSpPr txBox="1"/>
          <p:nvPr/>
        </p:nvSpPr>
        <p:spPr>
          <a:xfrm>
            <a:off x="2146488" y="5170513"/>
            <a:ext cx="5027463" cy="74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150000"/>
              </a:lnSpc>
              <a:defRPr>
                <a:latin typeface="+mj-lt"/>
                <a:ea typeface="+mj-ea"/>
                <a:cs typeface="+mj-cs"/>
                <a:sym typeface="Times New Roman"/>
              </a:defRPr>
            </a:pPr>
            <a:r>
              <a:t>S</a:t>
            </a:r>
            <a:r>
              <a:t>urgem os primeiros cursos destinados à formação desse trabalhador</a:t>
            </a:r>
          </a:p>
        </p:txBody>
      </p:sp>
      <p:sp>
        <p:nvSpPr>
          <p:cNvPr id="32" name="Seta"/>
          <p:cNvSpPr/>
          <p:nvPr/>
        </p:nvSpPr>
        <p:spPr>
          <a:xfrm rot="5400000">
            <a:off x="4301107" y="2806419"/>
            <a:ext cx="718225" cy="60586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Seta"/>
          <p:cNvSpPr/>
          <p:nvPr/>
        </p:nvSpPr>
        <p:spPr>
          <a:xfrm rot="5400000">
            <a:off x="4301107" y="4554420"/>
            <a:ext cx="718225" cy="60586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.1 Panorama das campanhas e políticas públicas"/>
          <p:cNvSpPr txBox="1"/>
          <p:nvPr/>
        </p:nvSpPr>
        <p:spPr>
          <a:xfrm>
            <a:off x="1314916" y="551372"/>
            <a:ext cx="610518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2.1 Panorama das campanhas e políticas públicas</a:t>
            </a:r>
          </a:p>
        </p:txBody>
      </p:sp>
      <p:sp>
        <p:nvSpPr>
          <p:cNvPr id="36" name="Texto"/>
          <p:cNvSpPr txBox="1"/>
          <p:nvPr/>
        </p:nvSpPr>
        <p:spPr>
          <a:xfrm>
            <a:off x="4241546" y="3249929"/>
            <a:ext cx="431039" cy="24015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defTabSz="457200">
              <a:defRPr b="1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37" name="fullsizeoutput_5.jpeg" descr="fullsizeoutput_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4348" y="1187089"/>
            <a:ext cx="5815304" cy="486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. A formação do citotécnico"/>
          <p:cNvSpPr txBox="1"/>
          <p:nvPr/>
        </p:nvSpPr>
        <p:spPr>
          <a:xfrm>
            <a:off x="3225490" y="474895"/>
            <a:ext cx="361663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 A formação do citotécnico</a:t>
            </a:r>
          </a:p>
        </p:txBody>
      </p:sp>
      <p:sp>
        <p:nvSpPr>
          <p:cNvPr id="40" name="Retângulo"/>
          <p:cNvSpPr/>
          <p:nvPr/>
        </p:nvSpPr>
        <p:spPr>
          <a:xfrm>
            <a:off x="2819811" y="2123265"/>
            <a:ext cx="4807718" cy="601464"/>
          </a:xfrm>
          <a:prstGeom prst="rect">
            <a:avLst/>
          </a:prstGeom>
          <a:ln w="50800">
            <a:solidFill>
              <a:srgbClr val="9432CC"/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Poucos citotecnologistas : treinamento em serviço"/>
          <p:cNvSpPr txBox="1"/>
          <p:nvPr/>
        </p:nvSpPr>
        <p:spPr>
          <a:xfrm>
            <a:off x="2882977" y="2249782"/>
            <a:ext cx="473853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Poucos citotecnologistas : treinamento em serviço </a:t>
            </a:r>
          </a:p>
        </p:txBody>
      </p:sp>
      <p:sp>
        <p:nvSpPr>
          <p:cNvPr id="42" name="Seta"/>
          <p:cNvSpPr/>
          <p:nvPr/>
        </p:nvSpPr>
        <p:spPr>
          <a:xfrm flipH="1" rot="16200000">
            <a:off x="4588670" y="3209162"/>
            <a:ext cx="1270001" cy="1270001"/>
          </a:xfrm>
          <a:prstGeom prst="rightArrow">
            <a:avLst>
              <a:gd name="adj1" fmla="val 32733"/>
              <a:gd name="adj2" fmla="val 48263"/>
            </a:avLst>
          </a:prstGeom>
          <a:solidFill>
            <a:schemeClr val="accent3">
              <a:lumOff val="22941"/>
            </a:schemeClr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Retângulo"/>
          <p:cNvSpPr/>
          <p:nvPr/>
        </p:nvSpPr>
        <p:spPr>
          <a:xfrm>
            <a:off x="2971147" y="4804261"/>
            <a:ext cx="4562197" cy="747505"/>
          </a:xfrm>
          <a:prstGeom prst="rect">
            <a:avLst/>
          </a:prstGeom>
          <a:solidFill>
            <a:srgbClr val="FFFFFF"/>
          </a:solidFill>
          <a:ln w="50800">
            <a:solidFill>
              <a:srgbClr val="8441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Reconhecimento do câncer cervical como problema de saúde pública"/>
          <p:cNvSpPr txBox="1"/>
          <p:nvPr/>
        </p:nvSpPr>
        <p:spPr>
          <a:xfrm>
            <a:off x="3349476" y="4870449"/>
            <a:ext cx="3748388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Reconhecimento do câncer cervical como problema de saúde pública</a:t>
            </a:r>
          </a:p>
        </p:txBody>
      </p:sp>
      <p:sp>
        <p:nvSpPr>
          <p:cNvPr id="45" name="Balão"/>
          <p:cNvSpPr/>
          <p:nvPr/>
        </p:nvSpPr>
        <p:spPr>
          <a:xfrm>
            <a:off x="6750966" y="3203266"/>
            <a:ext cx="1910051" cy="886239"/>
          </a:xfrm>
          <a:prstGeom prst="wedgeEllipseCallout">
            <a:avLst>
              <a:gd name="adj1" fmla="val -49420"/>
              <a:gd name="adj2" fmla="val 70000"/>
            </a:avLst>
          </a:prstGeom>
          <a:solidFill>
            <a:srgbClr val="FFFFFF"/>
          </a:solidFill>
          <a:ln w="25400">
            <a:solidFill>
              <a:srgbClr val="2D4C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Programas de rastreamento : pensa-se…"/>
          <p:cNvSpPr txBox="1"/>
          <p:nvPr/>
        </p:nvSpPr>
        <p:spPr>
          <a:xfrm>
            <a:off x="6995852" y="3277670"/>
            <a:ext cx="1748148" cy="6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Programas de rastreamento : pensa-se </a:t>
            </a:r>
          </a:p>
          <a:p>
            <a:pPr>
              <a:defRPr sz="1200">
                <a:latin typeface="+mj-lt"/>
                <a:ea typeface="+mj-ea"/>
                <a:cs typeface="+mj-cs"/>
                <a:sym typeface="Times New Roman"/>
              </a:defRPr>
            </a:pPr>
            <a:r>
              <a:t>em formação formal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.1 As Pioneiras Sociais"/>
          <p:cNvSpPr txBox="1"/>
          <p:nvPr/>
        </p:nvSpPr>
        <p:spPr>
          <a:xfrm>
            <a:off x="3411221" y="529521"/>
            <a:ext cx="312669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3.1 As Pioneiras Sociais </a:t>
            </a:r>
          </a:p>
        </p:txBody>
      </p:sp>
      <p:sp>
        <p:nvSpPr>
          <p:cNvPr id="49" name="Livro aberto"/>
          <p:cNvSpPr/>
          <p:nvPr/>
        </p:nvSpPr>
        <p:spPr>
          <a:xfrm>
            <a:off x="2329356" y="2316783"/>
            <a:ext cx="565437" cy="52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-673290"/>
                  <a:lumOff val="41818"/>
                </a:schemeClr>
              </a:gs>
              <a:gs pos="35000">
                <a:srgbClr val="BDFFE2"/>
              </a:gs>
              <a:gs pos="100000">
                <a:schemeClr val="accent1">
                  <a:hueOff val="-763196"/>
                  <a:lumOff val="55095"/>
                </a:schemeClr>
              </a:gs>
            </a:gsLst>
            <a:lin ang="16200000"/>
          </a:gradFill>
          <a:ln w="25400">
            <a:solidFill>
              <a:srgbClr val="46A3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Primeira escola brasileira oficial de citotecnologia"/>
          <p:cNvSpPr txBox="1"/>
          <p:nvPr/>
        </p:nvSpPr>
        <p:spPr>
          <a:xfrm>
            <a:off x="3291042" y="2404326"/>
            <a:ext cx="475036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Primeira escola brasileira oficial de citotecnologia </a:t>
            </a:r>
          </a:p>
        </p:txBody>
      </p:sp>
      <p:sp>
        <p:nvSpPr>
          <p:cNvPr id="51" name="Microscópio"/>
          <p:cNvSpPr/>
          <p:nvPr/>
        </p:nvSpPr>
        <p:spPr>
          <a:xfrm>
            <a:off x="1432887" y="3024025"/>
            <a:ext cx="498400" cy="713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758" y="0"/>
                </a:moveTo>
                <a:lnTo>
                  <a:pt x="5450" y="778"/>
                </a:lnTo>
                <a:lnTo>
                  <a:pt x="6641" y="3247"/>
                </a:lnTo>
                <a:lnTo>
                  <a:pt x="5792" y="3446"/>
                </a:lnTo>
                <a:lnTo>
                  <a:pt x="6104" y="4092"/>
                </a:lnTo>
                <a:cubicBezTo>
                  <a:pt x="6260" y="4416"/>
                  <a:pt x="6045" y="4765"/>
                  <a:pt x="5610" y="4922"/>
                </a:cubicBezTo>
                <a:cubicBezTo>
                  <a:pt x="2282" y="6123"/>
                  <a:pt x="0" y="8548"/>
                  <a:pt x="0" y="11338"/>
                </a:cubicBezTo>
                <a:cubicBezTo>
                  <a:pt x="0" y="13653"/>
                  <a:pt x="1568" y="15716"/>
                  <a:pt x="4002" y="17038"/>
                </a:cubicBezTo>
                <a:cubicBezTo>
                  <a:pt x="4586" y="17355"/>
                  <a:pt x="4834" y="17888"/>
                  <a:pt x="4600" y="18378"/>
                </a:cubicBezTo>
                <a:lnTo>
                  <a:pt x="4184" y="19249"/>
                </a:lnTo>
                <a:lnTo>
                  <a:pt x="1504" y="19249"/>
                </a:lnTo>
                <a:lnTo>
                  <a:pt x="383" y="21600"/>
                </a:lnTo>
                <a:lnTo>
                  <a:pt x="21600" y="21600"/>
                </a:lnTo>
                <a:lnTo>
                  <a:pt x="20479" y="19249"/>
                </a:lnTo>
                <a:lnTo>
                  <a:pt x="11598" y="19249"/>
                </a:lnTo>
                <a:lnTo>
                  <a:pt x="10562" y="17077"/>
                </a:lnTo>
                <a:lnTo>
                  <a:pt x="11571" y="16839"/>
                </a:lnTo>
                <a:lnTo>
                  <a:pt x="11765" y="17236"/>
                </a:lnTo>
                <a:cubicBezTo>
                  <a:pt x="11884" y="17482"/>
                  <a:pt x="13400" y="17349"/>
                  <a:pt x="15152" y="16937"/>
                </a:cubicBezTo>
                <a:cubicBezTo>
                  <a:pt x="16905" y="16524"/>
                  <a:pt x="18230" y="15990"/>
                  <a:pt x="18111" y="15743"/>
                </a:cubicBezTo>
                <a:lnTo>
                  <a:pt x="17339" y="14141"/>
                </a:lnTo>
                <a:lnTo>
                  <a:pt x="9985" y="15870"/>
                </a:lnTo>
                <a:lnTo>
                  <a:pt x="9392" y="14628"/>
                </a:lnTo>
                <a:lnTo>
                  <a:pt x="18738" y="12430"/>
                </a:lnTo>
                <a:lnTo>
                  <a:pt x="18157" y="11225"/>
                </a:lnTo>
                <a:lnTo>
                  <a:pt x="8816" y="13422"/>
                </a:lnTo>
                <a:cubicBezTo>
                  <a:pt x="8484" y="12824"/>
                  <a:pt x="7243" y="12835"/>
                  <a:pt x="6947" y="13456"/>
                </a:cubicBezTo>
                <a:lnTo>
                  <a:pt x="6503" y="14386"/>
                </a:lnTo>
                <a:cubicBezTo>
                  <a:pt x="6304" y="14804"/>
                  <a:pt x="5529" y="14924"/>
                  <a:pt x="5109" y="14596"/>
                </a:cubicBezTo>
                <a:cubicBezTo>
                  <a:pt x="4000" y="13729"/>
                  <a:pt x="3324" y="12589"/>
                  <a:pt x="3324" y="11338"/>
                </a:cubicBezTo>
                <a:cubicBezTo>
                  <a:pt x="3324" y="9736"/>
                  <a:pt x="4435" y="8310"/>
                  <a:pt x="6145" y="7417"/>
                </a:cubicBezTo>
                <a:cubicBezTo>
                  <a:pt x="6760" y="7095"/>
                  <a:pt x="7648" y="7292"/>
                  <a:pt x="7893" y="7801"/>
                </a:cubicBezTo>
                <a:lnTo>
                  <a:pt x="8198" y="8499"/>
                </a:lnTo>
                <a:cubicBezTo>
                  <a:pt x="7412" y="8705"/>
                  <a:pt x="6996" y="9308"/>
                  <a:pt x="7266" y="9868"/>
                </a:cubicBezTo>
                <a:lnTo>
                  <a:pt x="7411" y="10170"/>
                </a:lnTo>
                <a:lnTo>
                  <a:pt x="10048" y="9550"/>
                </a:lnTo>
                <a:lnTo>
                  <a:pt x="11155" y="11844"/>
                </a:lnTo>
                <a:lnTo>
                  <a:pt x="13852" y="11208"/>
                </a:lnTo>
                <a:lnTo>
                  <a:pt x="12745" y="8916"/>
                </a:lnTo>
                <a:lnTo>
                  <a:pt x="15302" y="8314"/>
                </a:lnTo>
                <a:lnTo>
                  <a:pt x="15157" y="8012"/>
                </a:lnTo>
                <a:cubicBezTo>
                  <a:pt x="14886" y="7450"/>
                  <a:pt x="14024" y="7146"/>
                  <a:pt x="13218" y="7317"/>
                </a:cubicBezTo>
                <a:lnTo>
                  <a:pt x="10821" y="2265"/>
                </a:lnTo>
                <a:lnTo>
                  <a:pt x="9949" y="2469"/>
                </a:lnTo>
                <a:lnTo>
                  <a:pt x="8758" y="0"/>
                </a:lnTo>
                <a:close/>
                <a:moveTo>
                  <a:pt x="7777" y="15736"/>
                </a:moveTo>
                <a:cubicBezTo>
                  <a:pt x="8266" y="15736"/>
                  <a:pt x="8661" y="16014"/>
                  <a:pt x="8661" y="16355"/>
                </a:cubicBezTo>
                <a:cubicBezTo>
                  <a:pt x="8661" y="16696"/>
                  <a:pt x="8266" y="16972"/>
                  <a:pt x="7777" y="16972"/>
                </a:cubicBezTo>
                <a:cubicBezTo>
                  <a:pt x="7288" y="16972"/>
                  <a:pt x="6891" y="16696"/>
                  <a:pt x="6891" y="16355"/>
                </a:cubicBezTo>
                <a:cubicBezTo>
                  <a:pt x="6891" y="16014"/>
                  <a:pt x="7288" y="15736"/>
                  <a:pt x="7777" y="15736"/>
                </a:cubicBezTo>
                <a:close/>
              </a:path>
            </a:pathLst>
          </a:custGeom>
          <a:solidFill>
            <a:srgbClr val="FFB4EE"/>
          </a:solidFill>
          <a:ln w="25400">
            <a:solidFill>
              <a:srgbClr val="30CC1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Formada em 1968, a mandato do presidente Juscelino Kubistschek"/>
          <p:cNvSpPr txBox="1"/>
          <p:nvPr/>
        </p:nvSpPr>
        <p:spPr>
          <a:xfrm>
            <a:off x="2220360" y="3385889"/>
            <a:ext cx="620512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Formada em 1968, a mandato do presidente Juscelino Kubistschek</a:t>
            </a:r>
          </a:p>
        </p:txBody>
      </p:sp>
      <p:sp>
        <p:nvSpPr>
          <p:cNvPr id="53" name="Célula"/>
          <p:cNvSpPr/>
          <p:nvPr/>
        </p:nvSpPr>
        <p:spPr>
          <a:xfrm>
            <a:off x="670378" y="4264989"/>
            <a:ext cx="607987" cy="52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0447" fill="norm" stroke="1" extrusionOk="0">
                <a:moveTo>
                  <a:pt x="7396" y="0"/>
                </a:moveTo>
                <a:cubicBezTo>
                  <a:pt x="5052" y="7"/>
                  <a:pt x="2793" y="897"/>
                  <a:pt x="1195" y="3057"/>
                </a:cubicBezTo>
                <a:cubicBezTo>
                  <a:pt x="-1982" y="7347"/>
                  <a:pt x="1566" y="18987"/>
                  <a:pt x="7244" y="20320"/>
                </a:cubicBezTo>
                <a:cubicBezTo>
                  <a:pt x="12639" y="21587"/>
                  <a:pt x="19618" y="13103"/>
                  <a:pt x="17775" y="6928"/>
                </a:cubicBezTo>
                <a:cubicBezTo>
                  <a:pt x="16660" y="3192"/>
                  <a:pt x="11872" y="-13"/>
                  <a:pt x="7396" y="0"/>
                </a:cubicBezTo>
                <a:close/>
                <a:moveTo>
                  <a:pt x="8634" y="1316"/>
                </a:moveTo>
                <a:cubicBezTo>
                  <a:pt x="8778" y="1316"/>
                  <a:pt x="8911" y="1449"/>
                  <a:pt x="8933" y="1635"/>
                </a:cubicBezTo>
                <a:cubicBezTo>
                  <a:pt x="8962" y="1874"/>
                  <a:pt x="8824" y="2079"/>
                  <a:pt x="8648" y="2079"/>
                </a:cubicBezTo>
                <a:cubicBezTo>
                  <a:pt x="7107" y="2079"/>
                  <a:pt x="5651" y="2882"/>
                  <a:pt x="4565" y="4237"/>
                </a:cubicBezTo>
                <a:cubicBezTo>
                  <a:pt x="4431" y="4405"/>
                  <a:pt x="4433" y="4687"/>
                  <a:pt x="4569" y="4852"/>
                </a:cubicBezTo>
                <a:cubicBezTo>
                  <a:pt x="4571" y="4854"/>
                  <a:pt x="4572" y="4855"/>
                  <a:pt x="4574" y="4857"/>
                </a:cubicBezTo>
                <a:cubicBezTo>
                  <a:pt x="4697" y="5006"/>
                  <a:pt x="4888" y="5006"/>
                  <a:pt x="5009" y="4853"/>
                </a:cubicBezTo>
                <a:cubicBezTo>
                  <a:pt x="5897" y="3739"/>
                  <a:pt x="7070" y="3040"/>
                  <a:pt x="8348" y="2946"/>
                </a:cubicBezTo>
                <a:cubicBezTo>
                  <a:pt x="8525" y="2930"/>
                  <a:pt x="8673" y="3131"/>
                  <a:pt x="8652" y="3372"/>
                </a:cubicBezTo>
                <a:cubicBezTo>
                  <a:pt x="8636" y="3562"/>
                  <a:pt x="8506" y="3697"/>
                  <a:pt x="8361" y="3708"/>
                </a:cubicBezTo>
                <a:cubicBezTo>
                  <a:pt x="7711" y="3760"/>
                  <a:pt x="7093" y="3989"/>
                  <a:pt x="6534" y="4360"/>
                </a:cubicBezTo>
                <a:cubicBezTo>
                  <a:pt x="6357" y="4478"/>
                  <a:pt x="6306" y="4780"/>
                  <a:pt x="6423" y="4991"/>
                </a:cubicBezTo>
                <a:cubicBezTo>
                  <a:pt x="6517" y="5161"/>
                  <a:pt x="6691" y="5212"/>
                  <a:pt x="6834" y="5117"/>
                </a:cubicBezTo>
                <a:cubicBezTo>
                  <a:pt x="6956" y="5036"/>
                  <a:pt x="7081" y="4964"/>
                  <a:pt x="7210" y="4900"/>
                </a:cubicBezTo>
                <a:cubicBezTo>
                  <a:pt x="7375" y="4817"/>
                  <a:pt x="7563" y="4945"/>
                  <a:pt x="7598" y="5184"/>
                </a:cubicBezTo>
                <a:cubicBezTo>
                  <a:pt x="7626" y="5372"/>
                  <a:pt x="7532" y="5553"/>
                  <a:pt x="7396" y="5622"/>
                </a:cubicBezTo>
                <a:cubicBezTo>
                  <a:pt x="6690" y="5982"/>
                  <a:pt x="6084" y="6648"/>
                  <a:pt x="5688" y="7502"/>
                </a:cubicBezTo>
                <a:cubicBezTo>
                  <a:pt x="5634" y="7620"/>
                  <a:pt x="5538" y="7685"/>
                  <a:pt x="5440" y="7685"/>
                </a:cubicBezTo>
                <a:cubicBezTo>
                  <a:pt x="5377" y="7685"/>
                  <a:pt x="5313" y="7659"/>
                  <a:pt x="5259" y="7602"/>
                </a:cubicBezTo>
                <a:cubicBezTo>
                  <a:pt x="5143" y="7482"/>
                  <a:pt x="5122" y="7257"/>
                  <a:pt x="5199" y="7092"/>
                </a:cubicBezTo>
                <a:cubicBezTo>
                  <a:pt x="5392" y="6679"/>
                  <a:pt x="5629" y="6305"/>
                  <a:pt x="5897" y="5978"/>
                </a:cubicBezTo>
                <a:cubicBezTo>
                  <a:pt x="6018" y="5831"/>
                  <a:pt x="6037" y="5587"/>
                  <a:pt x="5940" y="5412"/>
                </a:cubicBezTo>
                <a:lnTo>
                  <a:pt x="5938" y="5412"/>
                </a:lnTo>
                <a:cubicBezTo>
                  <a:pt x="5824" y="5206"/>
                  <a:pt x="5596" y="5174"/>
                  <a:pt x="5454" y="5347"/>
                </a:cubicBezTo>
                <a:cubicBezTo>
                  <a:pt x="5318" y="5512"/>
                  <a:pt x="5191" y="5686"/>
                  <a:pt x="5071" y="5872"/>
                </a:cubicBezTo>
                <a:cubicBezTo>
                  <a:pt x="5067" y="5879"/>
                  <a:pt x="5064" y="5886"/>
                  <a:pt x="5060" y="5893"/>
                </a:cubicBezTo>
                <a:cubicBezTo>
                  <a:pt x="5057" y="5897"/>
                  <a:pt x="5054" y="5901"/>
                  <a:pt x="5051" y="5906"/>
                </a:cubicBezTo>
                <a:cubicBezTo>
                  <a:pt x="4703" y="6452"/>
                  <a:pt x="4422" y="7080"/>
                  <a:pt x="4230" y="7776"/>
                </a:cubicBezTo>
                <a:cubicBezTo>
                  <a:pt x="4188" y="7932"/>
                  <a:pt x="4077" y="8029"/>
                  <a:pt x="3958" y="8029"/>
                </a:cubicBezTo>
                <a:cubicBezTo>
                  <a:pt x="3911" y="8029"/>
                  <a:pt x="3864" y="8013"/>
                  <a:pt x="3818" y="7981"/>
                </a:cubicBezTo>
                <a:cubicBezTo>
                  <a:pt x="3692" y="7891"/>
                  <a:pt x="3639" y="7683"/>
                  <a:pt x="3688" y="7505"/>
                </a:cubicBezTo>
                <a:cubicBezTo>
                  <a:pt x="3837" y="6967"/>
                  <a:pt x="4033" y="6462"/>
                  <a:pt x="4269" y="6000"/>
                </a:cubicBezTo>
                <a:cubicBezTo>
                  <a:pt x="4355" y="5831"/>
                  <a:pt x="4332" y="5606"/>
                  <a:pt x="4218" y="5468"/>
                </a:cubicBezTo>
                <a:cubicBezTo>
                  <a:pt x="4215" y="5465"/>
                  <a:pt x="4214" y="5461"/>
                  <a:pt x="4212" y="5458"/>
                </a:cubicBezTo>
                <a:cubicBezTo>
                  <a:pt x="4068" y="5284"/>
                  <a:pt x="3838" y="5317"/>
                  <a:pt x="3729" y="5531"/>
                </a:cubicBezTo>
                <a:cubicBezTo>
                  <a:pt x="3560" y="5860"/>
                  <a:pt x="3409" y="6208"/>
                  <a:pt x="3278" y="6574"/>
                </a:cubicBezTo>
                <a:cubicBezTo>
                  <a:pt x="3229" y="6712"/>
                  <a:pt x="3123" y="6795"/>
                  <a:pt x="3014" y="6795"/>
                </a:cubicBezTo>
                <a:cubicBezTo>
                  <a:pt x="2964" y="6795"/>
                  <a:pt x="2914" y="6777"/>
                  <a:pt x="2867" y="6741"/>
                </a:cubicBezTo>
                <a:cubicBezTo>
                  <a:pt x="2735" y="6640"/>
                  <a:pt x="2695" y="6410"/>
                  <a:pt x="2760" y="6229"/>
                </a:cubicBezTo>
                <a:cubicBezTo>
                  <a:pt x="3002" y="5553"/>
                  <a:pt x="3311" y="4936"/>
                  <a:pt x="3668" y="4378"/>
                </a:cubicBezTo>
                <a:cubicBezTo>
                  <a:pt x="3679" y="4354"/>
                  <a:pt x="3692" y="4331"/>
                  <a:pt x="3708" y="4310"/>
                </a:cubicBezTo>
                <a:cubicBezTo>
                  <a:pt x="3712" y="4304"/>
                  <a:pt x="3717" y="4299"/>
                  <a:pt x="3722" y="4293"/>
                </a:cubicBezTo>
                <a:cubicBezTo>
                  <a:pt x="4939" y="2443"/>
                  <a:pt x="6728" y="1321"/>
                  <a:pt x="8634" y="1316"/>
                </a:cubicBezTo>
                <a:close/>
                <a:moveTo>
                  <a:pt x="10655" y="3111"/>
                </a:moveTo>
                <a:cubicBezTo>
                  <a:pt x="10820" y="3110"/>
                  <a:pt x="11026" y="3172"/>
                  <a:pt x="11234" y="3295"/>
                </a:cubicBezTo>
                <a:cubicBezTo>
                  <a:pt x="11652" y="3539"/>
                  <a:pt x="11923" y="3938"/>
                  <a:pt x="11839" y="4185"/>
                </a:cubicBezTo>
                <a:cubicBezTo>
                  <a:pt x="11755" y="4433"/>
                  <a:pt x="11348" y="4434"/>
                  <a:pt x="10931" y="4189"/>
                </a:cubicBezTo>
                <a:cubicBezTo>
                  <a:pt x="10513" y="3944"/>
                  <a:pt x="10242" y="3545"/>
                  <a:pt x="10326" y="3298"/>
                </a:cubicBezTo>
                <a:cubicBezTo>
                  <a:pt x="10368" y="3175"/>
                  <a:pt x="10491" y="3112"/>
                  <a:pt x="10655" y="3111"/>
                </a:cubicBezTo>
                <a:close/>
                <a:moveTo>
                  <a:pt x="15410" y="5650"/>
                </a:moveTo>
                <a:cubicBezTo>
                  <a:pt x="15596" y="5670"/>
                  <a:pt x="15829" y="6027"/>
                  <a:pt x="15964" y="6522"/>
                </a:cubicBezTo>
                <a:cubicBezTo>
                  <a:pt x="16118" y="7088"/>
                  <a:pt x="16085" y="7620"/>
                  <a:pt x="15891" y="7711"/>
                </a:cubicBezTo>
                <a:cubicBezTo>
                  <a:pt x="15697" y="7803"/>
                  <a:pt x="15415" y="7416"/>
                  <a:pt x="15261" y="6850"/>
                </a:cubicBezTo>
                <a:cubicBezTo>
                  <a:pt x="15107" y="6284"/>
                  <a:pt x="15139" y="5752"/>
                  <a:pt x="15333" y="5661"/>
                </a:cubicBezTo>
                <a:cubicBezTo>
                  <a:pt x="15357" y="5649"/>
                  <a:pt x="15384" y="5647"/>
                  <a:pt x="15410" y="5650"/>
                </a:cubicBezTo>
                <a:close/>
                <a:moveTo>
                  <a:pt x="11290" y="5956"/>
                </a:moveTo>
                <a:cubicBezTo>
                  <a:pt x="11358" y="5965"/>
                  <a:pt x="11425" y="6005"/>
                  <a:pt x="11476" y="6071"/>
                </a:cubicBezTo>
                <a:cubicBezTo>
                  <a:pt x="12259" y="7078"/>
                  <a:pt x="12690" y="8423"/>
                  <a:pt x="12690" y="9862"/>
                </a:cubicBezTo>
                <a:cubicBezTo>
                  <a:pt x="12690" y="10225"/>
                  <a:pt x="12662" y="10581"/>
                  <a:pt x="12608" y="10928"/>
                </a:cubicBezTo>
                <a:cubicBezTo>
                  <a:pt x="12580" y="11103"/>
                  <a:pt x="12661" y="11276"/>
                  <a:pt x="12791" y="11330"/>
                </a:cubicBezTo>
                <a:lnTo>
                  <a:pt x="12894" y="11373"/>
                </a:lnTo>
                <a:cubicBezTo>
                  <a:pt x="13047" y="11436"/>
                  <a:pt x="13209" y="11314"/>
                  <a:pt x="13242" y="11108"/>
                </a:cubicBezTo>
                <a:cubicBezTo>
                  <a:pt x="13306" y="10702"/>
                  <a:pt x="13341" y="10285"/>
                  <a:pt x="13341" y="9862"/>
                </a:cubicBezTo>
                <a:cubicBezTo>
                  <a:pt x="13341" y="9103"/>
                  <a:pt x="13236" y="8361"/>
                  <a:pt x="13030" y="7658"/>
                </a:cubicBezTo>
                <a:cubicBezTo>
                  <a:pt x="12938" y="7344"/>
                  <a:pt x="12827" y="7039"/>
                  <a:pt x="12697" y="6748"/>
                </a:cubicBezTo>
                <a:cubicBezTo>
                  <a:pt x="12607" y="6549"/>
                  <a:pt x="12671" y="6287"/>
                  <a:pt x="12842" y="6199"/>
                </a:cubicBezTo>
                <a:cubicBezTo>
                  <a:pt x="12976" y="6130"/>
                  <a:pt x="13130" y="6212"/>
                  <a:pt x="13202" y="6375"/>
                </a:cubicBezTo>
                <a:cubicBezTo>
                  <a:pt x="13346" y="6698"/>
                  <a:pt x="13471" y="7037"/>
                  <a:pt x="13572" y="7385"/>
                </a:cubicBezTo>
                <a:cubicBezTo>
                  <a:pt x="13804" y="8176"/>
                  <a:pt x="13921" y="9009"/>
                  <a:pt x="13921" y="9862"/>
                </a:cubicBezTo>
                <a:cubicBezTo>
                  <a:pt x="13921" y="9863"/>
                  <a:pt x="13921" y="9865"/>
                  <a:pt x="13921" y="9866"/>
                </a:cubicBezTo>
                <a:cubicBezTo>
                  <a:pt x="13921" y="10043"/>
                  <a:pt x="14013" y="10197"/>
                  <a:pt x="14146" y="10226"/>
                </a:cubicBezTo>
                <a:lnTo>
                  <a:pt x="14258" y="10250"/>
                </a:lnTo>
                <a:cubicBezTo>
                  <a:pt x="14420" y="10286"/>
                  <a:pt x="14571" y="10122"/>
                  <a:pt x="14573" y="9905"/>
                </a:cubicBezTo>
                <a:cubicBezTo>
                  <a:pt x="14573" y="9891"/>
                  <a:pt x="14573" y="9877"/>
                  <a:pt x="14573" y="9862"/>
                </a:cubicBezTo>
                <a:cubicBezTo>
                  <a:pt x="14573" y="9631"/>
                  <a:pt x="14729" y="9448"/>
                  <a:pt x="14910" y="9486"/>
                </a:cubicBezTo>
                <a:cubicBezTo>
                  <a:pt x="15052" y="9515"/>
                  <a:pt x="15154" y="9690"/>
                  <a:pt x="15153" y="9879"/>
                </a:cubicBezTo>
                <a:cubicBezTo>
                  <a:pt x="15153" y="10186"/>
                  <a:pt x="15138" y="10493"/>
                  <a:pt x="15112" y="10796"/>
                </a:cubicBezTo>
                <a:cubicBezTo>
                  <a:pt x="15112" y="10805"/>
                  <a:pt x="15113" y="10814"/>
                  <a:pt x="15112" y="10824"/>
                </a:cubicBezTo>
                <a:cubicBezTo>
                  <a:pt x="15112" y="10829"/>
                  <a:pt x="15109" y="10834"/>
                  <a:pt x="15108" y="10839"/>
                </a:cubicBezTo>
                <a:cubicBezTo>
                  <a:pt x="14928" y="12876"/>
                  <a:pt x="14191" y="14784"/>
                  <a:pt x="13023" y="16182"/>
                </a:cubicBezTo>
                <a:cubicBezTo>
                  <a:pt x="12967" y="16248"/>
                  <a:pt x="12898" y="16280"/>
                  <a:pt x="12828" y="16280"/>
                </a:cubicBezTo>
                <a:cubicBezTo>
                  <a:pt x="12744" y="16280"/>
                  <a:pt x="12661" y="16234"/>
                  <a:pt x="12603" y="16141"/>
                </a:cubicBezTo>
                <a:cubicBezTo>
                  <a:pt x="12503" y="15979"/>
                  <a:pt x="12532" y="15740"/>
                  <a:pt x="12649" y="15599"/>
                </a:cubicBezTo>
                <a:cubicBezTo>
                  <a:pt x="13570" y="14488"/>
                  <a:pt x="14196" y="13028"/>
                  <a:pt x="14448" y="11445"/>
                </a:cubicBezTo>
                <a:cubicBezTo>
                  <a:pt x="14480" y="11246"/>
                  <a:pt x="14381" y="11050"/>
                  <a:pt x="14228" y="11017"/>
                </a:cubicBezTo>
                <a:lnTo>
                  <a:pt x="14119" y="10993"/>
                </a:lnTo>
                <a:cubicBezTo>
                  <a:pt x="13978" y="10962"/>
                  <a:pt x="13841" y="11079"/>
                  <a:pt x="13811" y="11264"/>
                </a:cubicBezTo>
                <a:cubicBezTo>
                  <a:pt x="13768" y="11535"/>
                  <a:pt x="13713" y="11803"/>
                  <a:pt x="13646" y="12065"/>
                </a:cubicBezTo>
                <a:cubicBezTo>
                  <a:pt x="13645" y="12072"/>
                  <a:pt x="13645" y="12078"/>
                  <a:pt x="13643" y="12084"/>
                </a:cubicBezTo>
                <a:cubicBezTo>
                  <a:pt x="13641" y="12091"/>
                  <a:pt x="13638" y="12096"/>
                  <a:pt x="13636" y="12102"/>
                </a:cubicBezTo>
                <a:cubicBezTo>
                  <a:pt x="13479" y="12704"/>
                  <a:pt x="13261" y="13278"/>
                  <a:pt x="12979" y="13810"/>
                </a:cubicBezTo>
                <a:cubicBezTo>
                  <a:pt x="12923" y="13916"/>
                  <a:pt x="12832" y="13973"/>
                  <a:pt x="12740" y="13973"/>
                </a:cubicBezTo>
                <a:cubicBezTo>
                  <a:pt x="12675" y="13973"/>
                  <a:pt x="12609" y="13945"/>
                  <a:pt x="12554" y="13884"/>
                </a:cubicBezTo>
                <a:cubicBezTo>
                  <a:pt x="12435" y="13753"/>
                  <a:pt x="12428" y="13517"/>
                  <a:pt x="12516" y="13350"/>
                </a:cubicBezTo>
                <a:cubicBezTo>
                  <a:pt x="12644" y="13105"/>
                  <a:pt x="12758" y="12851"/>
                  <a:pt x="12856" y="12589"/>
                </a:cubicBezTo>
                <a:cubicBezTo>
                  <a:pt x="12930" y="12393"/>
                  <a:pt x="12852" y="12155"/>
                  <a:pt x="12694" y="12089"/>
                </a:cubicBezTo>
                <a:lnTo>
                  <a:pt x="12591" y="12047"/>
                </a:lnTo>
                <a:cubicBezTo>
                  <a:pt x="12465" y="11995"/>
                  <a:pt x="12328" y="12068"/>
                  <a:pt x="12270" y="12223"/>
                </a:cubicBezTo>
                <a:cubicBezTo>
                  <a:pt x="12010" y="12912"/>
                  <a:pt x="11635" y="13526"/>
                  <a:pt x="11161" y="14021"/>
                </a:cubicBezTo>
                <a:cubicBezTo>
                  <a:pt x="11108" y="14077"/>
                  <a:pt x="11043" y="14105"/>
                  <a:pt x="10980" y="14105"/>
                </a:cubicBezTo>
                <a:cubicBezTo>
                  <a:pt x="10877" y="14105"/>
                  <a:pt x="10776" y="14033"/>
                  <a:pt x="10722" y="13897"/>
                </a:cubicBezTo>
                <a:cubicBezTo>
                  <a:pt x="10655" y="13731"/>
                  <a:pt x="10702" y="13528"/>
                  <a:pt x="10813" y="13411"/>
                </a:cubicBezTo>
                <a:cubicBezTo>
                  <a:pt x="11326" y="12870"/>
                  <a:pt x="11703" y="12164"/>
                  <a:pt x="11914" y="11375"/>
                </a:cubicBezTo>
                <a:cubicBezTo>
                  <a:pt x="11915" y="11372"/>
                  <a:pt x="11915" y="11370"/>
                  <a:pt x="11915" y="11367"/>
                </a:cubicBezTo>
                <a:cubicBezTo>
                  <a:pt x="11916" y="11364"/>
                  <a:pt x="11917" y="11360"/>
                  <a:pt x="11918" y="11356"/>
                </a:cubicBezTo>
                <a:cubicBezTo>
                  <a:pt x="12043" y="10883"/>
                  <a:pt x="12109" y="10379"/>
                  <a:pt x="12109" y="9862"/>
                </a:cubicBezTo>
                <a:cubicBezTo>
                  <a:pt x="12109" y="8625"/>
                  <a:pt x="11737" y="7469"/>
                  <a:pt x="11062" y="6605"/>
                </a:cubicBezTo>
                <a:cubicBezTo>
                  <a:pt x="10936" y="6444"/>
                  <a:pt x="10946" y="6171"/>
                  <a:pt x="11093" y="6026"/>
                </a:cubicBezTo>
                <a:cubicBezTo>
                  <a:pt x="11151" y="5970"/>
                  <a:pt x="11221" y="5947"/>
                  <a:pt x="11290" y="5956"/>
                </a:cubicBezTo>
                <a:close/>
                <a:moveTo>
                  <a:pt x="8648" y="6652"/>
                </a:moveTo>
                <a:cubicBezTo>
                  <a:pt x="9998" y="6652"/>
                  <a:pt x="11092" y="8089"/>
                  <a:pt x="11092" y="9862"/>
                </a:cubicBezTo>
                <a:cubicBezTo>
                  <a:pt x="11092" y="11636"/>
                  <a:pt x="9998" y="13075"/>
                  <a:pt x="8648" y="13075"/>
                </a:cubicBezTo>
                <a:cubicBezTo>
                  <a:pt x="7298" y="13075"/>
                  <a:pt x="6202" y="11636"/>
                  <a:pt x="6202" y="9862"/>
                </a:cubicBezTo>
                <a:cubicBezTo>
                  <a:pt x="6202" y="8089"/>
                  <a:pt x="7298" y="6652"/>
                  <a:pt x="8648" y="6652"/>
                </a:cubicBezTo>
                <a:close/>
                <a:moveTo>
                  <a:pt x="9217" y="8105"/>
                </a:moveTo>
                <a:cubicBezTo>
                  <a:pt x="8745" y="8105"/>
                  <a:pt x="8364" y="8608"/>
                  <a:pt x="8364" y="9228"/>
                </a:cubicBezTo>
                <a:cubicBezTo>
                  <a:pt x="8364" y="9847"/>
                  <a:pt x="8745" y="10349"/>
                  <a:pt x="9217" y="10349"/>
                </a:cubicBezTo>
                <a:cubicBezTo>
                  <a:pt x="9689" y="10349"/>
                  <a:pt x="10072" y="9847"/>
                  <a:pt x="10072" y="9228"/>
                </a:cubicBezTo>
                <a:cubicBezTo>
                  <a:pt x="10072" y="8608"/>
                  <a:pt x="9689" y="8105"/>
                  <a:pt x="9217" y="8105"/>
                </a:cubicBezTo>
                <a:close/>
                <a:moveTo>
                  <a:pt x="1858" y="8467"/>
                </a:moveTo>
                <a:cubicBezTo>
                  <a:pt x="2060" y="8410"/>
                  <a:pt x="2300" y="8839"/>
                  <a:pt x="2397" y="9426"/>
                </a:cubicBezTo>
                <a:cubicBezTo>
                  <a:pt x="2493" y="10014"/>
                  <a:pt x="2407" y="10537"/>
                  <a:pt x="2206" y="10594"/>
                </a:cubicBezTo>
                <a:cubicBezTo>
                  <a:pt x="2005" y="10651"/>
                  <a:pt x="1764" y="10222"/>
                  <a:pt x="1668" y="9634"/>
                </a:cubicBezTo>
                <a:cubicBezTo>
                  <a:pt x="1572" y="9047"/>
                  <a:pt x="1657" y="8524"/>
                  <a:pt x="1858" y="8467"/>
                </a:cubicBezTo>
                <a:close/>
                <a:moveTo>
                  <a:pt x="4938" y="10016"/>
                </a:moveTo>
                <a:cubicBezTo>
                  <a:pt x="5084" y="10028"/>
                  <a:pt x="5192" y="10194"/>
                  <a:pt x="5208" y="10384"/>
                </a:cubicBezTo>
                <a:cubicBezTo>
                  <a:pt x="5385" y="12432"/>
                  <a:pt x="6588" y="14062"/>
                  <a:pt x="8141" y="14361"/>
                </a:cubicBezTo>
                <a:cubicBezTo>
                  <a:pt x="8279" y="14388"/>
                  <a:pt x="8395" y="14527"/>
                  <a:pt x="8405" y="14710"/>
                </a:cubicBezTo>
                <a:cubicBezTo>
                  <a:pt x="8418" y="14943"/>
                  <a:pt x="8280" y="15124"/>
                  <a:pt x="8117" y="15124"/>
                </a:cubicBezTo>
                <a:cubicBezTo>
                  <a:pt x="8103" y="15124"/>
                  <a:pt x="8090" y="15123"/>
                  <a:pt x="8076" y="15120"/>
                </a:cubicBezTo>
                <a:cubicBezTo>
                  <a:pt x="6965" y="14913"/>
                  <a:pt x="6009" y="14122"/>
                  <a:pt x="5383" y="12993"/>
                </a:cubicBezTo>
                <a:cubicBezTo>
                  <a:pt x="5294" y="12833"/>
                  <a:pt x="5132" y="12776"/>
                  <a:pt x="4993" y="12856"/>
                </a:cubicBezTo>
                <a:cubicBezTo>
                  <a:pt x="4806" y="12964"/>
                  <a:pt x="4738" y="13272"/>
                  <a:pt x="4859" y="13489"/>
                </a:cubicBezTo>
                <a:cubicBezTo>
                  <a:pt x="5722" y="15038"/>
                  <a:pt x="7110" y="16021"/>
                  <a:pt x="8628" y="16029"/>
                </a:cubicBezTo>
                <a:cubicBezTo>
                  <a:pt x="8773" y="16030"/>
                  <a:pt x="8909" y="16156"/>
                  <a:pt x="8933" y="16345"/>
                </a:cubicBezTo>
                <a:cubicBezTo>
                  <a:pt x="8964" y="16584"/>
                  <a:pt x="8825" y="16790"/>
                  <a:pt x="8648" y="16790"/>
                </a:cubicBezTo>
                <a:cubicBezTo>
                  <a:pt x="7929" y="16790"/>
                  <a:pt x="7237" y="16594"/>
                  <a:pt x="6602" y="16239"/>
                </a:cubicBezTo>
                <a:cubicBezTo>
                  <a:pt x="6438" y="16147"/>
                  <a:pt x="6247" y="16249"/>
                  <a:pt x="6178" y="16465"/>
                </a:cubicBezTo>
                <a:lnTo>
                  <a:pt x="6176" y="16478"/>
                </a:lnTo>
                <a:cubicBezTo>
                  <a:pt x="6106" y="16696"/>
                  <a:pt x="6185" y="16945"/>
                  <a:pt x="6351" y="17037"/>
                </a:cubicBezTo>
                <a:cubicBezTo>
                  <a:pt x="6675" y="17217"/>
                  <a:pt x="7012" y="17360"/>
                  <a:pt x="7361" y="17462"/>
                </a:cubicBezTo>
                <a:cubicBezTo>
                  <a:pt x="7508" y="17505"/>
                  <a:pt x="7623" y="17676"/>
                  <a:pt x="7610" y="17872"/>
                </a:cubicBezTo>
                <a:cubicBezTo>
                  <a:pt x="7595" y="18077"/>
                  <a:pt x="7465" y="18221"/>
                  <a:pt x="7320" y="18221"/>
                </a:cubicBezTo>
                <a:cubicBezTo>
                  <a:pt x="7299" y="18221"/>
                  <a:pt x="7279" y="18218"/>
                  <a:pt x="7258" y="18212"/>
                </a:cubicBezTo>
                <a:cubicBezTo>
                  <a:pt x="6665" y="18042"/>
                  <a:pt x="6102" y="17763"/>
                  <a:pt x="5577" y="17392"/>
                </a:cubicBezTo>
                <a:cubicBezTo>
                  <a:pt x="5575" y="17391"/>
                  <a:pt x="5573" y="17391"/>
                  <a:pt x="5571" y="17390"/>
                </a:cubicBezTo>
                <a:cubicBezTo>
                  <a:pt x="5552" y="17379"/>
                  <a:pt x="5534" y="17366"/>
                  <a:pt x="5517" y="17351"/>
                </a:cubicBezTo>
                <a:cubicBezTo>
                  <a:pt x="4892" y="16899"/>
                  <a:pt x="4323" y="16313"/>
                  <a:pt x="3832" y="15603"/>
                </a:cubicBezTo>
                <a:cubicBezTo>
                  <a:pt x="3713" y="15431"/>
                  <a:pt x="3736" y="15157"/>
                  <a:pt x="3891" y="15025"/>
                </a:cubicBezTo>
                <a:cubicBezTo>
                  <a:pt x="4013" y="14922"/>
                  <a:pt x="4176" y="14968"/>
                  <a:pt x="4274" y="15109"/>
                </a:cubicBezTo>
                <a:cubicBezTo>
                  <a:pt x="4559" y="15518"/>
                  <a:pt x="4873" y="15879"/>
                  <a:pt x="5209" y="16195"/>
                </a:cubicBezTo>
                <a:cubicBezTo>
                  <a:pt x="5378" y="16353"/>
                  <a:pt x="5615" y="16262"/>
                  <a:pt x="5695" y="16011"/>
                </a:cubicBezTo>
                <a:lnTo>
                  <a:pt x="5697" y="16005"/>
                </a:lnTo>
                <a:cubicBezTo>
                  <a:pt x="5754" y="15825"/>
                  <a:pt x="5712" y="15614"/>
                  <a:pt x="5591" y="15500"/>
                </a:cubicBezTo>
                <a:cubicBezTo>
                  <a:pt x="4925" y="14876"/>
                  <a:pt x="4372" y="14049"/>
                  <a:pt x="3983" y="13080"/>
                </a:cubicBezTo>
                <a:cubicBezTo>
                  <a:pt x="3976" y="13065"/>
                  <a:pt x="3966" y="13051"/>
                  <a:pt x="3961" y="13034"/>
                </a:cubicBezTo>
                <a:cubicBezTo>
                  <a:pt x="3958" y="13026"/>
                  <a:pt x="3957" y="13018"/>
                  <a:pt x="3955" y="13010"/>
                </a:cubicBezTo>
                <a:cubicBezTo>
                  <a:pt x="3797" y="12606"/>
                  <a:pt x="3664" y="12179"/>
                  <a:pt x="3568" y="11729"/>
                </a:cubicBezTo>
                <a:cubicBezTo>
                  <a:pt x="3520" y="11506"/>
                  <a:pt x="3635" y="11273"/>
                  <a:pt x="3819" y="11247"/>
                </a:cubicBezTo>
                <a:cubicBezTo>
                  <a:pt x="3964" y="11226"/>
                  <a:pt x="4093" y="11365"/>
                  <a:pt x="4133" y="11549"/>
                </a:cubicBezTo>
                <a:cubicBezTo>
                  <a:pt x="4164" y="11691"/>
                  <a:pt x="4199" y="11830"/>
                  <a:pt x="4237" y="11967"/>
                </a:cubicBezTo>
                <a:cubicBezTo>
                  <a:pt x="4302" y="12197"/>
                  <a:pt x="4503" y="12305"/>
                  <a:pt x="4674" y="12206"/>
                </a:cubicBezTo>
                <a:cubicBezTo>
                  <a:pt x="4831" y="12116"/>
                  <a:pt x="4906" y="11883"/>
                  <a:pt x="4848" y="11672"/>
                </a:cubicBezTo>
                <a:cubicBezTo>
                  <a:pt x="4739" y="11280"/>
                  <a:pt x="4664" y="10867"/>
                  <a:pt x="4629" y="10438"/>
                </a:cubicBezTo>
                <a:cubicBezTo>
                  <a:pt x="4610" y="10207"/>
                  <a:pt x="4753" y="10002"/>
                  <a:pt x="4938" y="10016"/>
                </a:cubicBezTo>
                <a:close/>
                <a:moveTo>
                  <a:pt x="10904" y="17039"/>
                </a:moveTo>
                <a:cubicBezTo>
                  <a:pt x="11206" y="17007"/>
                  <a:pt x="11442" y="17101"/>
                  <a:pt x="11483" y="17297"/>
                </a:cubicBezTo>
                <a:cubicBezTo>
                  <a:pt x="11538" y="17558"/>
                  <a:pt x="11225" y="17900"/>
                  <a:pt x="10784" y="18060"/>
                </a:cubicBezTo>
                <a:cubicBezTo>
                  <a:pt x="10343" y="18220"/>
                  <a:pt x="9942" y="18139"/>
                  <a:pt x="9887" y="17878"/>
                </a:cubicBezTo>
                <a:cubicBezTo>
                  <a:pt x="9832" y="17617"/>
                  <a:pt x="10144" y="17275"/>
                  <a:pt x="10585" y="17115"/>
                </a:cubicBezTo>
                <a:cubicBezTo>
                  <a:pt x="10695" y="17075"/>
                  <a:pt x="10803" y="17050"/>
                  <a:pt x="10904" y="17039"/>
                </a:cubicBezTo>
                <a:close/>
              </a:path>
            </a:pathLst>
          </a:custGeom>
          <a:solidFill>
            <a:srgbClr val="FFF598"/>
          </a:solidFill>
          <a:ln w="25400">
            <a:solidFill>
              <a:srgbClr val="CC5EC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Voltada para prevenção do câncer do colo do útero e câncer de mama"/>
          <p:cNvSpPr txBox="1"/>
          <p:nvPr/>
        </p:nvSpPr>
        <p:spPr>
          <a:xfrm>
            <a:off x="1706869" y="4367452"/>
            <a:ext cx="643406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Voltada para prevenção do câncer do colo do útero e câncer de mama</a:t>
            </a:r>
          </a:p>
        </p:txBody>
      </p:sp>
      <p:sp>
        <p:nvSpPr>
          <p:cNvPr id="55" name="Escola"/>
          <p:cNvSpPr/>
          <p:nvPr/>
        </p:nvSpPr>
        <p:spPr>
          <a:xfrm>
            <a:off x="826792" y="5397925"/>
            <a:ext cx="687696" cy="643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F3FFBD"/>
          </a:solidFill>
          <a:ln w="25400">
            <a:solidFill>
              <a:srgbClr val="3D80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Centro de Pesquisas Luiza Gomes de Lemos ( CPLGL )"/>
          <p:cNvSpPr txBox="1"/>
          <p:nvPr/>
        </p:nvSpPr>
        <p:spPr>
          <a:xfrm>
            <a:off x="1958152" y="5665800"/>
            <a:ext cx="527632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Centro de Pesquisas Luiza Gomes de Lemos ( CPLGL 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ite.pioneiras_sociais.HCIII_AL3.Foto 10gk-is-156.jpg" descr="site.pioneiras_sociais.HCIII_AL3.Foto 10gk-is-1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921" y="512191"/>
            <a:ext cx="6651240" cy="486451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Figura  :  Vista do Centro de Pesquisas Luiza Gomes de Lemos em 1977, ao fundo o Hospital Santa Rita…"/>
          <p:cNvSpPr txBox="1"/>
          <p:nvPr/>
        </p:nvSpPr>
        <p:spPr>
          <a:xfrm>
            <a:off x="1355921" y="5478698"/>
            <a:ext cx="6651240" cy="97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>
                <a:latin typeface="+mj-lt"/>
                <a:ea typeface="+mj-ea"/>
                <a:cs typeface="+mj-cs"/>
                <a:sym typeface="Times New Roman"/>
              </a:rPr>
              <a:t>Figura  </a:t>
            </a:r>
            <a:r>
              <a:t>:  </a:t>
            </a:r>
            <a:r>
              <a:rPr b="0" sz="1100">
                <a:latin typeface="+mj-lt"/>
                <a:ea typeface="+mj-ea"/>
                <a:cs typeface="+mj-cs"/>
                <a:sym typeface="Times New Roman"/>
              </a:rPr>
              <a:t>Vista do Centro de Pesquisas Luiza Gomes de Lemos em 1977, ao fundo o Hospital Santa Rita </a:t>
            </a:r>
            <a:endParaRPr b="0" sz="1100">
              <a:latin typeface="+mj-lt"/>
              <a:ea typeface="+mj-ea"/>
              <a:cs typeface="+mj-cs"/>
              <a:sym typeface="Times New Roman"/>
            </a:endParaRPr>
          </a:p>
          <a:p>
            <a:pPr algn="just" defTabSz="457200"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t>Fonte : Projeto História do Câncer no Brasil: atores, cenários e políticas públicas (Casa de Oswaldo Cruz, Fiocruz). 2011. Disponível em : &lt; </a:t>
            </a:r>
            <a:r>
              <a:rPr>
                <a:hlinkClick r:id="rId3" invalidUrl="" action="" tgtFrame="" tooltip="" history="1" highlightClick="0" endSnd="0"/>
              </a:rPr>
              <a:t>http://www.historiadocancer.coc.fiocruz.br/index.php/pt-br/imagens/pioneiras-sociais</a:t>
            </a:r>
            <a:r>
              <a:t> &gt; Acesso em : 2 de jan. 2019.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Foto 39 - com 2 fotos-2.jpg" descr="Foto 39 - com 2 foto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6527" y="377341"/>
            <a:ext cx="4031208" cy="6360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Foto 44 - com 2 fotos.jpg" descr="Foto 44 - com 2 foto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6380" y="434327"/>
            <a:ext cx="3335840" cy="515092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Figuras : Ações Itinerantes do CPLGL…"/>
          <p:cNvSpPr txBox="1"/>
          <p:nvPr/>
        </p:nvSpPr>
        <p:spPr>
          <a:xfrm>
            <a:off x="1201645" y="5598876"/>
            <a:ext cx="3525142" cy="118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rPr b="1"/>
              <a:t>Figuras</a:t>
            </a:r>
            <a:r>
              <a:t> : Ações Itinerantes do CPLGL</a:t>
            </a:r>
          </a:p>
          <a:p>
            <a:pPr algn="just" defTabSz="457200">
              <a:defRPr sz="1100">
                <a:latin typeface="+mj-lt"/>
                <a:ea typeface="+mj-ea"/>
                <a:cs typeface="+mj-cs"/>
                <a:sym typeface="Times New Roman"/>
              </a:defRPr>
            </a:pPr>
            <a:r>
              <a:t>Fonte : Projeto História do Câncer no Brasil: atores, cenários e políticas públicas (Casa de Oswaldo Cruz, Fiocruz). 2011. Disponível em : &lt; </a:t>
            </a:r>
            <a:r>
              <a:rPr>
                <a:hlinkClick r:id="rId4" invalidUrl="" action="" tgtFrame="" tooltip="" history="1" highlightClick="0" endSnd="0"/>
              </a:rPr>
              <a:t>http://www.historiadocancer.coc.fiocruz.br/index.php/pt-br/imagens/pioneiras-sociais</a:t>
            </a:r>
            <a:r>
              <a:t> &gt; Acesso em : 2 de jan. 2019.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