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8" r:id="rId4"/>
    <p:sldId id="304" r:id="rId5"/>
    <p:sldId id="290" r:id="rId6"/>
    <p:sldId id="301" r:id="rId7"/>
    <p:sldId id="279" r:id="rId8"/>
    <p:sldId id="307" r:id="rId9"/>
    <p:sldId id="305" r:id="rId10"/>
    <p:sldId id="306" r:id="rId11"/>
    <p:sldId id="291" r:id="rId12"/>
    <p:sldId id="303" r:id="rId13"/>
    <p:sldId id="288" r:id="rId14"/>
    <p:sldId id="297" r:id="rId15"/>
    <p:sldId id="302" r:id="rId16"/>
  </p:sldIdLst>
  <p:sldSz cx="9144000" cy="6858000" type="screen4x3"/>
  <p:notesSz cx="9144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686" y="2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164B6C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164B6C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8/14/2018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46304" y="6391655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562"/>
                </a:moveTo>
                <a:lnTo>
                  <a:pt x="8833104" y="309562"/>
                </a:lnTo>
                <a:lnTo>
                  <a:pt x="8833104" y="0"/>
                </a:lnTo>
                <a:lnTo>
                  <a:pt x="0" y="0"/>
                </a:lnTo>
                <a:lnTo>
                  <a:pt x="0" y="309562"/>
                </a:lnTo>
                <a:close/>
              </a:path>
            </a:pathLst>
          </a:custGeom>
          <a:solidFill>
            <a:srgbClr val="1B57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52400" y="158495"/>
            <a:ext cx="8833485" cy="6547484"/>
          </a:xfrm>
          <a:custGeom>
            <a:avLst/>
            <a:gdLst/>
            <a:ahLst/>
            <a:cxnLst/>
            <a:rect l="l" t="t" r="r" b="b"/>
            <a:pathLst>
              <a:path w="8833485" h="6547484">
                <a:moveTo>
                  <a:pt x="0" y="6547104"/>
                </a:moveTo>
                <a:lnTo>
                  <a:pt x="8833104" y="6547104"/>
                </a:lnTo>
                <a:lnTo>
                  <a:pt x="8833104" y="0"/>
                </a:lnTo>
                <a:lnTo>
                  <a:pt x="0" y="0"/>
                </a:lnTo>
                <a:lnTo>
                  <a:pt x="0" y="6547104"/>
                </a:lnTo>
                <a:close/>
              </a:path>
            </a:pathLst>
          </a:custGeom>
          <a:ln w="9524">
            <a:solidFill>
              <a:srgbClr val="164B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164B6C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8/14/2018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8/14/2018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46304" y="6391655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562"/>
                </a:moveTo>
                <a:lnTo>
                  <a:pt x="8833104" y="309562"/>
                </a:lnTo>
                <a:lnTo>
                  <a:pt x="8833104" y="0"/>
                </a:lnTo>
                <a:lnTo>
                  <a:pt x="0" y="0"/>
                </a:lnTo>
                <a:lnTo>
                  <a:pt x="0" y="309562"/>
                </a:lnTo>
                <a:close/>
              </a:path>
            </a:pathLst>
          </a:custGeom>
          <a:solidFill>
            <a:srgbClr val="1B57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93698" y="139649"/>
            <a:ext cx="6756603" cy="940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164B6C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9422" y="1616202"/>
            <a:ext cx="8230870" cy="17005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1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5447" y="2438400"/>
            <a:ext cx="8833485" cy="0"/>
          </a:xfrm>
          <a:custGeom>
            <a:avLst/>
            <a:gdLst/>
            <a:ahLst/>
            <a:cxnLst/>
            <a:rect l="l" t="t" r="r" b="b"/>
            <a:pathLst>
              <a:path w="8833485">
                <a:moveTo>
                  <a:pt x="0" y="0"/>
                </a:moveTo>
                <a:lnTo>
                  <a:pt x="8833104" y="0"/>
                </a:lnTo>
              </a:path>
            </a:pathLst>
          </a:custGeom>
          <a:ln w="11430">
            <a:solidFill>
              <a:schemeClr val="bg1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0"/>
            <a:ext cx="8833485" cy="6547484"/>
          </a:xfrm>
          <a:custGeom>
            <a:avLst/>
            <a:gdLst/>
            <a:ahLst/>
            <a:cxnLst/>
            <a:rect l="l" t="t" r="r" b="b"/>
            <a:pathLst>
              <a:path w="8833485" h="6547484">
                <a:moveTo>
                  <a:pt x="0" y="6547104"/>
                </a:moveTo>
                <a:lnTo>
                  <a:pt x="8833104" y="6547104"/>
                </a:lnTo>
                <a:lnTo>
                  <a:pt x="8833104" y="0"/>
                </a:lnTo>
                <a:lnTo>
                  <a:pt x="0" y="0"/>
                </a:lnTo>
                <a:lnTo>
                  <a:pt x="0" y="6547104"/>
                </a:lnTo>
                <a:close/>
              </a:path>
            </a:pathLst>
          </a:custGeom>
          <a:ln w="9524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67200" y="2209800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304800" y="0"/>
                </a:moveTo>
                <a:lnTo>
                  <a:pt x="255374" y="3990"/>
                </a:lnTo>
                <a:lnTo>
                  <a:pt x="208483" y="15544"/>
                </a:lnTo>
                <a:lnTo>
                  <a:pt x="164753" y="34032"/>
                </a:lnTo>
                <a:lnTo>
                  <a:pt x="124815" y="58826"/>
                </a:lnTo>
                <a:lnTo>
                  <a:pt x="89296" y="89296"/>
                </a:lnTo>
                <a:lnTo>
                  <a:pt x="58826" y="124815"/>
                </a:lnTo>
                <a:lnTo>
                  <a:pt x="34032" y="164753"/>
                </a:lnTo>
                <a:lnTo>
                  <a:pt x="15544" y="208483"/>
                </a:lnTo>
                <a:lnTo>
                  <a:pt x="3990" y="255374"/>
                </a:lnTo>
                <a:lnTo>
                  <a:pt x="0" y="304800"/>
                </a:lnTo>
                <a:lnTo>
                  <a:pt x="3990" y="354225"/>
                </a:lnTo>
                <a:lnTo>
                  <a:pt x="15544" y="401116"/>
                </a:lnTo>
                <a:lnTo>
                  <a:pt x="34032" y="444846"/>
                </a:lnTo>
                <a:lnTo>
                  <a:pt x="58826" y="484784"/>
                </a:lnTo>
                <a:lnTo>
                  <a:pt x="89296" y="520303"/>
                </a:lnTo>
                <a:lnTo>
                  <a:pt x="124815" y="550773"/>
                </a:lnTo>
                <a:lnTo>
                  <a:pt x="164753" y="575567"/>
                </a:lnTo>
                <a:lnTo>
                  <a:pt x="208483" y="594055"/>
                </a:lnTo>
                <a:lnTo>
                  <a:pt x="255374" y="605609"/>
                </a:lnTo>
                <a:lnTo>
                  <a:pt x="304800" y="609600"/>
                </a:lnTo>
                <a:lnTo>
                  <a:pt x="354225" y="605609"/>
                </a:lnTo>
                <a:lnTo>
                  <a:pt x="401116" y="594055"/>
                </a:lnTo>
                <a:lnTo>
                  <a:pt x="444846" y="575567"/>
                </a:lnTo>
                <a:lnTo>
                  <a:pt x="484784" y="550773"/>
                </a:lnTo>
                <a:lnTo>
                  <a:pt x="520303" y="520303"/>
                </a:lnTo>
                <a:lnTo>
                  <a:pt x="550773" y="484784"/>
                </a:lnTo>
                <a:lnTo>
                  <a:pt x="575567" y="444846"/>
                </a:lnTo>
                <a:lnTo>
                  <a:pt x="594055" y="401116"/>
                </a:lnTo>
                <a:lnTo>
                  <a:pt x="605609" y="354225"/>
                </a:lnTo>
                <a:lnTo>
                  <a:pt x="609600" y="304800"/>
                </a:lnTo>
                <a:lnTo>
                  <a:pt x="605609" y="255374"/>
                </a:lnTo>
                <a:lnTo>
                  <a:pt x="594055" y="208483"/>
                </a:lnTo>
                <a:lnTo>
                  <a:pt x="575567" y="164753"/>
                </a:lnTo>
                <a:lnTo>
                  <a:pt x="550773" y="124815"/>
                </a:lnTo>
                <a:lnTo>
                  <a:pt x="520303" y="89296"/>
                </a:lnTo>
                <a:lnTo>
                  <a:pt x="484784" y="58826"/>
                </a:lnTo>
                <a:lnTo>
                  <a:pt x="444846" y="34032"/>
                </a:lnTo>
                <a:lnTo>
                  <a:pt x="401116" y="15544"/>
                </a:lnTo>
                <a:lnTo>
                  <a:pt x="354225" y="3990"/>
                </a:lnTo>
                <a:lnTo>
                  <a:pt x="3048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61688" y="2209800"/>
            <a:ext cx="421005" cy="421005"/>
          </a:xfrm>
          <a:custGeom>
            <a:avLst/>
            <a:gdLst/>
            <a:ahLst/>
            <a:cxnLst/>
            <a:rect l="l" t="t" r="r" b="b"/>
            <a:pathLst>
              <a:path w="421004" h="421005">
                <a:moveTo>
                  <a:pt x="210312" y="0"/>
                </a:moveTo>
                <a:lnTo>
                  <a:pt x="162072" y="5551"/>
                </a:lnTo>
                <a:lnTo>
                  <a:pt x="117798" y="21367"/>
                </a:lnTo>
                <a:lnTo>
                  <a:pt x="78750" y="46186"/>
                </a:lnTo>
                <a:lnTo>
                  <a:pt x="46186" y="78750"/>
                </a:lnTo>
                <a:lnTo>
                  <a:pt x="21367" y="117798"/>
                </a:lnTo>
                <a:lnTo>
                  <a:pt x="5551" y="162072"/>
                </a:lnTo>
                <a:lnTo>
                  <a:pt x="0" y="210312"/>
                </a:lnTo>
                <a:lnTo>
                  <a:pt x="5551" y="258551"/>
                </a:lnTo>
                <a:lnTo>
                  <a:pt x="21367" y="302825"/>
                </a:lnTo>
                <a:lnTo>
                  <a:pt x="46186" y="341873"/>
                </a:lnTo>
                <a:lnTo>
                  <a:pt x="78750" y="374437"/>
                </a:lnTo>
                <a:lnTo>
                  <a:pt x="117798" y="399256"/>
                </a:lnTo>
                <a:lnTo>
                  <a:pt x="162072" y="415072"/>
                </a:lnTo>
                <a:lnTo>
                  <a:pt x="210312" y="420624"/>
                </a:lnTo>
                <a:lnTo>
                  <a:pt x="258551" y="415072"/>
                </a:lnTo>
                <a:lnTo>
                  <a:pt x="302825" y="399256"/>
                </a:lnTo>
                <a:lnTo>
                  <a:pt x="341873" y="374437"/>
                </a:lnTo>
                <a:lnTo>
                  <a:pt x="374437" y="341873"/>
                </a:lnTo>
                <a:lnTo>
                  <a:pt x="399256" y="302825"/>
                </a:lnTo>
                <a:lnTo>
                  <a:pt x="415072" y="258551"/>
                </a:lnTo>
                <a:lnTo>
                  <a:pt x="420624" y="210312"/>
                </a:lnTo>
                <a:lnTo>
                  <a:pt x="415072" y="162072"/>
                </a:lnTo>
                <a:lnTo>
                  <a:pt x="399256" y="117798"/>
                </a:lnTo>
                <a:lnTo>
                  <a:pt x="374437" y="78750"/>
                </a:lnTo>
                <a:lnTo>
                  <a:pt x="341873" y="46186"/>
                </a:lnTo>
                <a:lnTo>
                  <a:pt x="302825" y="21367"/>
                </a:lnTo>
                <a:lnTo>
                  <a:pt x="258551" y="5551"/>
                </a:lnTo>
                <a:lnTo>
                  <a:pt x="2103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36288" y="2272030"/>
            <a:ext cx="471805" cy="471170"/>
          </a:xfrm>
          <a:custGeom>
            <a:avLst/>
            <a:gdLst/>
            <a:ahLst/>
            <a:cxnLst/>
            <a:rect l="l" t="t" r="r" b="b"/>
            <a:pathLst>
              <a:path w="471804" h="471169">
                <a:moveTo>
                  <a:pt x="234441" y="0"/>
                </a:moveTo>
                <a:lnTo>
                  <a:pt x="187071" y="5080"/>
                </a:lnTo>
                <a:lnTo>
                  <a:pt x="142875" y="19050"/>
                </a:lnTo>
                <a:lnTo>
                  <a:pt x="102997" y="41910"/>
                </a:lnTo>
                <a:lnTo>
                  <a:pt x="68199" y="69850"/>
                </a:lnTo>
                <a:lnTo>
                  <a:pt x="39624" y="105410"/>
                </a:lnTo>
                <a:lnTo>
                  <a:pt x="18161" y="146050"/>
                </a:lnTo>
                <a:lnTo>
                  <a:pt x="4572" y="190500"/>
                </a:lnTo>
                <a:lnTo>
                  <a:pt x="0" y="237490"/>
                </a:lnTo>
                <a:lnTo>
                  <a:pt x="1397" y="261620"/>
                </a:lnTo>
                <a:lnTo>
                  <a:pt x="11049" y="307340"/>
                </a:lnTo>
                <a:lnTo>
                  <a:pt x="29083" y="349250"/>
                </a:lnTo>
                <a:lnTo>
                  <a:pt x="54610" y="387350"/>
                </a:lnTo>
                <a:lnTo>
                  <a:pt x="86740" y="419100"/>
                </a:lnTo>
                <a:lnTo>
                  <a:pt x="124460" y="444500"/>
                </a:lnTo>
                <a:lnTo>
                  <a:pt x="166877" y="461010"/>
                </a:lnTo>
                <a:lnTo>
                  <a:pt x="212978" y="471170"/>
                </a:lnTo>
                <a:lnTo>
                  <a:pt x="236982" y="471170"/>
                </a:lnTo>
                <a:lnTo>
                  <a:pt x="261112" y="469900"/>
                </a:lnTo>
                <a:lnTo>
                  <a:pt x="284352" y="467360"/>
                </a:lnTo>
                <a:lnTo>
                  <a:pt x="306959" y="461010"/>
                </a:lnTo>
                <a:lnTo>
                  <a:pt x="322471" y="454660"/>
                </a:lnTo>
                <a:lnTo>
                  <a:pt x="236092" y="454660"/>
                </a:lnTo>
                <a:lnTo>
                  <a:pt x="213740" y="453390"/>
                </a:lnTo>
                <a:lnTo>
                  <a:pt x="171069" y="444500"/>
                </a:lnTo>
                <a:lnTo>
                  <a:pt x="131825" y="429260"/>
                </a:lnTo>
                <a:lnTo>
                  <a:pt x="96900" y="405130"/>
                </a:lnTo>
                <a:lnTo>
                  <a:pt x="67183" y="375920"/>
                </a:lnTo>
                <a:lnTo>
                  <a:pt x="43561" y="340360"/>
                </a:lnTo>
                <a:lnTo>
                  <a:pt x="26924" y="302260"/>
                </a:lnTo>
                <a:lnTo>
                  <a:pt x="18034" y="259080"/>
                </a:lnTo>
                <a:lnTo>
                  <a:pt x="16954" y="237490"/>
                </a:lnTo>
                <a:lnTo>
                  <a:pt x="16958" y="234950"/>
                </a:lnTo>
                <a:lnTo>
                  <a:pt x="21336" y="191770"/>
                </a:lnTo>
                <a:lnTo>
                  <a:pt x="34036" y="151130"/>
                </a:lnTo>
                <a:lnTo>
                  <a:pt x="54101" y="114300"/>
                </a:lnTo>
                <a:lnTo>
                  <a:pt x="80772" y="81280"/>
                </a:lnTo>
                <a:lnTo>
                  <a:pt x="113157" y="54610"/>
                </a:lnTo>
                <a:lnTo>
                  <a:pt x="150240" y="34290"/>
                </a:lnTo>
                <a:lnTo>
                  <a:pt x="191262" y="21590"/>
                </a:lnTo>
                <a:lnTo>
                  <a:pt x="235331" y="17780"/>
                </a:lnTo>
                <a:lnTo>
                  <a:pt x="323269" y="17780"/>
                </a:lnTo>
                <a:lnTo>
                  <a:pt x="304546" y="10160"/>
                </a:lnTo>
                <a:lnTo>
                  <a:pt x="281939" y="5080"/>
                </a:lnTo>
                <a:lnTo>
                  <a:pt x="258445" y="1270"/>
                </a:lnTo>
                <a:lnTo>
                  <a:pt x="234441" y="0"/>
                </a:lnTo>
                <a:close/>
              </a:path>
              <a:path w="471804" h="471169">
                <a:moveTo>
                  <a:pt x="323269" y="17780"/>
                </a:moveTo>
                <a:lnTo>
                  <a:pt x="235331" y="17780"/>
                </a:lnTo>
                <a:lnTo>
                  <a:pt x="257683" y="19050"/>
                </a:lnTo>
                <a:lnTo>
                  <a:pt x="279400" y="21590"/>
                </a:lnTo>
                <a:lnTo>
                  <a:pt x="320548" y="34290"/>
                </a:lnTo>
                <a:lnTo>
                  <a:pt x="357759" y="54610"/>
                </a:lnTo>
                <a:lnTo>
                  <a:pt x="390144" y="81280"/>
                </a:lnTo>
                <a:lnTo>
                  <a:pt x="416940" y="113030"/>
                </a:lnTo>
                <a:lnTo>
                  <a:pt x="437134" y="151130"/>
                </a:lnTo>
                <a:lnTo>
                  <a:pt x="449961" y="191770"/>
                </a:lnTo>
                <a:lnTo>
                  <a:pt x="454469" y="234950"/>
                </a:lnTo>
                <a:lnTo>
                  <a:pt x="454465" y="237490"/>
                </a:lnTo>
                <a:lnTo>
                  <a:pt x="450088" y="279400"/>
                </a:lnTo>
                <a:lnTo>
                  <a:pt x="437514" y="321310"/>
                </a:lnTo>
                <a:lnTo>
                  <a:pt x="417322" y="358140"/>
                </a:lnTo>
                <a:lnTo>
                  <a:pt x="390778" y="391160"/>
                </a:lnTo>
                <a:lnTo>
                  <a:pt x="358394" y="417830"/>
                </a:lnTo>
                <a:lnTo>
                  <a:pt x="321310" y="438150"/>
                </a:lnTo>
                <a:lnTo>
                  <a:pt x="280162" y="450850"/>
                </a:lnTo>
                <a:lnTo>
                  <a:pt x="236092" y="454660"/>
                </a:lnTo>
                <a:lnTo>
                  <a:pt x="322471" y="454660"/>
                </a:lnTo>
                <a:lnTo>
                  <a:pt x="368553" y="430530"/>
                </a:lnTo>
                <a:lnTo>
                  <a:pt x="403351" y="401320"/>
                </a:lnTo>
                <a:lnTo>
                  <a:pt x="431800" y="367030"/>
                </a:lnTo>
                <a:lnTo>
                  <a:pt x="453389" y="326390"/>
                </a:lnTo>
                <a:lnTo>
                  <a:pt x="466851" y="281940"/>
                </a:lnTo>
                <a:lnTo>
                  <a:pt x="471424" y="234950"/>
                </a:lnTo>
                <a:lnTo>
                  <a:pt x="470026" y="210820"/>
                </a:lnTo>
                <a:lnTo>
                  <a:pt x="460501" y="165100"/>
                </a:lnTo>
                <a:lnTo>
                  <a:pt x="442340" y="123190"/>
                </a:lnTo>
                <a:lnTo>
                  <a:pt x="416813" y="85090"/>
                </a:lnTo>
                <a:lnTo>
                  <a:pt x="384683" y="53340"/>
                </a:lnTo>
                <a:lnTo>
                  <a:pt x="347090" y="27940"/>
                </a:lnTo>
                <a:lnTo>
                  <a:pt x="326389" y="19050"/>
                </a:lnTo>
                <a:lnTo>
                  <a:pt x="323269" y="17780"/>
                </a:lnTo>
                <a:close/>
              </a:path>
              <a:path w="471804" h="471169">
                <a:moveTo>
                  <a:pt x="236092" y="34290"/>
                </a:moveTo>
                <a:lnTo>
                  <a:pt x="195452" y="38100"/>
                </a:lnTo>
                <a:lnTo>
                  <a:pt x="157607" y="49530"/>
                </a:lnTo>
                <a:lnTo>
                  <a:pt x="123189" y="68580"/>
                </a:lnTo>
                <a:lnTo>
                  <a:pt x="93345" y="92710"/>
                </a:lnTo>
                <a:lnTo>
                  <a:pt x="68579" y="123190"/>
                </a:lnTo>
                <a:lnTo>
                  <a:pt x="49911" y="157480"/>
                </a:lnTo>
                <a:lnTo>
                  <a:pt x="38100" y="194310"/>
                </a:lnTo>
                <a:lnTo>
                  <a:pt x="33968" y="234950"/>
                </a:lnTo>
                <a:lnTo>
                  <a:pt x="33964" y="237490"/>
                </a:lnTo>
                <a:lnTo>
                  <a:pt x="34798" y="256540"/>
                </a:lnTo>
                <a:lnTo>
                  <a:pt x="42799" y="295910"/>
                </a:lnTo>
                <a:lnTo>
                  <a:pt x="58038" y="331470"/>
                </a:lnTo>
                <a:lnTo>
                  <a:pt x="79628" y="364490"/>
                </a:lnTo>
                <a:lnTo>
                  <a:pt x="107061" y="391160"/>
                </a:lnTo>
                <a:lnTo>
                  <a:pt x="139191" y="412750"/>
                </a:lnTo>
                <a:lnTo>
                  <a:pt x="175387" y="429260"/>
                </a:lnTo>
                <a:lnTo>
                  <a:pt x="214629" y="436880"/>
                </a:lnTo>
                <a:lnTo>
                  <a:pt x="235331" y="438150"/>
                </a:lnTo>
                <a:lnTo>
                  <a:pt x="255904" y="436880"/>
                </a:lnTo>
                <a:lnTo>
                  <a:pt x="275971" y="434340"/>
                </a:lnTo>
                <a:lnTo>
                  <a:pt x="295401" y="429260"/>
                </a:lnTo>
                <a:lnTo>
                  <a:pt x="313944" y="422910"/>
                </a:lnTo>
                <a:lnTo>
                  <a:pt x="318987" y="420370"/>
                </a:lnTo>
                <a:lnTo>
                  <a:pt x="215391" y="420370"/>
                </a:lnTo>
                <a:lnTo>
                  <a:pt x="179577" y="412750"/>
                </a:lnTo>
                <a:lnTo>
                  <a:pt x="131445" y="388620"/>
                </a:lnTo>
                <a:lnTo>
                  <a:pt x="92201" y="353060"/>
                </a:lnTo>
                <a:lnTo>
                  <a:pt x="64897" y="307340"/>
                </a:lnTo>
                <a:lnTo>
                  <a:pt x="51562" y="254000"/>
                </a:lnTo>
                <a:lnTo>
                  <a:pt x="50800" y="234950"/>
                </a:lnTo>
                <a:lnTo>
                  <a:pt x="51815" y="215900"/>
                </a:lnTo>
                <a:lnTo>
                  <a:pt x="65786" y="162560"/>
                </a:lnTo>
                <a:lnTo>
                  <a:pt x="93725" y="118110"/>
                </a:lnTo>
                <a:lnTo>
                  <a:pt x="133350" y="82550"/>
                </a:lnTo>
                <a:lnTo>
                  <a:pt x="181990" y="58420"/>
                </a:lnTo>
                <a:lnTo>
                  <a:pt x="236982" y="50800"/>
                </a:lnTo>
                <a:lnTo>
                  <a:pt x="314706" y="50800"/>
                </a:lnTo>
                <a:lnTo>
                  <a:pt x="296163" y="43180"/>
                </a:lnTo>
                <a:lnTo>
                  <a:pt x="276860" y="38100"/>
                </a:lnTo>
                <a:lnTo>
                  <a:pt x="256794" y="35560"/>
                </a:lnTo>
                <a:lnTo>
                  <a:pt x="236092" y="34290"/>
                </a:lnTo>
                <a:close/>
              </a:path>
              <a:path w="471804" h="471169">
                <a:moveTo>
                  <a:pt x="314706" y="50800"/>
                </a:moveTo>
                <a:lnTo>
                  <a:pt x="236982" y="50800"/>
                </a:lnTo>
                <a:lnTo>
                  <a:pt x="256032" y="52070"/>
                </a:lnTo>
                <a:lnTo>
                  <a:pt x="274192" y="54610"/>
                </a:lnTo>
                <a:lnTo>
                  <a:pt x="324992" y="73660"/>
                </a:lnTo>
                <a:lnTo>
                  <a:pt x="367411" y="106680"/>
                </a:lnTo>
                <a:lnTo>
                  <a:pt x="399034" y="148590"/>
                </a:lnTo>
                <a:lnTo>
                  <a:pt x="417067" y="200660"/>
                </a:lnTo>
                <a:lnTo>
                  <a:pt x="420624" y="237490"/>
                </a:lnTo>
                <a:lnTo>
                  <a:pt x="419608" y="256540"/>
                </a:lnTo>
                <a:lnTo>
                  <a:pt x="405638" y="308610"/>
                </a:lnTo>
                <a:lnTo>
                  <a:pt x="377698" y="354330"/>
                </a:lnTo>
                <a:lnTo>
                  <a:pt x="338200" y="389890"/>
                </a:lnTo>
                <a:lnTo>
                  <a:pt x="289560" y="412750"/>
                </a:lnTo>
                <a:lnTo>
                  <a:pt x="253364" y="420370"/>
                </a:lnTo>
                <a:lnTo>
                  <a:pt x="318987" y="420370"/>
                </a:lnTo>
                <a:lnTo>
                  <a:pt x="363854" y="392430"/>
                </a:lnTo>
                <a:lnTo>
                  <a:pt x="391287" y="364490"/>
                </a:lnTo>
                <a:lnTo>
                  <a:pt x="413003" y="332740"/>
                </a:lnTo>
                <a:lnTo>
                  <a:pt x="428371" y="295910"/>
                </a:lnTo>
                <a:lnTo>
                  <a:pt x="436499" y="257810"/>
                </a:lnTo>
                <a:lnTo>
                  <a:pt x="437459" y="234950"/>
                </a:lnTo>
                <a:lnTo>
                  <a:pt x="436625" y="215900"/>
                </a:lnTo>
                <a:lnTo>
                  <a:pt x="428625" y="176530"/>
                </a:lnTo>
                <a:lnTo>
                  <a:pt x="413512" y="139700"/>
                </a:lnTo>
                <a:lnTo>
                  <a:pt x="391795" y="107950"/>
                </a:lnTo>
                <a:lnTo>
                  <a:pt x="364489" y="80010"/>
                </a:lnTo>
                <a:lnTo>
                  <a:pt x="332359" y="58420"/>
                </a:lnTo>
                <a:lnTo>
                  <a:pt x="314706" y="50800"/>
                </a:lnTo>
                <a:close/>
              </a:path>
            </a:pathLst>
          </a:custGeom>
          <a:solidFill>
            <a:srgbClr val="164B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52400" y="1457671"/>
            <a:ext cx="8828722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5"/>
              </a:spcBef>
            </a:pPr>
            <a:r>
              <a:rPr sz="2400" b="1" spc="-5">
                <a:solidFill>
                  <a:schemeClr val="bg1"/>
                </a:solidFill>
                <a:latin typeface="Georgia"/>
                <a:cs typeface="Georgia"/>
              </a:rPr>
              <a:t>INSTITUTO </a:t>
            </a:r>
            <a:r>
              <a:rPr sz="2400" b="1">
                <a:solidFill>
                  <a:schemeClr val="bg1"/>
                </a:solidFill>
                <a:latin typeface="Georgia"/>
                <a:cs typeface="Georgia"/>
              </a:rPr>
              <a:t>NACIONAL </a:t>
            </a:r>
            <a:r>
              <a:rPr sz="2400" b="1" spc="5">
                <a:solidFill>
                  <a:schemeClr val="bg1"/>
                </a:solidFill>
                <a:latin typeface="Georgia"/>
                <a:cs typeface="Georgia"/>
              </a:rPr>
              <a:t>DE </a:t>
            </a:r>
            <a:r>
              <a:rPr sz="2400" b="1" spc="-5">
                <a:solidFill>
                  <a:schemeClr val="bg1"/>
                </a:solidFill>
                <a:latin typeface="Georgia"/>
                <a:cs typeface="Georgia"/>
              </a:rPr>
              <a:t>CÂNCER </a:t>
            </a:r>
            <a:br>
              <a:rPr lang="pt-BR" sz="2400" b="1" spc="-5">
                <a:solidFill>
                  <a:schemeClr val="bg1"/>
                </a:solidFill>
                <a:latin typeface="Georgia"/>
                <a:cs typeface="Georgia"/>
              </a:rPr>
            </a:br>
            <a:r>
              <a:rPr sz="2400" b="1" spc="-5">
                <a:solidFill>
                  <a:schemeClr val="bg1"/>
                </a:solidFill>
                <a:latin typeface="Georgia"/>
                <a:cs typeface="Georgia"/>
              </a:rPr>
              <a:t>RADIOLOGIA </a:t>
            </a:r>
            <a:r>
              <a:rPr sz="2400" b="1">
                <a:solidFill>
                  <a:schemeClr val="bg1"/>
                </a:solidFill>
                <a:latin typeface="Georgia"/>
                <a:cs typeface="Georgia"/>
              </a:rPr>
              <a:t>E </a:t>
            </a:r>
            <a:r>
              <a:rPr sz="2400" b="1" spc="-5">
                <a:solidFill>
                  <a:schemeClr val="bg1"/>
                </a:solidFill>
                <a:latin typeface="Georgia"/>
                <a:cs typeface="Georgia"/>
              </a:rPr>
              <a:t>DIAGNÓSTICO POR</a:t>
            </a:r>
            <a:r>
              <a:rPr sz="2400" b="1" spc="-65">
                <a:solidFill>
                  <a:schemeClr val="bg1"/>
                </a:solidFill>
                <a:latin typeface="Georgia"/>
                <a:cs typeface="Georgia"/>
              </a:rPr>
              <a:t> </a:t>
            </a:r>
            <a:r>
              <a:rPr sz="2400" b="1">
                <a:solidFill>
                  <a:schemeClr val="bg1"/>
                </a:solidFill>
                <a:latin typeface="Georgia"/>
                <a:cs typeface="Georgia"/>
              </a:rPr>
              <a:t>IMAGEM</a:t>
            </a:r>
            <a:endParaRPr sz="2400" b="1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6553200"/>
            <a:ext cx="88296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292" y="228600"/>
            <a:ext cx="2181108" cy="1124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CaixaDeTexto 27"/>
          <p:cNvSpPr txBox="1"/>
          <p:nvPr/>
        </p:nvSpPr>
        <p:spPr>
          <a:xfrm>
            <a:off x="223837" y="3228246"/>
            <a:ext cx="87572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</a:rPr>
              <a:t>RABDOMIOSSARCOMA DE VIAS BILIARES: UM </a:t>
            </a:r>
            <a:r>
              <a:rPr lang="pt-BR" dirty="0">
                <a:solidFill>
                  <a:schemeClr val="bg1"/>
                </a:solidFill>
              </a:rPr>
              <a:t> </a:t>
            </a:r>
            <a:r>
              <a:rPr lang="pt-BR" sz="3200" b="1" dirty="0">
                <a:solidFill>
                  <a:schemeClr val="bg1"/>
                </a:solidFill>
              </a:rPr>
              <a:t>RELATO DE CASO</a:t>
            </a:r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144590" y="5436158"/>
            <a:ext cx="88365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solidFill>
                  <a:schemeClr val="bg1"/>
                </a:solidFill>
              </a:rPr>
              <a:t>FERNANDA ATHAYDE VELOSO ABIB; EDUARDO JORGE LEMOS NEVES FILHO; MANUELA CONDE BASTOS; JESSICA ALBUQUERQUE MARQUES SILVA; GALBA RAFAEL SANTIAGO DO NASCIMENTO; GABRIEL SOARES MENDONCA; RAFAELA BACELAR REBEL PINTO</a:t>
            </a:r>
            <a:endParaRPr lang="pt-BR" dirty="0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599" y="263253"/>
            <a:ext cx="1518285" cy="1565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4C3093D-DCC5-400C-8D4B-2FCB53213D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8E695181-FFBE-4950-80A2-E99BB6B8AB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"/>
            <a:ext cx="4372914" cy="563880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F848541-194F-4B7A-9FCC-6363B1D381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533400"/>
            <a:ext cx="4876800" cy="5638800"/>
          </a:xfrm>
          <a:prstGeom prst="rect">
            <a:avLst/>
          </a:prstGeom>
        </p:spPr>
      </p:pic>
      <p:sp>
        <p:nvSpPr>
          <p:cNvPr id="8" name="Seta: para a Direita 7">
            <a:extLst>
              <a:ext uri="{FF2B5EF4-FFF2-40B4-BE49-F238E27FC236}">
                <a16:creationId xmlns:a16="http://schemas.microsoft.com/office/drawing/2014/main" id="{1F49880D-2211-4B9F-A852-4ECC1BF50604}"/>
              </a:ext>
            </a:extLst>
          </p:cNvPr>
          <p:cNvSpPr/>
          <p:nvPr/>
        </p:nvSpPr>
        <p:spPr>
          <a:xfrm rot="2954572">
            <a:off x="812968" y="1387603"/>
            <a:ext cx="1143000" cy="457200"/>
          </a:xfrm>
          <a:prstGeom prst="rightArrow">
            <a:avLst>
              <a:gd name="adj1" fmla="val 2894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Seta: para a Direita 8">
            <a:extLst>
              <a:ext uri="{FF2B5EF4-FFF2-40B4-BE49-F238E27FC236}">
                <a16:creationId xmlns:a16="http://schemas.microsoft.com/office/drawing/2014/main" id="{4BD2AC57-0550-4955-839D-39363D4320A9}"/>
              </a:ext>
            </a:extLst>
          </p:cNvPr>
          <p:cNvSpPr/>
          <p:nvPr/>
        </p:nvSpPr>
        <p:spPr>
          <a:xfrm rot="2954572">
            <a:off x="5094422" y="2666936"/>
            <a:ext cx="1143000" cy="457200"/>
          </a:xfrm>
          <a:prstGeom prst="rightArrow">
            <a:avLst>
              <a:gd name="adj1" fmla="val 2894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2357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5447" y="1219200"/>
            <a:ext cx="8833485" cy="0"/>
          </a:xfrm>
          <a:custGeom>
            <a:avLst/>
            <a:gdLst/>
            <a:ahLst/>
            <a:cxnLst/>
            <a:rect l="l" t="t" r="r" b="b"/>
            <a:pathLst>
              <a:path w="8833485">
                <a:moveTo>
                  <a:pt x="0" y="0"/>
                </a:moveTo>
                <a:lnTo>
                  <a:pt x="8833104" y="0"/>
                </a:lnTo>
              </a:path>
            </a:pathLst>
          </a:custGeom>
          <a:ln w="11430">
            <a:solidFill>
              <a:schemeClr val="bg1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0"/>
            <a:ext cx="8833485" cy="6547484"/>
          </a:xfrm>
          <a:custGeom>
            <a:avLst/>
            <a:gdLst/>
            <a:ahLst/>
            <a:cxnLst/>
            <a:rect l="l" t="t" r="r" b="b"/>
            <a:pathLst>
              <a:path w="8833485" h="6547484">
                <a:moveTo>
                  <a:pt x="0" y="6547104"/>
                </a:moveTo>
                <a:lnTo>
                  <a:pt x="8833104" y="6547104"/>
                </a:lnTo>
                <a:lnTo>
                  <a:pt x="8833104" y="0"/>
                </a:lnTo>
                <a:lnTo>
                  <a:pt x="0" y="0"/>
                </a:lnTo>
                <a:lnTo>
                  <a:pt x="0" y="6547104"/>
                </a:lnTo>
                <a:close/>
              </a:path>
            </a:pathLst>
          </a:custGeom>
          <a:ln w="9524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67200" y="914400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304800" y="0"/>
                </a:moveTo>
                <a:lnTo>
                  <a:pt x="255374" y="3990"/>
                </a:lnTo>
                <a:lnTo>
                  <a:pt x="208483" y="15544"/>
                </a:lnTo>
                <a:lnTo>
                  <a:pt x="164753" y="34032"/>
                </a:lnTo>
                <a:lnTo>
                  <a:pt x="124815" y="58826"/>
                </a:lnTo>
                <a:lnTo>
                  <a:pt x="89296" y="89296"/>
                </a:lnTo>
                <a:lnTo>
                  <a:pt x="58826" y="124815"/>
                </a:lnTo>
                <a:lnTo>
                  <a:pt x="34032" y="164753"/>
                </a:lnTo>
                <a:lnTo>
                  <a:pt x="15544" y="208483"/>
                </a:lnTo>
                <a:lnTo>
                  <a:pt x="3990" y="255374"/>
                </a:lnTo>
                <a:lnTo>
                  <a:pt x="0" y="304800"/>
                </a:lnTo>
                <a:lnTo>
                  <a:pt x="3990" y="354225"/>
                </a:lnTo>
                <a:lnTo>
                  <a:pt x="15544" y="401116"/>
                </a:lnTo>
                <a:lnTo>
                  <a:pt x="34032" y="444846"/>
                </a:lnTo>
                <a:lnTo>
                  <a:pt x="58826" y="484784"/>
                </a:lnTo>
                <a:lnTo>
                  <a:pt x="89296" y="520303"/>
                </a:lnTo>
                <a:lnTo>
                  <a:pt x="124815" y="550773"/>
                </a:lnTo>
                <a:lnTo>
                  <a:pt x="164753" y="575567"/>
                </a:lnTo>
                <a:lnTo>
                  <a:pt x="208483" y="594055"/>
                </a:lnTo>
                <a:lnTo>
                  <a:pt x="255374" y="605609"/>
                </a:lnTo>
                <a:lnTo>
                  <a:pt x="304800" y="609600"/>
                </a:lnTo>
                <a:lnTo>
                  <a:pt x="354225" y="605609"/>
                </a:lnTo>
                <a:lnTo>
                  <a:pt x="401116" y="594055"/>
                </a:lnTo>
                <a:lnTo>
                  <a:pt x="444846" y="575567"/>
                </a:lnTo>
                <a:lnTo>
                  <a:pt x="484784" y="550773"/>
                </a:lnTo>
                <a:lnTo>
                  <a:pt x="520303" y="520303"/>
                </a:lnTo>
                <a:lnTo>
                  <a:pt x="550773" y="484784"/>
                </a:lnTo>
                <a:lnTo>
                  <a:pt x="575567" y="444846"/>
                </a:lnTo>
                <a:lnTo>
                  <a:pt x="594055" y="401116"/>
                </a:lnTo>
                <a:lnTo>
                  <a:pt x="605609" y="354225"/>
                </a:lnTo>
                <a:lnTo>
                  <a:pt x="609600" y="304800"/>
                </a:lnTo>
                <a:lnTo>
                  <a:pt x="605609" y="255374"/>
                </a:lnTo>
                <a:lnTo>
                  <a:pt x="594055" y="208483"/>
                </a:lnTo>
                <a:lnTo>
                  <a:pt x="575567" y="164753"/>
                </a:lnTo>
                <a:lnTo>
                  <a:pt x="550773" y="124815"/>
                </a:lnTo>
                <a:lnTo>
                  <a:pt x="520303" y="89296"/>
                </a:lnTo>
                <a:lnTo>
                  <a:pt x="484784" y="58826"/>
                </a:lnTo>
                <a:lnTo>
                  <a:pt x="444846" y="34032"/>
                </a:lnTo>
                <a:lnTo>
                  <a:pt x="401116" y="15544"/>
                </a:lnTo>
                <a:lnTo>
                  <a:pt x="354225" y="3990"/>
                </a:lnTo>
                <a:lnTo>
                  <a:pt x="3048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36288" y="983743"/>
            <a:ext cx="471805" cy="471170"/>
          </a:xfrm>
          <a:custGeom>
            <a:avLst/>
            <a:gdLst/>
            <a:ahLst/>
            <a:cxnLst/>
            <a:rect l="l" t="t" r="r" b="b"/>
            <a:pathLst>
              <a:path w="471804" h="471169">
                <a:moveTo>
                  <a:pt x="234441" y="0"/>
                </a:moveTo>
                <a:lnTo>
                  <a:pt x="187071" y="5080"/>
                </a:lnTo>
                <a:lnTo>
                  <a:pt x="142875" y="19050"/>
                </a:lnTo>
                <a:lnTo>
                  <a:pt x="102997" y="41910"/>
                </a:lnTo>
                <a:lnTo>
                  <a:pt x="68199" y="69850"/>
                </a:lnTo>
                <a:lnTo>
                  <a:pt x="39624" y="105410"/>
                </a:lnTo>
                <a:lnTo>
                  <a:pt x="18161" y="146050"/>
                </a:lnTo>
                <a:lnTo>
                  <a:pt x="4572" y="190500"/>
                </a:lnTo>
                <a:lnTo>
                  <a:pt x="0" y="237490"/>
                </a:lnTo>
                <a:lnTo>
                  <a:pt x="1397" y="261620"/>
                </a:lnTo>
                <a:lnTo>
                  <a:pt x="11049" y="307340"/>
                </a:lnTo>
                <a:lnTo>
                  <a:pt x="29083" y="349250"/>
                </a:lnTo>
                <a:lnTo>
                  <a:pt x="54610" y="387350"/>
                </a:lnTo>
                <a:lnTo>
                  <a:pt x="86740" y="419100"/>
                </a:lnTo>
                <a:lnTo>
                  <a:pt x="124460" y="444500"/>
                </a:lnTo>
                <a:lnTo>
                  <a:pt x="166877" y="461010"/>
                </a:lnTo>
                <a:lnTo>
                  <a:pt x="212978" y="471170"/>
                </a:lnTo>
                <a:lnTo>
                  <a:pt x="236982" y="471170"/>
                </a:lnTo>
                <a:lnTo>
                  <a:pt x="261112" y="469900"/>
                </a:lnTo>
                <a:lnTo>
                  <a:pt x="284352" y="467360"/>
                </a:lnTo>
                <a:lnTo>
                  <a:pt x="306959" y="461010"/>
                </a:lnTo>
                <a:lnTo>
                  <a:pt x="322471" y="454660"/>
                </a:lnTo>
                <a:lnTo>
                  <a:pt x="236092" y="454660"/>
                </a:lnTo>
                <a:lnTo>
                  <a:pt x="213740" y="453390"/>
                </a:lnTo>
                <a:lnTo>
                  <a:pt x="171069" y="444500"/>
                </a:lnTo>
                <a:lnTo>
                  <a:pt x="131825" y="429260"/>
                </a:lnTo>
                <a:lnTo>
                  <a:pt x="96900" y="405130"/>
                </a:lnTo>
                <a:lnTo>
                  <a:pt x="67183" y="375920"/>
                </a:lnTo>
                <a:lnTo>
                  <a:pt x="43561" y="340360"/>
                </a:lnTo>
                <a:lnTo>
                  <a:pt x="26924" y="302260"/>
                </a:lnTo>
                <a:lnTo>
                  <a:pt x="18034" y="259080"/>
                </a:lnTo>
                <a:lnTo>
                  <a:pt x="16954" y="237490"/>
                </a:lnTo>
                <a:lnTo>
                  <a:pt x="16958" y="234950"/>
                </a:lnTo>
                <a:lnTo>
                  <a:pt x="21336" y="191770"/>
                </a:lnTo>
                <a:lnTo>
                  <a:pt x="34036" y="151130"/>
                </a:lnTo>
                <a:lnTo>
                  <a:pt x="54101" y="114300"/>
                </a:lnTo>
                <a:lnTo>
                  <a:pt x="80772" y="81280"/>
                </a:lnTo>
                <a:lnTo>
                  <a:pt x="113157" y="54610"/>
                </a:lnTo>
                <a:lnTo>
                  <a:pt x="150240" y="34290"/>
                </a:lnTo>
                <a:lnTo>
                  <a:pt x="191262" y="21590"/>
                </a:lnTo>
                <a:lnTo>
                  <a:pt x="235331" y="17780"/>
                </a:lnTo>
                <a:lnTo>
                  <a:pt x="323269" y="17780"/>
                </a:lnTo>
                <a:lnTo>
                  <a:pt x="304546" y="10160"/>
                </a:lnTo>
                <a:lnTo>
                  <a:pt x="281939" y="5080"/>
                </a:lnTo>
                <a:lnTo>
                  <a:pt x="258445" y="1270"/>
                </a:lnTo>
                <a:lnTo>
                  <a:pt x="234441" y="0"/>
                </a:lnTo>
                <a:close/>
              </a:path>
              <a:path w="471804" h="471169">
                <a:moveTo>
                  <a:pt x="323269" y="17780"/>
                </a:moveTo>
                <a:lnTo>
                  <a:pt x="235331" y="17780"/>
                </a:lnTo>
                <a:lnTo>
                  <a:pt x="257683" y="19050"/>
                </a:lnTo>
                <a:lnTo>
                  <a:pt x="279400" y="21590"/>
                </a:lnTo>
                <a:lnTo>
                  <a:pt x="320548" y="34290"/>
                </a:lnTo>
                <a:lnTo>
                  <a:pt x="357759" y="54610"/>
                </a:lnTo>
                <a:lnTo>
                  <a:pt x="390144" y="81280"/>
                </a:lnTo>
                <a:lnTo>
                  <a:pt x="416940" y="113030"/>
                </a:lnTo>
                <a:lnTo>
                  <a:pt x="437134" y="151130"/>
                </a:lnTo>
                <a:lnTo>
                  <a:pt x="449961" y="191770"/>
                </a:lnTo>
                <a:lnTo>
                  <a:pt x="454469" y="234950"/>
                </a:lnTo>
                <a:lnTo>
                  <a:pt x="454465" y="237490"/>
                </a:lnTo>
                <a:lnTo>
                  <a:pt x="450088" y="279400"/>
                </a:lnTo>
                <a:lnTo>
                  <a:pt x="437514" y="321310"/>
                </a:lnTo>
                <a:lnTo>
                  <a:pt x="417322" y="358140"/>
                </a:lnTo>
                <a:lnTo>
                  <a:pt x="390778" y="391160"/>
                </a:lnTo>
                <a:lnTo>
                  <a:pt x="358394" y="417830"/>
                </a:lnTo>
                <a:lnTo>
                  <a:pt x="321310" y="438150"/>
                </a:lnTo>
                <a:lnTo>
                  <a:pt x="280162" y="450850"/>
                </a:lnTo>
                <a:lnTo>
                  <a:pt x="236092" y="454660"/>
                </a:lnTo>
                <a:lnTo>
                  <a:pt x="322471" y="454660"/>
                </a:lnTo>
                <a:lnTo>
                  <a:pt x="368553" y="430530"/>
                </a:lnTo>
                <a:lnTo>
                  <a:pt x="403351" y="401320"/>
                </a:lnTo>
                <a:lnTo>
                  <a:pt x="431800" y="367030"/>
                </a:lnTo>
                <a:lnTo>
                  <a:pt x="453389" y="326390"/>
                </a:lnTo>
                <a:lnTo>
                  <a:pt x="466851" y="281940"/>
                </a:lnTo>
                <a:lnTo>
                  <a:pt x="471424" y="234950"/>
                </a:lnTo>
                <a:lnTo>
                  <a:pt x="470026" y="210820"/>
                </a:lnTo>
                <a:lnTo>
                  <a:pt x="460501" y="165100"/>
                </a:lnTo>
                <a:lnTo>
                  <a:pt x="442340" y="123190"/>
                </a:lnTo>
                <a:lnTo>
                  <a:pt x="416813" y="85090"/>
                </a:lnTo>
                <a:lnTo>
                  <a:pt x="384683" y="53340"/>
                </a:lnTo>
                <a:lnTo>
                  <a:pt x="347090" y="27940"/>
                </a:lnTo>
                <a:lnTo>
                  <a:pt x="326389" y="19050"/>
                </a:lnTo>
                <a:lnTo>
                  <a:pt x="323269" y="17780"/>
                </a:lnTo>
                <a:close/>
              </a:path>
              <a:path w="471804" h="471169">
                <a:moveTo>
                  <a:pt x="236092" y="34290"/>
                </a:moveTo>
                <a:lnTo>
                  <a:pt x="195452" y="38100"/>
                </a:lnTo>
                <a:lnTo>
                  <a:pt x="157607" y="49530"/>
                </a:lnTo>
                <a:lnTo>
                  <a:pt x="123189" y="68580"/>
                </a:lnTo>
                <a:lnTo>
                  <a:pt x="93345" y="92710"/>
                </a:lnTo>
                <a:lnTo>
                  <a:pt x="68579" y="123190"/>
                </a:lnTo>
                <a:lnTo>
                  <a:pt x="49911" y="157480"/>
                </a:lnTo>
                <a:lnTo>
                  <a:pt x="38100" y="194310"/>
                </a:lnTo>
                <a:lnTo>
                  <a:pt x="33968" y="234950"/>
                </a:lnTo>
                <a:lnTo>
                  <a:pt x="33964" y="237490"/>
                </a:lnTo>
                <a:lnTo>
                  <a:pt x="34798" y="256540"/>
                </a:lnTo>
                <a:lnTo>
                  <a:pt x="42799" y="295910"/>
                </a:lnTo>
                <a:lnTo>
                  <a:pt x="58038" y="331470"/>
                </a:lnTo>
                <a:lnTo>
                  <a:pt x="79628" y="364490"/>
                </a:lnTo>
                <a:lnTo>
                  <a:pt x="107061" y="391160"/>
                </a:lnTo>
                <a:lnTo>
                  <a:pt x="139191" y="412750"/>
                </a:lnTo>
                <a:lnTo>
                  <a:pt x="175387" y="429260"/>
                </a:lnTo>
                <a:lnTo>
                  <a:pt x="214629" y="436880"/>
                </a:lnTo>
                <a:lnTo>
                  <a:pt x="235331" y="438150"/>
                </a:lnTo>
                <a:lnTo>
                  <a:pt x="255904" y="436880"/>
                </a:lnTo>
                <a:lnTo>
                  <a:pt x="275971" y="434340"/>
                </a:lnTo>
                <a:lnTo>
                  <a:pt x="295401" y="429260"/>
                </a:lnTo>
                <a:lnTo>
                  <a:pt x="313944" y="422910"/>
                </a:lnTo>
                <a:lnTo>
                  <a:pt x="318987" y="420370"/>
                </a:lnTo>
                <a:lnTo>
                  <a:pt x="215391" y="420370"/>
                </a:lnTo>
                <a:lnTo>
                  <a:pt x="179577" y="412750"/>
                </a:lnTo>
                <a:lnTo>
                  <a:pt x="131445" y="388620"/>
                </a:lnTo>
                <a:lnTo>
                  <a:pt x="92201" y="353060"/>
                </a:lnTo>
                <a:lnTo>
                  <a:pt x="64897" y="307340"/>
                </a:lnTo>
                <a:lnTo>
                  <a:pt x="51562" y="254000"/>
                </a:lnTo>
                <a:lnTo>
                  <a:pt x="50800" y="234950"/>
                </a:lnTo>
                <a:lnTo>
                  <a:pt x="51815" y="215900"/>
                </a:lnTo>
                <a:lnTo>
                  <a:pt x="65786" y="162560"/>
                </a:lnTo>
                <a:lnTo>
                  <a:pt x="93725" y="118110"/>
                </a:lnTo>
                <a:lnTo>
                  <a:pt x="133350" y="82550"/>
                </a:lnTo>
                <a:lnTo>
                  <a:pt x="181990" y="58420"/>
                </a:lnTo>
                <a:lnTo>
                  <a:pt x="236982" y="50800"/>
                </a:lnTo>
                <a:lnTo>
                  <a:pt x="314706" y="50800"/>
                </a:lnTo>
                <a:lnTo>
                  <a:pt x="296163" y="43180"/>
                </a:lnTo>
                <a:lnTo>
                  <a:pt x="276860" y="38100"/>
                </a:lnTo>
                <a:lnTo>
                  <a:pt x="256794" y="35560"/>
                </a:lnTo>
                <a:lnTo>
                  <a:pt x="236092" y="34290"/>
                </a:lnTo>
                <a:close/>
              </a:path>
              <a:path w="471804" h="471169">
                <a:moveTo>
                  <a:pt x="314706" y="50800"/>
                </a:moveTo>
                <a:lnTo>
                  <a:pt x="236982" y="50800"/>
                </a:lnTo>
                <a:lnTo>
                  <a:pt x="256032" y="52070"/>
                </a:lnTo>
                <a:lnTo>
                  <a:pt x="274192" y="54610"/>
                </a:lnTo>
                <a:lnTo>
                  <a:pt x="324992" y="73660"/>
                </a:lnTo>
                <a:lnTo>
                  <a:pt x="367411" y="106680"/>
                </a:lnTo>
                <a:lnTo>
                  <a:pt x="399034" y="148590"/>
                </a:lnTo>
                <a:lnTo>
                  <a:pt x="417067" y="200660"/>
                </a:lnTo>
                <a:lnTo>
                  <a:pt x="420624" y="237490"/>
                </a:lnTo>
                <a:lnTo>
                  <a:pt x="419608" y="256540"/>
                </a:lnTo>
                <a:lnTo>
                  <a:pt x="405638" y="308610"/>
                </a:lnTo>
                <a:lnTo>
                  <a:pt x="377698" y="354330"/>
                </a:lnTo>
                <a:lnTo>
                  <a:pt x="338200" y="389890"/>
                </a:lnTo>
                <a:lnTo>
                  <a:pt x="289560" y="412750"/>
                </a:lnTo>
                <a:lnTo>
                  <a:pt x="253364" y="420370"/>
                </a:lnTo>
                <a:lnTo>
                  <a:pt x="318987" y="420370"/>
                </a:lnTo>
                <a:lnTo>
                  <a:pt x="363854" y="392430"/>
                </a:lnTo>
                <a:lnTo>
                  <a:pt x="391287" y="364490"/>
                </a:lnTo>
                <a:lnTo>
                  <a:pt x="413003" y="332740"/>
                </a:lnTo>
                <a:lnTo>
                  <a:pt x="428371" y="295910"/>
                </a:lnTo>
                <a:lnTo>
                  <a:pt x="436499" y="257810"/>
                </a:lnTo>
                <a:lnTo>
                  <a:pt x="437459" y="234950"/>
                </a:lnTo>
                <a:lnTo>
                  <a:pt x="436625" y="215900"/>
                </a:lnTo>
                <a:lnTo>
                  <a:pt x="428625" y="176530"/>
                </a:lnTo>
                <a:lnTo>
                  <a:pt x="413512" y="139700"/>
                </a:lnTo>
                <a:lnTo>
                  <a:pt x="391795" y="107950"/>
                </a:lnTo>
                <a:lnTo>
                  <a:pt x="364489" y="80010"/>
                </a:lnTo>
                <a:lnTo>
                  <a:pt x="332359" y="58420"/>
                </a:lnTo>
                <a:lnTo>
                  <a:pt x="314706" y="50800"/>
                </a:lnTo>
                <a:close/>
              </a:path>
            </a:pathLst>
          </a:custGeom>
          <a:solidFill>
            <a:srgbClr val="164B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8"/>
          <p:cNvSpPr txBox="1">
            <a:spLocks noGrp="1"/>
          </p:cNvSpPr>
          <p:nvPr>
            <p:ph type="body" idx="1"/>
          </p:nvPr>
        </p:nvSpPr>
        <p:spPr>
          <a:xfrm>
            <a:off x="156209" y="1498635"/>
            <a:ext cx="8829674" cy="55964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12750" algn="just">
              <a:spcBef>
                <a:spcPts val="100"/>
              </a:spcBef>
              <a:tabLst>
                <a:tab pos="2054860" algn="l"/>
              </a:tabLst>
            </a:pPr>
            <a:r>
              <a:rPr lang="pt-BR" sz="2800" dirty="0">
                <a:solidFill>
                  <a:schemeClr val="bg1"/>
                </a:solidFill>
              </a:rPr>
              <a:t>  RABDOMIOSSARCOMA DE VIAS BILIARES</a:t>
            </a:r>
          </a:p>
          <a:p>
            <a:pPr marL="12700" marR="412750" algn="just">
              <a:lnSpc>
                <a:spcPct val="100000"/>
              </a:lnSpc>
              <a:spcBef>
                <a:spcPts val="100"/>
              </a:spcBef>
              <a:tabLst>
                <a:tab pos="2054860" algn="l"/>
              </a:tabLst>
            </a:pPr>
            <a:endParaRPr sz="2400" b="0" spc="-5" dirty="0">
              <a:solidFill>
                <a:schemeClr val="bg1"/>
              </a:solidFill>
              <a:latin typeface="Georgia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0" dirty="0">
                <a:solidFill>
                  <a:schemeClr val="bg1"/>
                </a:solidFill>
                <a:latin typeface="Georgia" panose="02040502050405020303" pitchFamily="18" charset="0"/>
              </a:rPr>
              <a:t>RMS é um tumor maligno decorrente do músculo esquelético. Os locais comuns observados em crianças e bebês são cabeça e pescoço, trato geniturinário e retroperitônio . Os tumores do trato biliar hepático extra são raros na infância, mas são a causa mais comum de icterícia obstrutiva maligna em crianças 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b="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0" dirty="0">
                <a:solidFill>
                  <a:schemeClr val="bg1"/>
                </a:solidFill>
                <a:latin typeface="Georgia" panose="02040502050405020303" pitchFamily="18" charset="0"/>
              </a:rPr>
              <a:t>O RMS biliar é de difícil diagnóstico, considerada uma doença muito rara, com cerca de 50 casos descritos na literatura, a maior série envolvendo 25 pacientes ao longo de um período de 25 anos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b="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0" dirty="0">
                <a:solidFill>
                  <a:schemeClr val="bg1"/>
                </a:solidFill>
                <a:latin typeface="Georgia" panose="02040502050405020303" pitchFamily="18" charset="0"/>
              </a:rPr>
              <a:t> Comumente se apresenta com características de icterícia obstrutiva, que é vista como um sintoma de apresentação em 60-80% dos casos, e pode ser acompanhada por fezes </a:t>
            </a:r>
            <a:r>
              <a:rPr lang="pt-BR" sz="2000" b="0" dirty="0" err="1">
                <a:solidFill>
                  <a:schemeClr val="bg1"/>
                </a:solidFill>
                <a:latin typeface="Georgia" panose="02040502050405020303" pitchFamily="18" charset="0"/>
              </a:rPr>
              <a:t>acólicas</a:t>
            </a:r>
            <a:r>
              <a:rPr lang="pt-BR" sz="2000" b="0" dirty="0">
                <a:solidFill>
                  <a:schemeClr val="bg1"/>
                </a:solidFill>
                <a:latin typeface="Georgia" panose="02040502050405020303" pitchFamily="18" charset="0"/>
              </a:rPr>
              <a:t> e hepatomegalia .</a:t>
            </a:r>
          </a:p>
          <a:p>
            <a:pPr marL="12700" algn="just">
              <a:spcBef>
                <a:spcPts val="590"/>
              </a:spcBef>
              <a:tabLst>
                <a:tab pos="469265" algn="l"/>
                <a:tab pos="1154430" algn="l"/>
                <a:tab pos="2367280" algn="l"/>
                <a:tab pos="4074160" algn="l"/>
                <a:tab pos="4868545" algn="l"/>
                <a:tab pos="6531609" algn="l"/>
                <a:tab pos="6871334" algn="l"/>
              </a:tabLst>
            </a:pPr>
            <a:endParaRPr lang="pt-BR" sz="2000" b="0" dirty="0">
              <a:solidFill>
                <a:schemeClr val="bg1"/>
              </a:solidFill>
              <a:latin typeface="Georgia" pitchFamily="18" charset="0"/>
            </a:endParaRPr>
          </a:p>
          <a:p>
            <a:pPr marL="12700" algn="just">
              <a:spcBef>
                <a:spcPts val="590"/>
              </a:spcBef>
              <a:tabLst>
                <a:tab pos="469265" algn="l"/>
                <a:tab pos="1154430" algn="l"/>
                <a:tab pos="2367280" algn="l"/>
                <a:tab pos="4074160" algn="l"/>
                <a:tab pos="4868545" algn="l"/>
                <a:tab pos="6531609" algn="l"/>
                <a:tab pos="6871334" algn="l"/>
              </a:tabLst>
            </a:pPr>
            <a:endParaRPr sz="2000" b="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9" name="object 8"/>
          <p:cNvSpPr txBox="1">
            <a:spLocks noGrp="1"/>
          </p:cNvSpPr>
          <p:nvPr>
            <p:ph type="title"/>
          </p:nvPr>
        </p:nvSpPr>
        <p:spPr>
          <a:xfrm>
            <a:off x="157162" y="381000"/>
            <a:ext cx="8828721" cy="5212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5"/>
              </a:spcBef>
            </a:pPr>
            <a:r>
              <a:rPr lang="pt-BR" sz="3300" spc="-5" dirty="0">
                <a:solidFill>
                  <a:schemeClr val="bg1"/>
                </a:solidFill>
                <a:latin typeface="Georgia"/>
                <a:cs typeface="Georgia"/>
              </a:rPr>
              <a:t>DISCUSSÃO</a:t>
            </a:r>
            <a:endParaRPr sz="33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822968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5447" y="1219200"/>
            <a:ext cx="8833485" cy="0"/>
          </a:xfrm>
          <a:custGeom>
            <a:avLst/>
            <a:gdLst/>
            <a:ahLst/>
            <a:cxnLst/>
            <a:rect l="l" t="t" r="r" b="b"/>
            <a:pathLst>
              <a:path w="8833485">
                <a:moveTo>
                  <a:pt x="0" y="0"/>
                </a:moveTo>
                <a:lnTo>
                  <a:pt x="8833104" y="0"/>
                </a:lnTo>
              </a:path>
            </a:pathLst>
          </a:custGeom>
          <a:ln w="11430">
            <a:solidFill>
              <a:schemeClr val="bg1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0"/>
            <a:ext cx="8833485" cy="6547484"/>
          </a:xfrm>
          <a:custGeom>
            <a:avLst/>
            <a:gdLst/>
            <a:ahLst/>
            <a:cxnLst/>
            <a:rect l="l" t="t" r="r" b="b"/>
            <a:pathLst>
              <a:path w="8833485" h="6547484">
                <a:moveTo>
                  <a:pt x="0" y="6547104"/>
                </a:moveTo>
                <a:lnTo>
                  <a:pt x="8833104" y="6547104"/>
                </a:lnTo>
                <a:lnTo>
                  <a:pt x="8833104" y="0"/>
                </a:lnTo>
                <a:lnTo>
                  <a:pt x="0" y="0"/>
                </a:lnTo>
                <a:lnTo>
                  <a:pt x="0" y="6547104"/>
                </a:lnTo>
                <a:close/>
              </a:path>
            </a:pathLst>
          </a:custGeom>
          <a:ln w="9524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67200" y="914400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304800" y="0"/>
                </a:moveTo>
                <a:lnTo>
                  <a:pt x="255374" y="3990"/>
                </a:lnTo>
                <a:lnTo>
                  <a:pt x="208483" y="15544"/>
                </a:lnTo>
                <a:lnTo>
                  <a:pt x="164753" y="34032"/>
                </a:lnTo>
                <a:lnTo>
                  <a:pt x="124815" y="58826"/>
                </a:lnTo>
                <a:lnTo>
                  <a:pt x="89296" y="89296"/>
                </a:lnTo>
                <a:lnTo>
                  <a:pt x="58826" y="124815"/>
                </a:lnTo>
                <a:lnTo>
                  <a:pt x="34032" y="164753"/>
                </a:lnTo>
                <a:lnTo>
                  <a:pt x="15544" y="208483"/>
                </a:lnTo>
                <a:lnTo>
                  <a:pt x="3990" y="255374"/>
                </a:lnTo>
                <a:lnTo>
                  <a:pt x="0" y="304800"/>
                </a:lnTo>
                <a:lnTo>
                  <a:pt x="3990" y="354225"/>
                </a:lnTo>
                <a:lnTo>
                  <a:pt x="15544" y="401116"/>
                </a:lnTo>
                <a:lnTo>
                  <a:pt x="34032" y="444846"/>
                </a:lnTo>
                <a:lnTo>
                  <a:pt x="58826" y="484784"/>
                </a:lnTo>
                <a:lnTo>
                  <a:pt x="89296" y="520303"/>
                </a:lnTo>
                <a:lnTo>
                  <a:pt x="124815" y="550773"/>
                </a:lnTo>
                <a:lnTo>
                  <a:pt x="164753" y="575567"/>
                </a:lnTo>
                <a:lnTo>
                  <a:pt x="208483" y="594055"/>
                </a:lnTo>
                <a:lnTo>
                  <a:pt x="255374" y="605609"/>
                </a:lnTo>
                <a:lnTo>
                  <a:pt x="304800" y="609600"/>
                </a:lnTo>
                <a:lnTo>
                  <a:pt x="354225" y="605609"/>
                </a:lnTo>
                <a:lnTo>
                  <a:pt x="401116" y="594055"/>
                </a:lnTo>
                <a:lnTo>
                  <a:pt x="444846" y="575567"/>
                </a:lnTo>
                <a:lnTo>
                  <a:pt x="484784" y="550773"/>
                </a:lnTo>
                <a:lnTo>
                  <a:pt x="520303" y="520303"/>
                </a:lnTo>
                <a:lnTo>
                  <a:pt x="550773" y="484784"/>
                </a:lnTo>
                <a:lnTo>
                  <a:pt x="575567" y="444846"/>
                </a:lnTo>
                <a:lnTo>
                  <a:pt x="594055" y="401116"/>
                </a:lnTo>
                <a:lnTo>
                  <a:pt x="605609" y="354225"/>
                </a:lnTo>
                <a:lnTo>
                  <a:pt x="609600" y="304800"/>
                </a:lnTo>
                <a:lnTo>
                  <a:pt x="605609" y="255374"/>
                </a:lnTo>
                <a:lnTo>
                  <a:pt x="594055" y="208483"/>
                </a:lnTo>
                <a:lnTo>
                  <a:pt x="575567" y="164753"/>
                </a:lnTo>
                <a:lnTo>
                  <a:pt x="550773" y="124815"/>
                </a:lnTo>
                <a:lnTo>
                  <a:pt x="520303" y="89296"/>
                </a:lnTo>
                <a:lnTo>
                  <a:pt x="484784" y="58826"/>
                </a:lnTo>
                <a:lnTo>
                  <a:pt x="444846" y="34032"/>
                </a:lnTo>
                <a:lnTo>
                  <a:pt x="401116" y="15544"/>
                </a:lnTo>
                <a:lnTo>
                  <a:pt x="354225" y="3990"/>
                </a:lnTo>
                <a:lnTo>
                  <a:pt x="3048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36288" y="983743"/>
            <a:ext cx="471805" cy="471170"/>
          </a:xfrm>
          <a:custGeom>
            <a:avLst/>
            <a:gdLst/>
            <a:ahLst/>
            <a:cxnLst/>
            <a:rect l="l" t="t" r="r" b="b"/>
            <a:pathLst>
              <a:path w="471804" h="471169">
                <a:moveTo>
                  <a:pt x="234441" y="0"/>
                </a:moveTo>
                <a:lnTo>
                  <a:pt x="187071" y="5080"/>
                </a:lnTo>
                <a:lnTo>
                  <a:pt x="142875" y="19050"/>
                </a:lnTo>
                <a:lnTo>
                  <a:pt x="102997" y="41910"/>
                </a:lnTo>
                <a:lnTo>
                  <a:pt x="68199" y="69850"/>
                </a:lnTo>
                <a:lnTo>
                  <a:pt x="39624" y="105410"/>
                </a:lnTo>
                <a:lnTo>
                  <a:pt x="18161" y="146050"/>
                </a:lnTo>
                <a:lnTo>
                  <a:pt x="4572" y="190500"/>
                </a:lnTo>
                <a:lnTo>
                  <a:pt x="0" y="237490"/>
                </a:lnTo>
                <a:lnTo>
                  <a:pt x="1397" y="261620"/>
                </a:lnTo>
                <a:lnTo>
                  <a:pt x="11049" y="307340"/>
                </a:lnTo>
                <a:lnTo>
                  <a:pt x="29083" y="349250"/>
                </a:lnTo>
                <a:lnTo>
                  <a:pt x="54610" y="387350"/>
                </a:lnTo>
                <a:lnTo>
                  <a:pt x="86740" y="419100"/>
                </a:lnTo>
                <a:lnTo>
                  <a:pt x="124460" y="444500"/>
                </a:lnTo>
                <a:lnTo>
                  <a:pt x="166877" y="461010"/>
                </a:lnTo>
                <a:lnTo>
                  <a:pt x="212978" y="471170"/>
                </a:lnTo>
                <a:lnTo>
                  <a:pt x="236982" y="471170"/>
                </a:lnTo>
                <a:lnTo>
                  <a:pt x="261112" y="469900"/>
                </a:lnTo>
                <a:lnTo>
                  <a:pt x="284352" y="467360"/>
                </a:lnTo>
                <a:lnTo>
                  <a:pt x="306959" y="461010"/>
                </a:lnTo>
                <a:lnTo>
                  <a:pt x="322471" y="454660"/>
                </a:lnTo>
                <a:lnTo>
                  <a:pt x="236092" y="454660"/>
                </a:lnTo>
                <a:lnTo>
                  <a:pt x="213740" y="453390"/>
                </a:lnTo>
                <a:lnTo>
                  <a:pt x="171069" y="444500"/>
                </a:lnTo>
                <a:lnTo>
                  <a:pt x="131825" y="429260"/>
                </a:lnTo>
                <a:lnTo>
                  <a:pt x="96900" y="405130"/>
                </a:lnTo>
                <a:lnTo>
                  <a:pt x="67183" y="375920"/>
                </a:lnTo>
                <a:lnTo>
                  <a:pt x="43561" y="340360"/>
                </a:lnTo>
                <a:lnTo>
                  <a:pt x="26924" y="302260"/>
                </a:lnTo>
                <a:lnTo>
                  <a:pt x="18034" y="259080"/>
                </a:lnTo>
                <a:lnTo>
                  <a:pt x="16954" y="237490"/>
                </a:lnTo>
                <a:lnTo>
                  <a:pt x="16958" y="234950"/>
                </a:lnTo>
                <a:lnTo>
                  <a:pt x="21336" y="191770"/>
                </a:lnTo>
                <a:lnTo>
                  <a:pt x="34036" y="151130"/>
                </a:lnTo>
                <a:lnTo>
                  <a:pt x="54101" y="114300"/>
                </a:lnTo>
                <a:lnTo>
                  <a:pt x="80772" y="81280"/>
                </a:lnTo>
                <a:lnTo>
                  <a:pt x="113157" y="54610"/>
                </a:lnTo>
                <a:lnTo>
                  <a:pt x="150240" y="34290"/>
                </a:lnTo>
                <a:lnTo>
                  <a:pt x="191262" y="21590"/>
                </a:lnTo>
                <a:lnTo>
                  <a:pt x="235331" y="17780"/>
                </a:lnTo>
                <a:lnTo>
                  <a:pt x="323269" y="17780"/>
                </a:lnTo>
                <a:lnTo>
                  <a:pt x="304546" y="10160"/>
                </a:lnTo>
                <a:lnTo>
                  <a:pt x="281939" y="5080"/>
                </a:lnTo>
                <a:lnTo>
                  <a:pt x="258445" y="1270"/>
                </a:lnTo>
                <a:lnTo>
                  <a:pt x="234441" y="0"/>
                </a:lnTo>
                <a:close/>
              </a:path>
              <a:path w="471804" h="471169">
                <a:moveTo>
                  <a:pt x="323269" y="17780"/>
                </a:moveTo>
                <a:lnTo>
                  <a:pt x="235331" y="17780"/>
                </a:lnTo>
                <a:lnTo>
                  <a:pt x="257683" y="19050"/>
                </a:lnTo>
                <a:lnTo>
                  <a:pt x="279400" y="21590"/>
                </a:lnTo>
                <a:lnTo>
                  <a:pt x="320548" y="34290"/>
                </a:lnTo>
                <a:lnTo>
                  <a:pt x="357759" y="54610"/>
                </a:lnTo>
                <a:lnTo>
                  <a:pt x="390144" y="81280"/>
                </a:lnTo>
                <a:lnTo>
                  <a:pt x="416940" y="113030"/>
                </a:lnTo>
                <a:lnTo>
                  <a:pt x="437134" y="151130"/>
                </a:lnTo>
                <a:lnTo>
                  <a:pt x="449961" y="191770"/>
                </a:lnTo>
                <a:lnTo>
                  <a:pt x="454469" y="234950"/>
                </a:lnTo>
                <a:lnTo>
                  <a:pt x="454465" y="237490"/>
                </a:lnTo>
                <a:lnTo>
                  <a:pt x="450088" y="279400"/>
                </a:lnTo>
                <a:lnTo>
                  <a:pt x="437514" y="321310"/>
                </a:lnTo>
                <a:lnTo>
                  <a:pt x="417322" y="358140"/>
                </a:lnTo>
                <a:lnTo>
                  <a:pt x="390778" y="391160"/>
                </a:lnTo>
                <a:lnTo>
                  <a:pt x="358394" y="417830"/>
                </a:lnTo>
                <a:lnTo>
                  <a:pt x="321310" y="438150"/>
                </a:lnTo>
                <a:lnTo>
                  <a:pt x="280162" y="450850"/>
                </a:lnTo>
                <a:lnTo>
                  <a:pt x="236092" y="454660"/>
                </a:lnTo>
                <a:lnTo>
                  <a:pt x="322471" y="454660"/>
                </a:lnTo>
                <a:lnTo>
                  <a:pt x="368553" y="430530"/>
                </a:lnTo>
                <a:lnTo>
                  <a:pt x="403351" y="401320"/>
                </a:lnTo>
                <a:lnTo>
                  <a:pt x="431800" y="367030"/>
                </a:lnTo>
                <a:lnTo>
                  <a:pt x="453389" y="326390"/>
                </a:lnTo>
                <a:lnTo>
                  <a:pt x="466851" y="281940"/>
                </a:lnTo>
                <a:lnTo>
                  <a:pt x="471424" y="234950"/>
                </a:lnTo>
                <a:lnTo>
                  <a:pt x="470026" y="210820"/>
                </a:lnTo>
                <a:lnTo>
                  <a:pt x="460501" y="165100"/>
                </a:lnTo>
                <a:lnTo>
                  <a:pt x="442340" y="123190"/>
                </a:lnTo>
                <a:lnTo>
                  <a:pt x="416813" y="85090"/>
                </a:lnTo>
                <a:lnTo>
                  <a:pt x="384683" y="53340"/>
                </a:lnTo>
                <a:lnTo>
                  <a:pt x="347090" y="27940"/>
                </a:lnTo>
                <a:lnTo>
                  <a:pt x="326389" y="19050"/>
                </a:lnTo>
                <a:lnTo>
                  <a:pt x="323269" y="17780"/>
                </a:lnTo>
                <a:close/>
              </a:path>
              <a:path w="471804" h="471169">
                <a:moveTo>
                  <a:pt x="236092" y="34290"/>
                </a:moveTo>
                <a:lnTo>
                  <a:pt x="195452" y="38100"/>
                </a:lnTo>
                <a:lnTo>
                  <a:pt x="157607" y="49530"/>
                </a:lnTo>
                <a:lnTo>
                  <a:pt x="123189" y="68580"/>
                </a:lnTo>
                <a:lnTo>
                  <a:pt x="93345" y="92710"/>
                </a:lnTo>
                <a:lnTo>
                  <a:pt x="68579" y="123190"/>
                </a:lnTo>
                <a:lnTo>
                  <a:pt x="49911" y="157480"/>
                </a:lnTo>
                <a:lnTo>
                  <a:pt x="38100" y="194310"/>
                </a:lnTo>
                <a:lnTo>
                  <a:pt x="33968" y="234950"/>
                </a:lnTo>
                <a:lnTo>
                  <a:pt x="33964" y="237490"/>
                </a:lnTo>
                <a:lnTo>
                  <a:pt x="34798" y="256540"/>
                </a:lnTo>
                <a:lnTo>
                  <a:pt x="42799" y="295910"/>
                </a:lnTo>
                <a:lnTo>
                  <a:pt x="58038" y="331470"/>
                </a:lnTo>
                <a:lnTo>
                  <a:pt x="79628" y="364490"/>
                </a:lnTo>
                <a:lnTo>
                  <a:pt x="107061" y="391160"/>
                </a:lnTo>
                <a:lnTo>
                  <a:pt x="139191" y="412750"/>
                </a:lnTo>
                <a:lnTo>
                  <a:pt x="175387" y="429260"/>
                </a:lnTo>
                <a:lnTo>
                  <a:pt x="214629" y="436880"/>
                </a:lnTo>
                <a:lnTo>
                  <a:pt x="235331" y="438150"/>
                </a:lnTo>
                <a:lnTo>
                  <a:pt x="255904" y="436880"/>
                </a:lnTo>
                <a:lnTo>
                  <a:pt x="275971" y="434340"/>
                </a:lnTo>
                <a:lnTo>
                  <a:pt x="295401" y="429260"/>
                </a:lnTo>
                <a:lnTo>
                  <a:pt x="313944" y="422910"/>
                </a:lnTo>
                <a:lnTo>
                  <a:pt x="318987" y="420370"/>
                </a:lnTo>
                <a:lnTo>
                  <a:pt x="215391" y="420370"/>
                </a:lnTo>
                <a:lnTo>
                  <a:pt x="179577" y="412750"/>
                </a:lnTo>
                <a:lnTo>
                  <a:pt x="131445" y="388620"/>
                </a:lnTo>
                <a:lnTo>
                  <a:pt x="92201" y="353060"/>
                </a:lnTo>
                <a:lnTo>
                  <a:pt x="64897" y="307340"/>
                </a:lnTo>
                <a:lnTo>
                  <a:pt x="51562" y="254000"/>
                </a:lnTo>
                <a:lnTo>
                  <a:pt x="50800" y="234950"/>
                </a:lnTo>
                <a:lnTo>
                  <a:pt x="51815" y="215900"/>
                </a:lnTo>
                <a:lnTo>
                  <a:pt x="65786" y="162560"/>
                </a:lnTo>
                <a:lnTo>
                  <a:pt x="93725" y="118110"/>
                </a:lnTo>
                <a:lnTo>
                  <a:pt x="133350" y="82550"/>
                </a:lnTo>
                <a:lnTo>
                  <a:pt x="181990" y="58420"/>
                </a:lnTo>
                <a:lnTo>
                  <a:pt x="236982" y="50800"/>
                </a:lnTo>
                <a:lnTo>
                  <a:pt x="314706" y="50800"/>
                </a:lnTo>
                <a:lnTo>
                  <a:pt x="296163" y="43180"/>
                </a:lnTo>
                <a:lnTo>
                  <a:pt x="276860" y="38100"/>
                </a:lnTo>
                <a:lnTo>
                  <a:pt x="256794" y="35560"/>
                </a:lnTo>
                <a:lnTo>
                  <a:pt x="236092" y="34290"/>
                </a:lnTo>
                <a:close/>
              </a:path>
              <a:path w="471804" h="471169">
                <a:moveTo>
                  <a:pt x="314706" y="50800"/>
                </a:moveTo>
                <a:lnTo>
                  <a:pt x="236982" y="50800"/>
                </a:lnTo>
                <a:lnTo>
                  <a:pt x="256032" y="52070"/>
                </a:lnTo>
                <a:lnTo>
                  <a:pt x="274192" y="54610"/>
                </a:lnTo>
                <a:lnTo>
                  <a:pt x="324992" y="73660"/>
                </a:lnTo>
                <a:lnTo>
                  <a:pt x="367411" y="106680"/>
                </a:lnTo>
                <a:lnTo>
                  <a:pt x="399034" y="148590"/>
                </a:lnTo>
                <a:lnTo>
                  <a:pt x="417067" y="200660"/>
                </a:lnTo>
                <a:lnTo>
                  <a:pt x="420624" y="237490"/>
                </a:lnTo>
                <a:lnTo>
                  <a:pt x="419608" y="256540"/>
                </a:lnTo>
                <a:lnTo>
                  <a:pt x="405638" y="308610"/>
                </a:lnTo>
                <a:lnTo>
                  <a:pt x="377698" y="354330"/>
                </a:lnTo>
                <a:lnTo>
                  <a:pt x="338200" y="389890"/>
                </a:lnTo>
                <a:lnTo>
                  <a:pt x="289560" y="412750"/>
                </a:lnTo>
                <a:lnTo>
                  <a:pt x="253364" y="420370"/>
                </a:lnTo>
                <a:lnTo>
                  <a:pt x="318987" y="420370"/>
                </a:lnTo>
                <a:lnTo>
                  <a:pt x="363854" y="392430"/>
                </a:lnTo>
                <a:lnTo>
                  <a:pt x="391287" y="364490"/>
                </a:lnTo>
                <a:lnTo>
                  <a:pt x="413003" y="332740"/>
                </a:lnTo>
                <a:lnTo>
                  <a:pt x="428371" y="295910"/>
                </a:lnTo>
                <a:lnTo>
                  <a:pt x="436499" y="257810"/>
                </a:lnTo>
                <a:lnTo>
                  <a:pt x="437459" y="234950"/>
                </a:lnTo>
                <a:lnTo>
                  <a:pt x="436625" y="215900"/>
                </a:lnTo>
                <a:lnTo>
                  <a:pt x="428625" y="176530"/>
                </a:lnTo>
                <a:lnTo>
                  <a:pt x="413512" y="139700"/>
                </a:lnTo>
                <a:lnTo>
                  <a:pt x="391795" y="107950"/>
                </a:lnTo>
                <a:lnTo>
                  <a:pt x="364489" y="80010"/>
                </a:lnTo>
                <a:lnTo>
                  <a:pt x="332359" y="58420"/>
                </a:lnTo>
                <a:lnTo>
                  <a:pt x="314706" y="50800"/>
                </a:lnTo>
                <a:close/>
              </a:path>
            </a:pathLst>
          </a:custGeom>
          <a:solidFill>
            <a:srgbClr val="164B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8"/>
          <p:cNvSpPr txBox="1">
            <a:spLocks noGrp="1"/>
          </p:cNvSpPr>
          <p:nvPr>
            <p:ph type="body" idx="1"/>
          </p:nvPr>
        </p:nvSpPr>
        <p:spPr>
          <a:xfrm>
            <a:off x="228600" y="1498635"/>
            <a:ext cx="8610600" cy="5842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12750" algn="just">
              <a:spcBef>
                <a:spcPts val="100"/>
              </a:spcBef>
              <a:tabLst>
                <a:tab pos="2054860" algn="l"/>
              </a:tabLst>
            </a:pPr>
            <a:r>
              <a:rPr lang="pt-BR" sz="2800" dirty="0">
                <a:solidFill>
                  <a:schemeClr val="bg1"/>
                </a:solidFill>
              </a:rPr>
              <a:t> RABDOMIOSSARCOMA DE VIAS BILIARES</a:t>
            </a:r>
          </a:p>
          <a:p>
            <a:pPr marL="12700" marR="412750" algn="just">
              <a:lnSpc>
                <a:spcPct val="100000"/>
              </a:lnSpc>
              <a:spcBef>
                <a:spcPts val="100"/>
              </a:spcBef>
              <a:tabLst>
                <a:tab pos="2054860" algn="l"/>
              </a:tabLst>
            </a:pPr>
            <a:endParaRPr lang="pt-BR" sz="2000" b="0" dirty="0">
              <a:solidFill>
                <a:schemeClr val="bg1"/>
              </a:solidFill>
              <a:latin typeface="Georgia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b="0" dirty="0">
                <a:solidFill>
                  <a:schemeClr val="bg1"/>
                </a:solidFill>
                <a:latin typeface="Georgia" panose="02040502050405020303" pitchFamily="18" charset="0"/>
              </a:rPr>
              <a:t>Assim o objetivo deste estudo é relatar e discutir os achados radiológicos, patológicos, clínicos e cirúrgicos do RMS biliar, com o intuito de contribuir com novas informações de uma patologia ainda incomum no meio radiológico.</a:t>
            </a:r>
          </a:p>
          <a:p>
            <a:pPr marL="12700" algn="just">
              <a:spcBef>
                <a:spcPts val="590"/>
              </a:spcBef>
              <a:tabLst>
                <a:tab pos="469265" algn="l"/>
                <a:tab pos="1154430" algn="l"/>
                <a:tab pos="2367280" algn="l"/>
                <a:tab pos="4074160" algn="l"/>
                <a:tab pos="4868545" algn="l"/>
                <a:tab pos="6531609" algn="l"/>
                <a:tab pos="6871334" algn="l"/>
              </a:tabLst>
            </a:pPr>
            <a:endParaRPr lang="pt-BR" sz="2000" b="0" dirty="0">
              <a:solidFill>
                <a:schemeClr val="bg1"/>
              </a:solidFill>
              <a:latin typeface="Georgia" pitchFamily="18" charset="0"/>
            </a:endParaRPr>
          </a:p>
          <a:p>
            <a:pPr marL="355600" indent="-342900" algn="just">
              <a:spcBef>
                <a:spcPts val="590"/>
              </a:spcBef>
              <a:buFont typeface="Arial" panose="020B0604020202020204" pitchFamily="34" charset="0"/>
              <a:buChar char="•"/>
              <a:tabLst>
                <a:tab pos="469265" algn="l"/>
                <a:tab pos="1154430" algn="l"/>
                <a:tab pos="2367280" algn="l"/>
                <a:tab pos="4074160" algn="l"/>
                <a:tab pos="4868545" algn="l"/>
                <a:tab pos="6531609" algn="l"/>
                <a:tab pos="6871334" algn="l"/>
              </a:tabLst>
            </a:pPr>
            <a:r>
              <a:rPr lang="pt-BR" sz="2000" b="0" dirty="0">
                <a:solidFill>
                  <a:schemeClr val="bg1"/>
                </a:solidFill>
              </a:rPr>
              <a:t>Para concluir, a RMS deve ser considerada no diagnóstico diferencial de qualquer criança com características de icterícia obstrutiva e suspeita de cisto de colédoco. Avanços na cirurgia, radioterapia e quimioterapia melhoraram o prognóstico e a sobrevida a longo prazo.</a:t>
            </a:r>
            <a:endParaRPr lang="pt-BR" sz="2000" dirty="0">
              <a:solidFill>
                <a:schemeClr val="bg1"/>
              </a:solidFill>
            </a:endParaRPr>
          </a:p>
          <a:p>
            <a:pPr marL="12700" algn="just">
              <a:spcBef>
                <a:spcPts val="590"/>
              </a:spcBef>
              <a:tabLst>
                <a:tab pos="469265" algn="l"/>
                <a:tab pos="1154430" algn="l"/>
                <a:tab pos="2367280" algn="l"/>
                <a:tab pos="4074160" algn="l"/>
                <a:tab pos="4868545" algn="l"/>
                <a:tab pos="6531609" algn="l"/>
                <a:tab pos="6871334" algn="l"/>
              </a:tabLst>
            </a:pPr>
            <a:br>
              <a:rPr lang="pt-BR" sz="2000" dirty="0">
                <a:solidFill>
                  <a:schemeClr val="bg1"/>
                </a:solidFill>
              </a:rPr>
            </a:br>
            <a:br>
              <a:rPr lang="pt-BR" sz="2000" dirty="0">
                <a:solidFill>
                  <a:schemeClr val="bg1"/>
                </a:solidFill>
              </a:rPr>
            </a:br>
            <a:endParaRPr lang="pt-BR" sz="2000" b="0" dirty="0">
              <a:solidFill>
                <a:schemeClr val="bg1"/>
              </a:solidFill>
              <a:latin typeface="Georgia" pitchFamily="18" charset="0"/>
            </a:endParaRPr>
          </a:p>
          <a:p>
            <a:pPr marL="12700" algn="just">
              <a:spcBef>
                <a:spcPts val="590"/>
              </a:spcBef>
              <a:tabLst>
                <a:tab pos="469265" algn="l"/>
                <a:tab pos="1154430" algn="l"/>
                <a:tab pos="2367280" algn="l"/>
                <a:tab pos="4074160" algn="l"/>
                <a:tab pos="4868545" algn="l"/>
                <a:tab pos="6531609" algn="l"/>
                <a:tab pos="6871334" algn="l"/>
              </a:tabLst>
            </a:pPr>
            <a:endParaRPr lang="pt-BR" sz="2000" b="0" dirty="0">
              <a:solidFill>
                <a:schemeClr val="bg1"/>
              </a:solidFill>
              <a:latin typeface="Georgia" pitchFamily="18" charset="0"/>
            </a:endParaRPr>
          </a:p>
          <a:p>
            <a:pPr marL="12700" algn="just">
              <a:spcBef>
                <a:spcPts val="590"/>
              </a:spcBef>
              <a:tabLst>
                <a:tab pos="469265" algn="l"/>
                <a:tab pos="1154430" algn="l"/>
                <a:tab pos="2367280" algn="l"/>
                <a:tab pos="4074160" algn="l"/>
                <a:tab pos="4868545" algn="l"/>
                <a:tab pos="6531609" algn="l"/>
                <a:tab pos="6871334" algn="l"/>
              </a:tabLst>
            </a:pPr>
            <a:endParaRPr lang="pt-BR" sz="2000" b="0" dirty="0">
              <a:solidFill>
                <a:schemeClr val="bg1"/>
              </a:solidFill>
              <a:latin typeface="Georgia" pitchFamily="18" charset="0"/>
            </a:endParaRPr>
          </a:p>
          <a:p>
            <a:pPr marL="12700" algn="just">
              <a:spcBef>
                <a:spcPts val="590"/>
              </a:spcBef>
              <a:tabLst>
                <a:tab pos="469265" algn="l"/>
                <a:tab pos="1154430" algn="l"/>
                <a:tab pos="2367280" algn="l"/>
                <a:tab pos="4074160" algn="l"/>
                <a:tab pos="4868545" algn="l"/>
                <a:tab pos="6531609" algn="l"/>
                <a:tab pos="6871334" algn="l"/>
              </a:tabLst>
            </a:pPr>
            <a:endParaRPr sz="2000" b="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9" name="object 8"/>
          <p:cNvSpPr txBox="1">
            <a:spLocks noGrp="1"/>
          </p:cNvSpPr>
          <p:nvPr>
            <p:ph type="title"/>
          </p:nvPr>
        </p:nvSpPr>
        <p:spPr>
          <a:xfrm>
            <a:off x="157162" y="381000"/>
            <a:ext cx="8828721" cy="5212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5"/>
              </a:spcBef>
            </a:pPr>
            <a:r>
              <a:rPr lang="pt-BR" sz="3300" spc="-5" dirty="0">
                <a:solidFill>
                  <a:schemeClr val="bg1"/>
                </a:solidFill>
                <a:latin typeface="Georgia"/>
                <a:cs typeface="Georgia"/>
              </a:rPr>
              <a:t>CONCLUSÃO</a:t>
            </a:r>
            <a:endParaRPr sz="33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299783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5447" y="1219200"/>
            <a:ext cx="8833485" cy="0"/>
          </a:xfrm>
          <a:custGeom>
            <a:avLst/>
            <a:gdLst/>
            <a:ahLst/>
            <a:cxnLst/>
            <a:rect l="l" t="t" r="r" b="b"/>
            <a:pathLst>
              <a:path w="8833485">
                <a:moveTo>
                  <a:pt x="0" y="0"/>
                </a:moveTo>
                <a:lnTo>
                  <a:pt x="8833104" y="0"/>
                </a:lnTo>
              </a:path>
            </a:pathLst>
          </a:custGeom>
          <a:ln w="11430">
            <a:solidFill>
              <a:schemeClr val="bg1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0"/>
            <a:ext cx="8833485" cy="6547484"/>
          </a:xfrm>
          <a:custGeom>
            <a:avLst/>
            <a:gdLst/>
            <a:ahLst/>
            <a:cxnLst/>
            <a:rect l="l" t="t" r="r" b="b"/>
            <a:pathLst>
              <a:path w="8833485" h="6547484">
                <a:moveTo>
                  <a:pt x="0" y="6547104"/>
                </a:moveTo>
                <a:lnTo>
                  <a:pt x="8833104" y="6547104"/>
                </a:lnTo>
                <a:lnTo>
                  <a:pt x="8833104" y="0"/>
                </a:lnTo>
                <a:lnTo>
                  <a:pt x="0" y="0"/>
                </a:lnTo>
                <a:lnTo>
                  <a:pt x="0" y="6547104"/>
                </a:lnTo>
                <a:close/>
              </a:path>
            </a:pathLst>
          </a:custGeom>
          <a:ln w="9524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67200" y="914400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304800" y="0"/>
                </a:moveTo>
                <a:lnTo>
                  <a:pt x="255374" y="3990"/>
                </a:lnTo>
                <a:lnTo>
                  <a:pt x="208483" y="15544"/>
                </a:lnTo>
                <a:lnTo>
                  <a:pt x="164753" y="34032"/>
                </a:lnTo>
                <a:lnTo>
                  <a:pt x="124815" y="58826"/>
                </a:lnTo>
                <a:lnTo>
                  <a:pt x="89296" y="89296"/>
                </a:lnTo>
                <a:lnTo>
                  <a:pt x="58826" y="124815"/>
                </a:lnTo>
                <a:lnTo>
                  <a:pt x="34032" y="164753"/>
                </a:lnTo>
                <a:lnTo>
                  <a:pt x="15544" y="208483"/>
                </a:lnTo>
                <a:lnTo>
                  <a:pt x="3990" y="255374"/>
                </a:lnTo>
                <a:lnTo>
                  <a:pt x="0" y="304800"/>
                </a:lnTo>
                <a:lnTo>
                  <a:pt x="3990" y="354225"/>
                </a:lnTo>
                <a:lnTo>
                  <a:pt x="15544" y="401116"/>
                </a:lnTo>
                <a:lnTo>
                  <a:pt x="34032" y="444846"/>
                </a:lnTo>
                <a:lnTo>
                  <a:pt x="58826" y="484784"/>
                </a:lnTo>
                <a:lnTo>
                  <a:pt x="89296" y="520303"/>
                </a:lnTo>
                <a:lnTo>
                  <a:pt x="124815" y="550773"/>
                </a:lnTo>
                <a:lnTo>
                  <a:pt x="164753" y="575567"/>
                </a:lnTo>
                <a:lnTo>
                  <a:pt x="208483" y="594055"/>
                </a:lnTo>
                <a:lnTo>
                  <a:pt x="255374" y="605609"/>
                </a:lnTo>
                <a:lnTo>
                  <a:pt x="304800" y="609600"/>
                </a:lnTo>
                <a:lnTo>
                  <a:pt x="354225" y="605609"/>
                </a:lnTo>
                <a:lnTo>
                  <a:pt x="401116" y="594055"/>
                </a:lnTo>
                <a:lnTo>
                  <a:pt x="444846" y="575567"/>
                </a:lnTo>
                <a:lnTo>
                  <a:pt x="484784" y="550773"/>
                </a:lnTo>
                <a:lnTo>
                  <a:pt x="520303" y="520303"/>
                </a:lnTo>
                <a:lnTo>
                  <a:pt x="550773" y="484784"/>
                </a:lnTo>
                <a:lnTo>
                  <a:pt x="575567" y="444846"/>
                </a:lnTo>
                <a:lnTo>
                  <a:pt x="594055" y="401116"/>
                </a:lnTo>
                <a:lnTo>
                  <a:pt x="605609" y="354225"/>
                </a:lnTo>
                <a:lnTo>
                  <a:pt x="609600" y="304800"/>
                </a:lnTo>
                <a:lnTo>
                  <a:pt x="605609" y="255374"/>
                </a:lnTo>
                <a:lnTo>
                  <a:pt x="594055" y="208483"/>
                </a:lnTo>
                <a:lnTo>
                  <a:pt x="575567" y="164753"/>
                </a:lnTo>
                <a:lnTo>
                  <a:pt x="550773" y="124815"/>
                </a:lnTo>
                <a:lnTo>
                  <a:pt x="520303" y="89296"/>
                </a:lnTo>
                <a:lnTo>
                  <a:pt x="484784" y="58826"/>
                </a:lnTo>
                <a:lnTo>
                  <a:pt x="444846" y="34032"/>
                </a:lnTo>
                <a:lnTo>
                  <a:pt x="401116" y="15544"/>
                </a:lnTo>
                <a:lnTo>
                  <a:pt x="354225" y="3990"/>
                </a:lnTo>
                <a:lnTo>
                  <a:pt x="3048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36288" y="983743"/>
            <a:ext cx="471805" cy="471170"/>
          </a:xfrm>
          <a:custGeom>
            <a:avLst/>
            <a:gdLst/>
            <a:ahLst/>
            <a:cxnLst/>
            <a:rect l="l" t="t" r="r" b="b"/>
            <a:pathLst>
              <a:path w="471804" h="471169">
                <a:moveTo>
                  <a:pt x="234441" y="0"/>
                </a:moveTo>
                <a:lnTo>
                  <a:pt x="187071" y="5080"/>
                </a:lnTo>
                <a:lnTo>
                  <a:pt x="142875" y="19050"/>
                </a:lnTo>
                <a:lnTo>
                  <a:pt x="102997" y="41910"/>
                </a:lnTo>
                <a:lnTo>
                  <a:pt x="68199" y="69850"/>
                </a:lnTo>
                <a:lnTo>
                  <a:pt x="39624" y="105410"/>
                </a:lnTo>
                <a:lnTo>
                  <a:pt x="18161" y="146050"/>
                </a:lnTo>
                <a:lnTo>
                  <a:pt x="4572" y="190500"/>
                </a:lnTo>
                <a:lnTo>
                  <a:pt x="0" y="237490"/>
                </a:lnTo>
                <a:lnTo>
                  <a:pt x="1397" y="261620"/>
                </a:lnTo>
                <a:lnTo>
                  <a:pt x="11049" y="307340"/>
                </a:lnTo>
                <a:lnTo>
                  <a:pt x="29083" y="349250"/>
                </a:lnTo>
                <a:lnTo>
                  <a:pt x="54610" y="387350"/>
                </a:lnTo>
                <a:lnTo>
                  <a:pt x="86740" y="419100"/>
                </a:lnTo>
                <a:lnTo>
                  <a:pt x="124460" y="444500"/>
                </a:lnTo>
                <a:lnTo>
                  <a:pt x="166877" y="461010"/>
                </a:lnTo>
                <a:lnTo>
                  <a:pt x="212978" y="471170"/>
                </a:lnTo>
                <a:lnTo>
                  <a:pt x="236982" y="471170"/>
                </a:lnTo>
                <a:lnTo>
                  <a:pt x="261112" y="469900"/>
                </a:lnTo>
                <a:lnTo>
                  <a:pt x="284352" y="467360"/>
                </a:lnTo>
                <a:lnTo>
                  <a:pt x="306959" y="461010"/>
                </a:lnTo>
                <a:lnTo>
                  <a:pt x="322471" y="454660"/>
                </a:lnTo>
                <a:lnTo>
                  <a:pt x="236092" y="454660"/>
                </a:lnTo>
                <a:lnTo>
                  <a:pt x="213740" y="453390"/>
                </a:lnTo>
                <a:lnTo>
                  <a:pt x="171069" y="444500"/>
                </a:lnTo>
                <a:lnTo>
                  <a:pt x="131825" y="429260"/>
                </a:lnTo>
                <a:lnTo>
                  <a:pt x="96900" y="405130"/>
                </a:lnTo>
                <a:lnTo>
                  <a:pt x="67183" y="375920"/>
                </a:lnTo>
                <a:lnTo>
                  <a:pt x="43561" y="340360"/>
                </a:lnTo>
                <a:lnTo>
                  <a:pt x="26924" y="302260"/>
                </a:lnTo>
                <a:lnTo>
                  <a:pt x="18034" y="259080"/>
                </a:lnTo>
                <a:lnTo>
                  <a:pt x="16954" y="237490"/>
                </a:lnTo>
                <a:lnTo>
                  <a:pt x="16958" y="234950"/>
                </a:lnTo>
                <a:lnTo>
                  <a:pt x="21336" y="191770"/>
                </a:lnTo>
                <a:lnTo>
                  <a:pt x="34036" y="151130"/>
                </a:lnTo>
                <a:lnTo>
                  <a:pt x="54101" y="114300"/>
                </a:lnTo>
                <a:lnTo>
                  <a:pt x="80772" y="81280"/>
                </a:lnTo>
                <a:lnTo>
                  <a:pt x="113157" y="54610"/>
                </a:lnTo>
                <a:lnTo>
                  <a:pt x="150240" y="34290"/>
                </a:lnTo>
                <a:lnTo>
                  <a:pt x="191262" y="21590"/>
                </a:lnTo>
                <a:lnTo>
                  <a:pt x="235331" y="17780"/>
                </a:lnTo>
                <a:lnTo>
                  <a:pt x="323269" y="17780"/>
                </a:lnTo>
                <a:lnTo>
                  <a:pt x="304546" y="10160"/>
                </a:lnTo>
                <a:lnTo>
                  <a:pt x="281939" y="5080"/>
                </a:lnTo>
                <a:lnTo>
                  <a:pt x="258445" y="1270"/>
                </a:lnTo>
                <a:lnTo>
                  <a:pt x="234441" y="0"/>
                </a:lnTo>
                <a:close/>
              </a:path>
              <a:path w="471804" h="471169">
                <a:moveTo>
                  <a:pt x="323269" y="17780"/>
                </a:moveTo>
                <a:lnTo>
                  <a:pt x="235331" y="17780"/>
                </a:lnTo>
                <a:lnTo>
                  <a:pt x="257683" y="19050"/>
                </a:lnTo>
                <a:lnTo>
                  <a:pt x="279400" y="21590"/>
                </a:lnTo>
                <a:lnTo>
                  <a:pt x="320548" y="34290"/>
                </a:lnTo>
                <a:lnTo>
                  <a:pt x="357759" y="54610"/>
                </a:lnTo>
                <a:lnTo>
                  <a:pt x="390144" y="81280"/>
                </a:lnTo>
                <a:lnTo>
                  <a:pt x="416940" y="113030"/>
                </a:lnTo>
                <a:lnTo>
                  <a:pt x="437134" y="151130"/>
                </a:lnTo>
                <a:lnTo>
                  <a:pt x="449961" y="191770"/>
                </a:lnTo>
                <a:lnTo>
                  <a:pt x="454469" y="234950"/>
                </a:lnTo>
                <a:lnTo>
                  <a:pt x="454465" y="237490"/>
                </a:lnTo>
                <a:lnTo>
                  <a:pt x="450088" y="279400"/>
                </a:lnTo>
                <a:lnTo>
                  <a:pt x="437514" y="321310"/>
                </a:lnTo>
                <a:lnTo>
                  <a:pt x="417322" y="358140"/>
                </a:lnTo>
                <a:lnTo>
                  <a:pt x="390778" y="391160"/>
                </a:lnTo>
                <a:lnTo>
                  <a:pt x="358394" y="417830"/>
                </a:lnTo>
                <a:lnTo>
                  <a:pt x="321310" y="438150"/>
                </a:lnTo>
                <a:lnTo>
                  <a:pt x="280162" y="450850"/>
                </a:lnTo>
                <a:lnTo>
                  <a:pt x="236092" y="454660"/>
                </a:lnTo>
                <a:lnTo>
                  <a:pt x="322471" y="454660"/>
                </a:lnTo>
                <a:lnTo>
                  <a:pt x="368553" y="430530"/>
                </a:lnTo>
                <a:lnTo>
                  <a:pt x="403351" y="401320"/>
                </a:lnTo>
                <a:lnTo>
                  <a:pt x="431800" y="367030"/>
                </a:lnTo>
                <a:lnTo>
                  <a:pt x="453389" y="326390"/>
                </a:lnTo>
                <a:lnTo>
                  <a:pt x="466851" y="281940"/>
                </a:lnTo>
                <a:lnTo>
                  <a:pt x="471424" y="234950"/>
                </a:lnTo>
                <a:lnTo>
                  <a:pt x="470026" y="210820"/>
                </a:lnTo>
                <a:lnTo>
                  <a:pt x="460501" y="165100"/>
                </a:lnTo>
                <a:lnTo>
                  <a:pt x="442340" y="123190"/>
                </a:lnTo>
                <a:lnTo>
                  <a:pt x="416813" y="85090"/>
                </a:lnTo>
                <a:lnTo>
                  <a:pt x="384683" y="53340"/>
                </a:lnTo>
                <a:lnTo>
                  <a:pt x="347090" y="27940"/>
                </a:lnTo>
                <a:lnTo>
                  <a:pt x="326389" y="19050"/>
                </a:lnTo>
                <a:lnTo>
                  <a:pt x="323269" y="17780"/>
                </a:lnTo>
                <a:close/>
              </a:path>
              <a:path w="471804" h="471169">
                <a:moveTo>
                  <a:pt x="236092" y="34290"/>
                </a:moveTo>
                <a:lnTo>
                  <a:pt x="195452" y="38100"/>
                </a:lnTo>
                <a:lnTo>
                  <a:pt x="157607" y="49530"/>
                </a:lnTo>
                <a:lnTo>
                  <a:pt x="123189" y="68580"/>
                </a:lnTo>
                <a:lnTo>
                  <a:pt x="93345" y="92710"/>
                </a:lnTo>
                <a:lnTo>
                  <a:pt x="68579" y="123190"/>
                </a:lnTo>
                <a:lnTo>
                  <a:pt x="49911" y="157480"/>
                </a:lnTo>
                <a:lnTo>
                  <a:pt x="38100" y="194310"/>
                </a:lnTo>
                <a:lnTo>
                  <a:pt x="33968" y="234950"/>
                </a:lnTo>
                <a:lnTo>
                  <a:pt x="33964" y="237490"/>
                </a:lnTo>
                <a:lnTo>
                  <a:pt x="34798" y="256540"/>
                </a:lnTo>
                <a:lnTo>
                  <a:pt x="42799" y="295910"/>
                </a:lnTo>
                <a:lnTo>
                  <a:pt x="58038" y="331470"/>
                </a:lnTo>
                <a:lnTo>
                  <a:pt x="79628" y="364490"/>
                </a:lnTo>
                <a:lnTo>
                  <a:pt x="107061" y="391160"/>
                </a:lnTo>
                <a:lnTo>
                  <a:pt x="139191" y="412750"/>
                </a:lnTo>
                <a:lnTo>
                  <a:pt x="175387" y="429260"/>
                </a:lnTo>
                <a:lnTo>
                  <a:pt x="214629" y="436880"/>
                </a:lnTo>
                <a:lnTo>
                  <a:pt x="235331" y="438150"/>
                </a:lnTo>
                <a:lnTo>
                  <a:pt x="255904" y="436880"/>
                </a:lnTo>
                <a:lnTo>
                  <a:pt x="275971" y="434340"/>
                </a:lnTo>
                <a:lnTo>
                  <a:pt x="295401" y="429260"/>
                </a:lnTo>
                <a:lnTo>
                  <a:pt x="313944" y="422910"/>
                </a:lnTo>
                <a:lnTo>
                  <a:pt x="318987" y="420370"/>
                </a:lnTo>
                <a:lnTo>
                  <a:pt x="215391" y="420370"/>
                </a:lnTo>
                <a:lnTo>
                  <a:pt x="179577" y="412750"/>
                </a:lnTo>
                <a:lnTo>
                  <a:pt x="131445" y="388620"/>
                </a:lnTo>
                <a:lnTo>
                  <a:pt x="92201" y="353060"/>
                </a:lnTo>
                <a:lnTo>
                  <a:pt x="64897" y="307340"/>
                </a:lnTo>
                <a:lnTo>
                  <a:pt x="51562" y="254000"/>
                </a:lnTo>
                <a:lnTo>
                  <a:pt x="50800" y="234950"/>
                </a:lnTo>
                <a:lnTo>
                  <a:pt x="51815" y="215900"/>
                </a:lnTo>
                <a:lnTo>
                  <a:pt x="65786" y="162560"/>
                </a:lnTo>
                <a:lnTo>
                  <a:pt x="93725" y="118110"/>
                </a:lnTo>
                <a:lnTo>
                  <a:pt x="133350" y="82550"/>
                </a:lnTo>
                <a:lnTo>
                  <a:pt x="181990" y="58420"/>
                </a:lnTo>
                <a:lnTo>
                  <a:pt x="236982" y="50800"/>
                </a:lnTo>
                <a:lnTo>
                  <a:pt x="314706" y="50800"/>
                </a:lnTo>
                <a:lnTo>
                  <a:pt x="296163" y="43180"/>
                </a:lnTo>
                <a:lnTo>
                  <a:pt x="276860" y="38100"/>
                </a:lnTo>
                <a:lnTo>
                  <a:pt x="256794" y="35560"/>
                </a:lnTo>
                <a:lnTo>
                  <a:pt x="236092" y="34290"/>
                </a:lnTo>
                <a:close/>
              </a:path>
              <a:path w="471804" h="471169">
                <a:moveTo>
                  <a:pt x="314706" y="50800"/>
                </a:moveTo>
                <a:lnTo>
                  <a:pt x="236982" y="50800"/>
                </a:lnTo>
                <a:lnTo>
                  <a:pt x="256032" y="52070"/>
                </a:lnTo>
                <a:lnTo>
                  <a:pt x="274192" y="54610"/>
                </a:lnTo>
                <a:lnTo>
                  <a:pt x="324992" y="73660"/>
                </a:lnTo>
                <a:lnTo>
                  <a:pt x="367411" y="106680"/>
                </a:lnTo>
                <a:lnTo>
                  <a:pt x="399034" y="148590"/>
                </a:lnTo>
                <a:lnTo>
                  <a:pt x="417067" y="200660"/>
                </a:lnTo>
                <a:lnTo>
                  <a:pt x="420624" y="237490"/>
                </a:lnTo>
                <a:lnTo>
                  <a:pt x="419608" y="256540"/>
                </a:lnTo>
                <a:lnTo>
                  <a:pt x="405638" y="308610"/>
                </a:lnTo>
                <a:lnTo>
                  <a:pt x="377698" y="354330"/>
                </a:lnTo>
                <a:lnTo>
                  <a:pt x="338200" y="389890"/>
                </a:lnTo>
                <a:lnTo>
                  <a:pt x="289560" y="412750"/>
                </a:lnTo>
                <a:lnTo>
                  <a:pt x="253364" y="420370"/>
                </a:lnTo>
                <a:lnTo>
                  <a:pt x="318987" y="420370"/>
                </a:lnTo>
                <a:lnTo>
                  <a:pt x="363854" y="392430"/>
                </a:lnTo>
                <a:lnTo>
                  <a:pt x="391287" y="364490"/>
                </a:lnTo>
                <a:lnTo>
                  <a:pt x="413003" y="332740"/>
                </a:lnTo>
                <a:lnTo>
                  <a:pt x="428371" y="295910"/>
                </a:lnTo>
                <a:lnTo>
                  <a:pt x="436499" y="257810"/>
                </a:lnTo>
                <a:lnTo>
                  <a:pt x="437459" y="234950"/>
                </a:lnTo>
                <a:lnTo>
                  <a:pt x="436625" y="215900"/>
                </a:lnTo>
                <a:lnTo>
                  <a:pt x="428625" y="176530"/>
                </a:lnTo>
                <a:lnTo>
                  <a:pt x="413512" y="139700"/>
                </a:lnTo>
                <a:lnTo>
                  <a:pt x="391795" y="107950"/>
                </a:lnTo>
                <a:lnTo>
                  <a:pt x="364489" y="80010"/>
                </a:lnTo>
                <a:lnTo>
                  <a:pt x="332359" y="58420"/>
                </a:lnTo>
                <a:lnTo>
                  <a:pt x="314706" y="50800"/>
                </a:lnTo>
                <a:close/>
              </a:path>
            </a:pathLst>
          </a:custGeom>
          <a:solidFill>
            <a:srgbClr val="164B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57162" y="381000"/>
            <a:ext cx="8828721" cy="5212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5"/>
              </a:spcBef>
            </a:pPr>
            <a:r>
              <a:rPr lang="pt-BR" sz="3300" spc="-5" dirty="0">
                <a:solidFill>
                  <a:schemeClr val="bg1"/>
                </a:solidFill>
                <a:latin typeface="Georgia"/>
                <a:cs typeface="Georgia"/>
              </a:rPr>
              <a:t>REFERÊNCIAS</a:t>
            </a:r>
            <a:endParaRPr sz="33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52398" y="1447800"/>
            <a:ext cx="883348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1. 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Enzinger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FM, Weiss SW. 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Rabdomiossarcoma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 Em: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Enzinger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FM, Weiss SW, editores. Tumores de tecidos moles. 34.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St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Louis,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Mo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: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Mosby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; 2001. p. 790</a:t>
            </a:r>
          </a:p>
          <a:p>
            <a:pPr algn="just"/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2. Ali S, Russo MA,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Margraf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L.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Rabdomiossarcoma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biliar simulando cisto de colédoco. J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Gastrointestin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Liver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Dis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. 2009; 18 : 95-97.</a:t>
            </a:r>
          </a:p>
          <a:p>
            <a:pPr algn="just"/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3. Baker KS, JR Anderson, Link MP,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Holcombe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EG,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Qualman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SJ,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Maurer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HM, et al. Benefício da terapia intensificada para pacientes com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rabdomiossarcoma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embrionário local ou regional: Resultados do estudo do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rabdomiossarcoma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intergrupo IV. J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Clin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Oncol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. 2000; 18 : 2427-2434.</a:t>
            </a:r>
          </a:p>
          <a:p>
            <a:pPr algn="just"/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4. Sanz N, L Mingo,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Florez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F,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Rollan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VV. 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Rabdomiossarcoma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da árvore biliar. 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Pediatr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Surg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Int. 1997; 12 : 200–201 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doi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: 10.1007 / BF01350002. </a:t>
            </a:r>
          </a:p>
          <a:p>
            <a:pPr algn="just"/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5. 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Nemade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B,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Talapatra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K,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Shet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T,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Banavali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S,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Muckaden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M,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Laskar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S.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Rabdomiossarcoma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embrionário da árvore biliar, simulando um cisto de colédoco. J pode Res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Ther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. 2007; 3 : 40–42. 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doi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: 10.4103 / 0973-1482.31971. </a:t>
            </a:r>
          </a:p>
          <a:p>
            <a:pPr algn="just"/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6. 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Spunt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SL, TE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Lobe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Pappo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AS, DM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Parham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, MD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Wharam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, Jr,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Arndt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C, et al. Cirurgia agressiva injustificada para o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rabdomiossarcoma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das vias biliares. J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Pediatr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Surg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. 2000; 35 : 309-316. 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doi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: 10.1016 / S0022-3468 (00) 90030-7. </a:t>
            </a:r>
            <a:endParaRPr lang="pt-BR" sz="1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6553200"/>
            <a:ext cx="88296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8071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5447" y="1219200"/>
            <a:ext cx="8833485" cy="0"/>
          </a:xfrm>
          <a:custGeom>
            <a:avLst/>
            <a:gdLst/>
            <a:ahLst/>
            <a:cxnLst/>
            <a:rect l="l" t="t" r="r" b="b"/>
            <a:pathLst>
              <a:path w="8833485">
                <a:moveTo>
                  <a:pt x="0" y="0"/>
                </a:moveTo>
                <a:lnTo>
                  <a:pt x="8833104" y="0"/>
                </a:lnTo>
              </a:path>
            </a:pathLst>
          </a:custGeom>
          <a:ln w="11430">
            <a:solidFill>
              <a:schemeClr val="bg1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0"/>
            <a:ext cx="8833485" cy="6547484"/>
          </a:xfrm>
          <a:custGeom>
            <a:avLst/>
            <a:gdLst/>
            <a:ahLst/>
            <a:cxnLst/>
            <a:rect l="l" t="t" r="r" b="b"/>
            <a:pathLst>
              <a:path w="8833485" h="6547484">
                <a:moveTo>
                  <a:pt x="0" y="6547104"/>
                </a:moveTo>
                <a:lnTo>
                  <a:pt x="8833104" y="6547104"/>
                </a:lnTo>
                <a:lnTo>
                  <a:pt x="8833104" y="0"/>
                </a:lnTo>
                <a:lnTo>
                  <a:pt x="0" y="0"/>
                </a:lnTo>
                <a:lnTo>
                  <a:pt x="0" y="6547104"/>
                </a:lnTo>
                <a:close/>
              </a:path>
            </a:pathLst>
          </a:custGeom>
          <a:ln w="9524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67200" y="914400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304800" y="0"/>
                </a:moveTo>
                <a:lnTo>
                  <a:pt x="255374" y="3990"/>
                </a:lnTo>
                <a:lnTo>
                  <a:pt x="208483" y="15544"/>
                </a:lnTo>
                <a:lnTo>
                  <a:pt x="164753" y="34032"/>
                </a:lnTo>
                <a:lnTo>
                  <a:pt x="124815" y="58826"/>
                </a:lnTo>
                <a:lnTo>
                  <a:pt x="89296" y="89296"/>
                </a:lnTo>
                <a:lnTo>
                  <a:pt x="58826" y="124815"/>
                </a:lnTo>
                <a:lnTo>
                  <a:pt x="34032" y="164753"/>
                </a:lnTo>
                <a:lnTo>
                  <a:pt x="15544" y="208483"/>
                </a:lnTo>
                <a:lnTo>
                  <a:pt x="3990" y="255374"/>
                </a:lnTo>
                <a:lnTo>
                  <a:pt x="0" y="304800"/>
                </a:lnTo>
                <a:lnTo>
                  <a:pt x="3990" y="354225"/>
                </a:lnTo>
                <a:lnTo>
                  <a:pt x="15544" y="401116"/>
                </a:lnTo>
                <a:lnTo>
                  <a:pt x="34032" y="444846"/>
                </a:lnTo>
                <a:lnTo>
                  <a:pt x="58826" y="484784"/>
                </a:lnTo>
                <a:lnTo>
                  <a:pt x="89296" y="520303"/>
                </a:lnTo>
                <a:lnTo>
                  <a:pt x="124815" y="550773"/>
                </a:lnTo>
                <a:lnTo>
                  <a:pt x="164753" y="575567"/>
                </a:lnTo>
                <a:lnTo>
                  <a:pt x="208483" y="594055"/>
                </a:lnTo>
                <a:lnTo>
                  <a:pt x="255374" y="605609"/>
                </a:lnTo>
                <a:lnTo>
                  <a:pt x="304800" y="609600"/>
                </a:lnTo>
                <a:lnTo>
                  <a:pt x="354225" y="605609"/>
                </a:lnTo>
                <a:lnTo>
                  <a:pt x="401116" y="594055"/>
                </a:lnTo>
                <a:lnTo>
                  <a:pt x="444846" y="575567"/>
                </a:lnTo>
                <a:lnTo>
                  <a:pt x="484784" y="550773"/>
                </a:lnTo>
                <a:lnTo>
                  <a:pt x="520303" y="520303"/>
                </a:lnTo>
                <a:lnTo>
                  <a:pt x="550773" y="484784"/>
                </a:lnTo>
                <a:lnTo>
                  <a:pt x="575567" y="444846"/>
                </a:lnTo>
                <a:lnTo>
                  <a:pt x="594055" y="401116"/>
                </a:lnTo>
                <a:lnTo>
                  <a:pt x="605609" y="354225"/>
                </a:lnTo>
                <a:lnTo>
                  <a:pt x="609600" y="304800"/>
                </a:lnTo>
                <a:lnTo>
                  <a:pt x="605609" y="255374"/>
                </a:lnTo>
                <a:lnTo>
                  <a:pt x="594055" y="208483"/>
                </a:lnTo>
                <a:lnTo>
                  <a:pt x="575567" y="164753"/>
                </a:lnTo>
                <a:lnTo>
                  <a:pt x="550773" y="124815"/>
                </a:lnTo>
                <a:lnTo>
                  <a:pt x="520303" y="89296"/>
                </a:lnTo>
                <a:lnTo>
                  <a:pt x="484784" y="58826"/>
                </a:lnTo>
                <a:lnTo>
                  <a:pt x="444846" y="34032"/>
                </a:lnTo>
                <a:lnTo>
                  <a:pt x="401116" y="15544"/>
                </a:lnTo>
                <a:lnTo>
                  <a:pt x="354225" y="3990"/>
                </a:lnTo>
                <a:lnTo>
                  <a:pt x="3048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36288" y="983743"/>
            <a:ext cx="471805" cy="471170"/>
          </a:xfrm>
          <a:custGeom>
            <a:avLst/>
            <a:gdLst/>
            <a:ahLst/>
            <a:cxnLst/>
            <a:rect l="l" t="t" r="r" b="b"/>
            <a:pathLst>
              <a:path w="471804" h="471169">
                <a:moveTo>
                  <a:pt x="234441" y="0"/>
                </a:moveTo>
                <a:lnTo>
                  <a:pt x="187071" y="5080"/>
                </a:lnTo>
                <a:lnTo>
                  <a:pt x="142875" y="19050"/>
                </a:lnTo>
                <a:lnTo>
                  <a:pt x="102997" y="41910"/>
                </a:lnTo>
                <a:lnTo>
                  <a:pt x="68199" y="69850"/>
                </a:lnTo>
                <a:lnTo>
                  <a:pt x="39624" y="105410"/>
                </a:lnTo>
                <a:lnTo>
                  <a:pt x="18161" y="146050"/>
                </a:lnTo>
                <a:lnTo>
                  <a:pt x="4572" y="190500"/>
                </a:lnTo>
                <a:lnTo>
                  <a:pt x="0" y="237490"/>
                </a:lnTo>
                <a:lnTo>
                  <a:pt x="1397" y="261620"/>
                </a:lnTo>
                <a:lnTo>
                  <a:pt x="11049" y="307340"/>
                </a:lnTo>
                <a:lnTo>
                  <a:pt x="29083" y="349250"/>
                </a:lnTo>
                <a:lnTo>
                  <a:pt x="54610" y="387350"/>
                </a:lnTo>
                <a:lnTo>
                  <a:pt x="86740" y="419100"/>
                </a:lnTo>
                <a:lnTo>
                  <a:pt x="124460" y="444500"/>
                </a:lnTo>
                <a:lnTo>
                  <a:pt x="166877" y="461010"/>
                </a:lnTo>
                <a:lnTo>
                  <a:pt x="212978" y="471170"/>
                </a:lnTo>
                <a:lnTo>
                  <a:pt x="236982" y="471170"/>
                </a:lnTo>
                <a:lnTo>
                  <a:pt x="261112" y="469900"/>
                </a:lnTo>
                <a:lnTo>
                  <a:pt x="284352" y="467360"/>
                </a:lnTo>
                <a:lnTo>
                  <a:pt x="306959" y="461010"/>
                </a:lnTo>
                <a:lnTo>
                  <a:pt x="322471" y="454660"/>
                </a:lnTo>
                <a:lnTo>
                  <a:pt x="236092" y="454660"/>
                </a:lnTo>
                <a:lnTo>
                  <a:pt x="213740" y="453390"/>
                </a:lnTo>
                <a:lnTo>
                  <a:pt x="171069" y="444500"/>
                </a:lnTo>
                <a:lnTo>
                  <a:pt x="131825" y="429260"/>
                </a:lnTo>
                <a:lnTo>
                  <a:pt x="96900" y="405130"/>
                </a:lnTo>
                <a:lnTo>
                  <a:pt x="67183" y="375920"/>
                </a:lnTo>
                <a:lnTo>
                  <a:pt x="43561" y="340360"/>
                </a:lnTo>
                <a:lnTo>
                  <a:pt x="26924" y="302260"/>
                </a:lnTo>
                <a:lnTo>
                  <a:pt x="18034" y="259080"/>
                </a:lnTo>
                <a:lnTo>
                  <a:pt x="16954" y="237490"/>
                </a:lnTo>
                <a:lnTo>
                  <a:pt x="16958" y="234950"/>
                </a:lnTo>
                <a:lnTo>
                  <a:pt x="21336" y="191770"/>
                </a:lnTo>
                <a:lnTo>
                  <a:pt x="34036" y="151130"/>
                </a:lnTo>
                <a:lnTo>
                  <a:pt x="54101" y="114300"/>
                </a:lnTo>
                <a:lnTo>
                  <a:pt x="80772" y="81280"/>
                </a:lnTo>
                <a:lnTo>
                  <a:pt x="113157" y="54610"/>
                </a:lnTo>
                <a:lnTo>
                  <a:pt x="150240" y="34290"/>
                </a:lnTo>
                <a:lnTo>
                  <a:pt x="191262" y="21590"/>
                </a:lnTo>
                <a:lnTo>
                  <a:pt x="235331" y="17780"/>
                </a:lnTo>
                <a:lnTo>
                  <a:pt x="323269" y="17780"/>
                </a:lnTo>
                <a:lnTo>
                  <a:pt x="304546" y="10160"/>
                </a:lnTo>
                <a:lnTo>
                  <a:pt x="281939" y="5080"/>
                </a:lnTo>
                <a:lnTo>
                  <a:pt x="258445" y="1270"/>
                </a:lnTo>
                <a:lnTo>
                  <a:pt x="234441" y="0"/>
                </a:lnTo>
                <a:close/>
              </a:path>
              <a:path w="471804" h="471169">
                <a:moveTo>
                  <a:pt x="323269" y="17780"/>
                </a:moveTo>
                <a:lnTo>
                  <a:pt x="235331" y="17780"/>
                </a:lnTo>
                <a:lnTo>
                  <a:pt x="257683" y="19050"/>
                </a:lnTo>
                <a:lnTo>
                  <a:pt x="279400" y="21590"/>
                </a:lnTo>
                <a:lnTo>
                  <a:pt x="320548" y="34290"/>
                </a:lnTo>
                <a:lnTo>
                  <a:pt x="357759" y="54610"/>
                </a:lnTo>
                <a:lnTo>
                  <a:pt x="390144" y="81280"/>
                </a:lnTo>
                <a:lnTo>
                  <a:pt x="416940" y="113030"/>
                </a:lnTo>
                <a:lnTo>
                  <a:pt x="437134" y="151130"/>
                </a:lnTo>
                <a:lnTo>
                  <a:pt x="449961" y="191770"/>
                </a:lnTo>
                <a:lnTo>
                  <a:pt x="454469" y="234950"/>
                </a:lnTo>
                <a:lnTo>
                  <a:pt x="454465" y="237490"/>
                </a:lnTo>
                <a:lnTo>
                  <a:pt x="450088" y="279400"/>
                </a:lnTo>
                <a:lnTo>
                  <a:pt x="437514" y="321310"/>
                </a:lnTo>
                <a:lnTo>
                  <a:pt x="417322" y="358140"/>
                </a:lnTo>
                <a:lnTo>
                  <a:pt x="390778" y="391160"/>
                </a:lnTo>
                <a:lnTo>
                  <a:pt x="358394" y="417830"/>
                </a:lnTo>
                <a:lnTo>
                  <a:pt x="321310" y="438150"/>
                </a:lnTo>
                <a:lnTo>
                  <a:pt x="280162" y="450850"/>
                </a:lnTo>
                <a:lnTo>
                  <a:pt x="236092" y="454660"/>
                </a:lnTo>
                <a:lnTo>
                  <a:pt x="322471" y="454660"/>
                </a:lnTo>
                <a:lnTo>
                  <a:pt x="368553" y="430530"/>
                </a:lnTo>
                <a:lnTo>
                  <a:pt x="403351" y="401320"/>
                </a:lnTo>
                <a:lnTo>
                  <a:pt x="431800" y="367030"/>
                </a:lnTo>
                <a:lnTo>
                  <a:pt x="453389" y="326390"/>
                </a:lnTo>
                <a:lnTo>
                  <a:pt x="466851" y="281940"/>
                </a:lnTo>
                <a:lnTo>
                  <a:pt x="471424" y="234950"/>
                </a:lnTo>
                <a:lnTo>
                  <a:pt x="470026" y="210820"/>
                </a:lnTo>
                <a:lnTo>
                  <a:pt x="460501" y="165100"/>
                </a:lnTo>
                <a:lnTo>
                  <a:pt x="442340" y="123190"/>
                </a:lnTo>
                <a:lnTo>
                  <a:pt x="416813" y="85090"/>
                </a:lnTo>
                <a:lnTo>
                  <a:pt x="384683" y="53340"/>
                </a:lnTo>
                <a:lnTo>
                  <a:pt x="347090" y="27940"/>
                </a:lnTo>
                <a:lnTo>
                  <a:pt x="326389" y="19050"/>
                </a:lnTo>
                <a:lnTo>
                  <a:pt x="323269" y="17780"/>
                </a:lnTo>
                <a:close/>
              </a:path>
              <a:path w="471804" h="471169">
                <a:moveTo>
                  <a:pt x="236092" y="34290"/>
                </a:moveTo>
                <a:lnTo>
                  <a:pt x="195452" y="38100"/>
                </a:lnTo>
                <a:lnTo>
                  <a:pt x="157607" y="49530"/>
                </a:lnTo>
                <a:lnTo>
                  <a:pt x="123189" y="68580"/>
                </a:lnTo>
                <a:lnTo>
                  <a:pt x="93345" y="92710"/>
                </a:lnTo>
                <a:lnTo>
                  <a:pt x="68579" y="123190"/>
                </a:lnTo>
                <a:lnTo>
                  <a:pt x="49911" y="157480"/>
                </a:lnTo>
                <a:lnTo>
                  <a:pt x="38100" y="194310"/>
                </a:lnTo>
                <a:lnTo>
                  <a:pt x="33968" y="234950"/>
                </a:lnTo>
                <a:lnTo>
                  <a:pt x="33964" y="237490"/>
                </a:lnTo>
                <a:lnTo>
                  <a:pt x="34798" y="256540"/>
                </a:lnTo>
                <a:lnTo>
                  <a:pt x="42799" y="295910"/>
                </a:lnTo>
                <a:lnTo>
                  <a:pt x="58038" y="331470"/>
                </a:lnTo>
                <a:lnTo>
                  <a:pt x="79628" y="364490"/>
                </a:lnTo>
                <a:lnTo>
                  <a:pt x="107061" y="391160"/>
                </a:lnTo>
                <a:lnTo>
                  <a:pt x="139191" y="412750"/>
                </a:lnTo>
                <a:lnTo>
                  <a:pt x="175387" y="429260"/>
                </a:lnTo>
                <a:lnTo>
                  <a:pt x="214629" y="436880"/>
                </a:lnTo>
                <a:lnTo>
                  <a:pt x="235331" y="438150"/>
                </a:lnTo>
                <a:lnTo>
                  <a:pt x="255904" y="436880"/>
                </a:lnTo>
                <a:lnTo>
                  <a:pt x="275971" y="434340"/>
                </a:lnTo>
                <a:lnTo>
                  <a:pt x="295401" y="429260"/>
                </a:lnTo>
                <a:lnTo>
                  <a:pt x="313944" y="422910"/>
                </a:lnTo>
                <a:lnTo>
                  <a:pt x="318987" y="420370"/>
                </a:lnTo>
                <a:lnTo>
                  <a:pt x="215391" y="420370"/>
                </a:lnTo>
                <a:lnTo>
                  <a:pt x="179577" y="412750"/>
                </a:lnTo>
                <a:lnTo>
                  <a:pt x="131445" y="388620"/>
                </a:lnTo>
                <a:lnTo>
                  <a:pt x="92201" y="353060"/>
                </a:lnTo>
                <a:lnTo>
                  <a:pt x="64897" y="307340"/>
                </a:lnTo>
                <a:lnTo>
                  <a:pt x="51562" y="254000"/>
                </a:lnTo>
                <a:lnTo>
                  <a:pt x="50800" y="234950"/>
                </a:lnTo>
                <a:lnTo>
                  <a:pt x="51815" y="215900"/>
                </a:lnTo>
                <a:lnTo>
                  <a:pt x="65786" y="162560"/>
                </a:lnTo>
                <a:lnTo>
                  <a:pt x="93725" y="118110"/>
                </a:lnTo>
                <a:lnTo>
                  <a:pt x="133350" y="82550"/>
                </a:lnTo>
                <a:lnTo>
                  <a:pt x="181990" y="58420"/>
                </a:lnTo>
                <a:lnTo>
                  <a:pt x="236982" y="50800"/>
                </a:lnTo>
                <a:lnTo>
                  <a:pt x="314706" y="50800"/>
                </a:lnTo>
                <a:lnTo>
                  <a:pt x="296163" y="43180"/>
                </a:lnTo>
                <a:lnTo>
                  <a:pt x="276860" y="38100"/>
                </a:lnTo>
                <a:lnTo>
                  <a:pt x="256794" y="35560"/>
                </a:lnTo>
                <a:lnTo>
                  <a:pt x="236092" y="34290"/>
                </a:lnTo>
                <a:close/>
              </a:path>
              <a:path w="471804" h="471169">
                <a:moveTo>
                  <a:pt x="314706" y="50800"/>
                </a:moveTo>
                <a:lnTo>
                  <a:pt x="236982" y="50800"/>
                </a:lnTo>
                <a:lnTo>
                  <a:pt x="256032" y="52070"/>
                </a:lnTo>
                <a:lnTo>
                  <a:pt x="274192" y="54610"/>
                </a:lnTo>
                <a:lnTo>
                  <a:pt x="324992" y="73660"/>
                </a:lnTo>
                <a:lnTo>
                  <a:pt x="367411" y="106680"/>
                </a:lnTo>
                <a:lnTo>
                  <a:pt x="399034" y="148590"/>
                </a:lnTo>
                <a:lnTo>
                  <a:pt x="417067" y="200660"/>
                </a:lnTo>
                <a:lnTo>
                  <a:pt x="420624" y="237490"/>
                </a:lnTo>
                <a:lnTo>
                  <a:pt x="419608" y="256540"/>
                </a:lnTo>
                <a:lnTo>
                  <a:pt x="405638" y="308610"/>
                </a:lnTo>
                <a:lnTo>
                  <a:pt x="377698" y="354330"/>
                </a:lnTo>
                <a:lnTo>
                  <a:pt x="338200" y="389890"/>
                </a:lnTo>
                <a:lnTo>
                  <a:pt x="289560" y="412750"/>
                </a:lnTo>
                <a:lnTo>
                  <a:pt x="253364" y="420370"/>
                </a:lnTo>
                <a:lnTo>
                  <a:pt x="318987" y="420370"/>
                </a:lnTo>
                <a:lnTo>
                  <a:pt x="363854" y="392430"/>
                </a:lnTo>
                <a:lnTo>
                  <a:pt x="391287" y="364490"/>
                </a:lnTo>
                <a:lnTo>
                  <a:pt x="413003" y="332740"/>
                </a:lnTo>
                <a:lnTo>
                  <a:pt x="428371" y="295910"/>
                </a:lnTo>
                <a:lnTo>
                  <a:pt x="436499" y="257810"/>
                </a:lnTo>
                <a:lnTo>
                  <a:pt x="437459" y="234950"/>
                </a:lnTo>
                <a:lnTo>
                  <a:pt x="436625" y="215900"/>
                </a:lnTo>
                <a:lnTo>
                  <a:pt x="428625" y="176530"/>
                </a:lnTo>
                <a:lnTo>
                  <a:pt x="413512" y="139700"/>
                </a:lnTo>
                <a:lnTo>
                  <a:pt x="391795" y="107950"/>
                </a:lnTo>
                <a:lnTo>
                  <a:pt x="364489" y="80010"/>
                </a:lnTo>
                <a:lnTo>
                  <a:pt x="332359" y="58420"/>
                </a:lnTo>
                <a:lnTo>
                  <a:pt x="314706" y="50800"/>
                </a:lnTo>
                <a:close/>
              </a:path>
            </a:pathLst>
          </a:custGeom>
          <a:solidFill>
            <a:srgbClr val="164B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57162" y="381000"/>
            <a:ext cx="8828721" cy="5212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5"/>
              </a:spcBef>
            </a:pPr>
            <a:r>
              <a:rPr lang="pt-BR" sz="3300" spc="-5" dirty="0">
                <a:solidFill>
                  <a:schemeClr val="bg1"/>
                </a:solidFill>
                <a:latin typeface="Georgia"/>
                <a:cs typeface="Georgia"/>
              </a:rPr>
              <a:t>REFERÊNCIAS</a:t>
            </a:r>
            <a:endParaRPr sz="33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52398" y="1447800"/>
            <a:ext cx="883348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7. Patil KK,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Omojola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MF,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Khurana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P e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Iyengar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JK. 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Rabdomiossarcoma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embrionário dentro de um cisto de colédoco. Pode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Assoc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Radiol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J. 1992; 43 : 145–148.</a:t>
            </a:r>
          </a:p>
          <a:p>
            <a:pPr algn="just"/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8. 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Morotti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RA,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Nicol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KK,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Parham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DM e outros. Um algoritmo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imuno-histoquímico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para facilitar o diagnóstico e a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subtipagem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do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rabdomiossarcoma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: a experiência do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Children's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Oncology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Group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. 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Am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J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Surg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Pathol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. 2006; 30 : 962-968. 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doi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: 10.1097 / 00000478-200608000-00005.</a:t>
            </a:r>
          </a:p>
          <a:p>
            <a:pPr algn="just"/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9. 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Breneman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J, Anderson J,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Donaldson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S, et al. Fatores prognósticos e desfecho em crianças com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rhbdomiossarcoma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metastático - um relato do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Intergroup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Rabdomiossarcoma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Study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IV. 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Int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J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Rad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Oncol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Biologia Física. 2001; 51 (Suppl.1): A 210.</a:t>
            </a:r>
          </a:p>
          <a:p>
            <a:pPr algn="just"/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10. Akers DR,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Needham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ME. 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Botryoides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do sarcoma (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rabdomiossarcoma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) dos ductos biliares com sobrevivência. J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Pediatr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Surg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. 1971; 6 : 474-479. 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doi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: 10.1016 / S0022-3468 (71) 80011-8. </a:t>
            </a:r>
          </a:p>
          <a:p>
            <a:pPr algn="just"/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11. Davis GL,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Kissane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JM,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Ishaz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KG. 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Rabdomiossarcoma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 embrionário (sarcoma 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botryoides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) da árvore biliar. Relato de cinco casos e revisão da literatura. Câncer. 1969; 24 : 333-342. </a:t>
            </a:r>
            <a:r>
              <a:rPr lang="pt-BR" dirty="0" err="1">
                <a:solidFill>
                  <a:schemeClr val="bg1"/>
                </a:solidFill>
                <a:latin typeface="Georgia" panose="02040502050405020303" pitchFamily="18" charset="0"/>
              </a:rPr>
              <a:t>doi</a:t>
            </a:r>
            <a:r>
              <a:rPr lang="pt-BR" dirty="0">
                <a:solidFill>
                  <a:schemeClr val="bg1"/>
                </a:solidFill>
                <a:latin typeface="Georgia" panose="02040502050405020303" pitchFamily="18" charset="0"/>
              </a:rPr>
              <a:t>: 10.1002 / 1097-0142 (196908) 24: 2 &lt;333 :: AID-CNCR2820240216&gt; 3.0.CO; 2-G. </a:t>
            </a:r>
          </a:p>
          <a:p>
            <a:endParaRPr lang="pt-BR" sz="1200" dirty="0">
              <a:solidFill>
                <a:schemeClr val="bg1"/>
              </a:solidFill>
              <a:latin typeface="Georgia" pitchFamily="18" charset="0"/>
            </a:endParaRPr>
          </a:p>
          <a:p>
            <a:br>
              <a:rPr lang="pt-BR" sz="1200" dirty="0">
                <a:solidFill>
                  <a:schemeClr val="bg1"/>
                </a:solidFill>
                <a:latin typeface="Georgia" pitchFamily="18" charset="0"/>
              </a:rPr>
            </a:br>
            <a:endParaRPr lang="pt-BR" sz="1200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289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5447" y="1219200"/>
            <a:ext cx="8833485" cy="0"/>
          </a:xfrm>
          <a:custGeom>
            <a:avLst/>
            <a:gdLst/>
            <a:ahLst/>
            <a:cxnLst/>
            <a:rect l="l" t="t" r="r" b="b"/>
            <a:pathLst>
              <a:path w="8833485">
                <a:moveTo>
                  <a:pt x="0" y="0"/>
                </a:moveTo>
                <a:lnTo>
                  <a:pt x="8833104" y="0"/>
                </a:lnTo>
              </a:path>
            </a:pathLst>
          </a:custGeom>
          <a:ln w="11430">
            <a:solidFill>
              <a:schemeClr val="bg1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0"/>
            <a:ext cx="8833485" cy="6547484"/>
          </a:xfrm>
          <a:custGeom>
            <a:avLst/>
            <a:gdLst/>
            <a:ahLst/>
            <a:cxnLst/>
            <a:rect l="l" t="t" r="r" b="b"/>
            <a:pathLst>
              <a:path w="8833485" h="6547484">
                <a:moveTo>
                  <a:pt x="0" y="6547104"/>
                </a:moveTo>
                <a:lnTo>
                  <a:pt x="8833104" y="6547104"/>
                </a:lnTo>
                <a:lnTo>
                  <a:pt x="8833104" y="0"/>
                </a:lnTo>
                <a:lnTo>
                  <a:pt x="0" y="0"/>
                </a:lnTo>
                <a:lnTo>
                  <a:pt x="0" y="6547104"/>
                </a:lnTo>
                <a:close/>
              </a:path>
            </a:pathLst>
          </a:custGeom>
          <a:ln w="9524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67200" y="914400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304800" y="0"/>
                </a:moveTo>
                <a:lnTo>
                  <a:pt x="255374" y="3990"/>
                </a:lnTo>
                <a:lnTo>
                  <a:pt x="208483" y="15544"/>
                </a:lnTo>
                <a:lnTo>
                  <a:pt x="164753" y="34032"/>
                </a:lnTo>
                <a:lnTo>
                  <a:pt x="124815" y="58826"/>
                </a:lnTo>
                <a:lnTo>
                  <a:pt x="89296" y="89296"/>
                </a:lnTo>
                <a:lnTo>
                  <a:pt x="58826" y="124815"/>
                </a:lnTo>
                <a:lnTo>
                  <a:pt x="34032" y="164753"/>
                </a:lnTo>
                <a:lnTo>
                  <a:pt x="15544" y="208483"/>
                </a:lnTo>
                <a:lnTo>
                  <a:pt x="3990" y="255374"/>
                </a:lnTo>
                <a:lnTo>
                  <a:pt x="0" y="304800"/>
                </a:lnTo>
                <a:lnTo>
                  <a:pt x="3990" y="354225"/>
                </a:lnTo>
                <a:lnTo>
                  <a:pt x="15544" y="401116"/>
                </a:lnTo>
                <a:lnTo>
                  <a:pt x="34032" y="444846"/>
                </a:lnTo>
                <a:lnTo>
                  <a:pt x="58826" y="484784"/>
                </a:lnTo>
                <a:lnTo>
                  <a:pt x="89296" y="520303"/>
                </a:lnTo>
                <a:lnTo>
                  <a:pt x="124815" y="550773"/>
                </a:lnTo>
                <a:lnTo>
                  <a:pt x="164753" y="575567"/>
                </a:lnTo>
                <a:lnTo>
                  <a:pt x="208483" y="594055"/>
                </a:lnTo>
                <a:lnTo>
                  <a:pt x="255374" y="605609"/>
                </a:lnTo>
                <a:lnTo>
                  <a:pt x="304800" y="609600"/>
                </a:lnTo>
                <a:lnTo>
                  <a:pt x="354225" y="605609"/>
                </a:lnTo>
                <a:lnTo>
                  <a:pt x="401116" y="594055"/>
                </a:lnTo>
                <a:lnTo>
                  <a:pt x="444846" y="575567"/>
                </a:lnTo>
                <a:lnTo>
                  <a:pt x="484784" y="550773"/>
                </a:lnTo>
                <a:lnTo>
                  <a:pt x="520303" y="520303"/>
                </a:lnTo>
                <a:lnTo>
                  <a:pt x="550773" y="484784"/>
                </a:lnTo>
                <a:lnTo>
                  <a:pt x="575567" y="444846"/>
                </a:lnTo>
                <a:lnTo>
                  <a:pt x="594055" y="401116"/>
                </a:lnTo>
                <a:lnTo>
                  <a:pt x="605609" y="354225"/>
                </a:lnTo>
                <a:lnTo>
                  <a:pt x="609600" y="304800"/>
                </a:lnTo>
                <a:lnTo>
                  <a:pt x="605609" y="255374"/>
                </a:lnTo>
                <a:lnTo>
                  <a:pt x="594055" y="208483"/>
                </a:lnTo>
                <a:lnTo>
                  <a:pt x="575567" y="164753"/>
                </a:lnTo>
                <a:lnTo>
                  <a:pt x="550773" y="124815"/>
                </a:lnTo>
                <a:lnTo>
                  <a:pt x="520303" y="89296"/>
                </a:lnTo>
                <a:lnTo>
                  <a:pt x="484784" y="58826"/>
                </a:lnTo>
                <a:lnTo>
                  <a:pt x="444846" y="34032"/>
                </a:lnTo>
                <a:lnTo>
                  <a:pt x="401116" y="15544"/>
                </a:lnTo>
                <a:lnTo>
                  <a:pt x="354225" y="3990"/>
                </a:lnTo>
                <a:lnTo>
                  <a:pt x="3048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36288" y="983743"/>
            <a:ext cx="471805" cy="471170"/>
          </a:xfrm>
          <a:custGeom>
            <a:avLst/>
            <a:gdLst/>
            <a:ahLst/>
            <a:cxnLst/>
            <a:rect l="l" t="t" r="r" b="b"/>
            <a:pathLst>
              <a:path w="471804" h="471169">
                <a:moveTo>
                  <a:pt x="234441" y="0"/>
                </a:moveTo>
                <a:lnTo>
                  <a:pt x="187071" y="5080"/>
                </a:lnTo>
                <a:lnTo>
                  <a:pt x="142875" y="19050"/>
                </a:lnTo>
                <a:lnTo>
                  <a:pt x="102997" y="41910"/>
                </a:lnTo>
                <a:lnTo>
                  <a:pt x="68199" y="69850"/>
                </a:lnTo>
                <a:lnTo>
                  <a:pt x="39624" y="105410"/>
                </a:lnTo>
                <a:lnTo>
                  <a:pt x="18161" y="146050"/>
                </a:lnTo>
                <a:lnTo>
                  <a:pt x="4572" y="190500"/>
                </a:lnTo>
                <a:lnTo>
                  <a:pt x="0" y="237490"/>
                </a:lnTo>
                <a:lnTo>
                  <a:pt x="1397" y="261620"/>
                </a:lnTo>
                <a:lnTo>
                  <a:pt x="11049" y="307340"/>
                </a:lnTo>
                <a:lnTo>
                  <a:pt x="29083" y="349250"/>
                </a:lnTo>
                <a:lnTo>
                  <a:pt x="54610" y="387350"/>
                </a:lnTo>
                <a:lnTo>
                  <a:pt x="86740" y="419100"/>
                </a:lnTo>
                <a:lnTo>
                  <a:pt x="124460" y="444500"/>
                </a:lnTo>
                <a:lnTo>
                  <a:pt x="166877" y="461010"/>
                </a:lnTo>
                <a:lnTo>
                  <a:pt x="212978" y="471170"/>
                </a:lnTo>
                <a:lnTo>
                  <a:pt x="236982" y="471170"/>
                </a:lnTo>
                <a:lnTo>
                  <a:pt x="261112" y="469900"/>
                </a:lnTo>
                <a:lnTo>
                  <a:pt x="284352" y="467360"/>
                </a:lnTo>
                <a:lnTo>
                  <a:pt x="306959" y="461010"/>
                </a:lnTo>
                <a:lnTo>
                  <a:pt x="322471" y="454660"/>
                </a:lnTo>
                <a:lnTo>
                  <a:pt x="236092" y="454660"/>
                </a:lnTo>
                <a:lnTo>
                  <a:pt x="213740" y="453390"/>
                </a:lnTo>
                <a:lnTo>
                  <a:pt x="171069" y="444500"/>
                </a:lnTo>
                <a:lnTo>
                  <a:pt x="131825" y="429260"/>
                </a:lnTo>
                <a:lnTo>
                  <a:pt x="96900" y="405130"/>
                </a:lnTo>
                <a:lnTo>
                  <a:pt x="67183" y="375920"/>
                </a:lnTo>
                <a:lnTo>
                  <a:pt x="43561" y="340360"/>
                </a:lnTo>
                <a:lnTo>
                  <a:pt x="26924" y="302260"/>
                </a:lnTo>
                <a:lnTo>
                  <a:pt x="18034" y="259080"/>
                </a:lnTo>
                <a:lnTo>
                  <a:pt x="16954" y="237490"/>
                </a:lnTo>
                <a:lnTo>
                  <a:pt x="16958" y="234950"/>
                </a:lnTo>
                <a:lnTo>
                  <a:pt x="21336" y="191770"/>
                </a:lnTo>
                <a:lnTo>
                  <a:pt x="34036" y="151130"/>
                </a:lnTo>
                <a:lnTo>
                  <a:pt x="54101" y="114300"/>
                </a:lnTo>
                <a:lnTo>
                  <a:pt x="80772" y="81280"/>
                </a:lnTo>
                <a:lnTo>
                  <a:pt x="113157" y="54610"/>
                </a:lnTo>
                <a:lnTo>
                  <a:pt x="150240" y="34290"/>
                </a:lnTo>
                <a:lnTo>
                  <a:pt x="191262" y="21590"/>
                </a:lnTo>
                <a:lnTo>
                  <a:pt x="235331" y="17780"/>
                </a:lnTo>
                <a:lnTo>
                  <a:pt x="323269" y="17780"/>
                </a:lnTo>
                <a:lnTo>
                  <a:pt x="304546" y="10160"/>
                </a:lnTo>
                <a:lnTo>
                  <a:pt x="281939" y="5080"/>
                </a:lnTo>
                <a:lnTo>
                  <a:pt x="258445" y="1270"/>
                </a:lnTo>
                <a:lnTo>
                  <a:pt x="234441" y="0"/>
                </a:lnTo>
                <a:close/>
              </a:path>
              <a:path w="471804" h="471169">
                <a:moveTo>
                  <a:pt x="323269" y="17780"/>
                </a:moveTo>
                <a:lnTo>
                  <a:pt x="235331" y="17780"/>
                </a:lnTo>
                <a:lnTo>
                  <a:pt x="257683" y="19050"/>
                </a:lnTo>
                <a:lnTo>
                  <a:pt x="279400" y="21590"/>
                </a:lnTo>
                <a:lnTo>
                  <a:pt x="320548" y="34290"/>
                </a:lnTo>
                <a:lnTo>
                  <a:pt x="357759" y="54610"/>
                </a:lnTo>
                <a:lnTo>
                  <a:pt x="390144" y="81280"/>
                </a:lnTo>
                <a:lnTo>
                  <a:pt x="416940" y="113030"/>
                </a:lnTo>
                <a:lnTo>
                  <a:pt x="437134" y="151130"/>
                </a:lnTo>
                <a:lnTo>
                  <a:pt x="449961" y="191770"/>
                </a:lnTo>
                <a:lnTo>
                  <a:pt x="454469" y="234950"/>
                </a:lnTo>
                <a:lnTo>
                  <a:pt x="454465" y="237490"/>
                </a:lnTo>
                <a:lnTo>
                  <a:pt x="450088" y="279400"/>
                </a:lnTo>
                <a:lnTo>
                  <a:pt x="437514" y="321310"/>
                </a:lnTo>
                <a:lnTo>
                  <a:pt x="417322" y="358140"/>
                </a:lnTo>
                <a:lnTo>
                  <a:pt x="390778" y="391160"/>
                </a:lnTo>
                <a:lnTo>
                  <a:pt x="358394" y="417830"/>
                </a:lnTo>
                <a:lnTo>
                  <a:pt x="321310" y="438150"/>
                </a:lnTo>
                <a:lnTo>
                  <a:pt x="280162" y="450850"/>
                </a:lnTo>
                <a:lnTo>
                  <a:pt x="236092" y="454660"/>
                </a:lnTo>
                <a:lnTo>
                  <a:pt x="322471" y="454660"/>
                </a:lnTo>
                <a:lnTo>
                  <a:pt x="368553" y="430530"/>
                </a:lnTo>
                <a:lnTo>
                  <a:pt x="403351" y="401320"/>
                </a:lnTo>
                <a:lnTo>
                  <a:pt x="431800" y="367030"/>
                </a:lnTo>
                <a:lnTo>
                  <a:pt x="453389" y="326390"/>
                </a:lnTo>
                <a:lnTo>
                  <a:pt x="466851" y="281940"/>
                </a:lnTo>
                <a:lnTo>
                  <a:pt x="471424" y="234950"/>
                </a:lnTo>
                <a:lnTo>
                  <a:pt x="470026" y="210820"/>
                </a:lnTo>
                <a:lnTo>
                  <a:pt x="460501" y="165100"/>
                </a:lnTo>
                <a:lnTo>
                  <a:pt x="442340" y="123190"/>
                </a:lnTo>
                <a:lnTo>
                  <a:pt x="416813" y="85090"/>
                </a:lnTo>
                <a:lnTo>
                  <a:pt x="384683" y="53340"/>
                </a:lnTo>
                <a:lnTo>
                  <a:pt x="347090" y="27940"/>
                </a:lnTo>
                <a:lnTo>
                  <a:pt x="326389" y="19050"/>
                </a:lnTo>
                <a:lnTo>
                  <a:pt x="323269" y="17780"/>
                </a:lnTo>
                <a:close/>
              </a:path>
              <a:path w="471804" h="471169">
                <a:moveTo>
                  <a:pt x="236092" y="34290"/>
                </a:moveTo>
                <a:lnTo>
                  <a:pt x="195452" y="38100"/>
                </a:lnTo>
                <a:lnTo>
                  <a:pt x="157607" y="49530"/>
                </a:lnTo>
                <a:lnTo>
                  <a:pt x="123189" y="68580"/>
                </a:lnTo>
                <a:lnTo>
                  <a:pt x="93345" y="92710"/>
                </a:lnTo>
                <a:lnTo>
                  <a:pt x="68579" y="123190"/>
                </a:lnTo>
                <a:lnTo>
                  <a:pt x="49911" y="157480"/>
                </a:lnTo>
                <a:lnTo>
                  <a:pt x="38100" y="194310"/>
                </a:lnTo>
                <a:lnTo>
                  <a:pt x="33968" y="234950"/>
                </a:lnTo>
                <a:lnTo>
                  <a:pt x="33964" y="237490"/>
                </a:lnTo>
                <a:lnTo>
                  <a:pt x="34798" y="256540"/>
                </a:lnTo>
                <a:lnTo>
                  <a:pt x="42799" y="295910"/>
                </a:lnTo>
                <a:lnTo>
                  <a:pt x="58038" y="331470"/>
                </a:lnTo>
                <a:lnTo>
                  <a:pt x="79628" y="364490"/>
                </a:lnTo>
                <a:lnTo>
                  <a:pt x="107061" y="391160"/>
                </a:lnTo>
                <a:lnTo>
                  <a:pt x="139191" y="412750"/>
                </a:lnTo>
                <a:lnTo>
                  <a:pt x="175387" y="429260"/>
                </a:lnTo>
                <a:lnTo>
                  <a:pt x="214629" y="436880"/>
                </a:lnTo>
                <a:lnTo>
                  <a:pt x="235331" y="438150"/>
                </a:lnTo>
                <a:lnTo>
                  <a:pt x="255904" y="436880"/>
                </a:lnTo>
                <a:lnTo>
                  <a:pt x="275971" y="434340"/>
                </a:lnTo>
                <a:lnTo>
                  <a:pt x="295401" y="429260"/>
                </a:lnTo>
                <a:lnTo>
                  <a:pt x="313944" y="422910"/>
                </a:lnTo>
                <a:lnTo>
                  <a:pt x="318987" y="420370"/>
                </a:lnTo>
                <a:lnTo>
                  <a:pt x="215391" y="420370"/>
                </a:lnTo>
                <a:lnTo>
                  <a:pt x="179577" y="412750"/>
                </a:lnTo>
                <a:lnTo>
                  <a:pt x="131445" y="388620"/>
                </a:lnTo>
                <a:lnTo>
                  <a:pt x="92201" y="353060"/>
                </a:lnTo>
                <a:lnTo>
                  <a:pt x="64897" y="307340"/>
                </a:lnTo>
                <a:lnTo>
                  <a:pt x="51562" y="254000"/>
                </a:lnTo>
                <a:lnTo>
                  <a:pt x="50800" y="234950"/>
                </a:lnTo>
                <a:lnTo>
                  <a:pt x="51815" y="215900"/>
                </a:lnTo>
                <a:lnTo>
                  <a:pt x="65786" y="162560"/>
                </a:lnTo>
                <a:lnTo>
                  <a:pt x="93725" y="118110"/>
                </a:lnTo>
                <a:lnTo>
                  <a:pt x="133350" y="82550"/>
                </a:lnTo>
                <a:lnTo>
                  <a:pt x="181990" y="58420"/>
                </a:lnTo>
                <a:lnTo>
                  <a:pt x="236982" y="50800"/>
                </a:lnTo>
                <a:lnTo>
                  <a:pt x="314706" y="50800"/>
                </a:lnTo>
                <a:lnTo>
                  <a:pt x="296163" y="43180"/>
                </a:lnTo>
                <a:lnTo>
                  <a:pt x="276860" y="38100"/>
                </a:lnTo>
                <a:lnTo>
                  <a:pt x="256794" y="35560"/>
                </a:lnTo>
                <a:lnTo>
                  <a:pt x="236092" y="34290"/>
                </a:lnTo>
                <a:close/>
              </a:path>
              <a:path w="471804" h="471169">
                <a:moveTo>
                  <a:pt x="314706" y="50800"/>
                </a:moveTo>
                <a:lnTo>
                  <a:pt x="236982" y="50800"/>
                </a:lnTo>
                <a:lnTo>
                  <a:pt x="256032" y="52070"/>
                </a:lnTo>
                <a:lnTo>
                  <a:pt x="274192" y="54610"/>
                </a:lnTo>
                <a:lnTo>
                  <a:pt x="324992" y="73660"/>
                </a:lnTo>
                <a:lnTo>
                  <a:pt x="367411" y="106680"/>
                </a:lnTo>
                <a:lnTo>
                  <a:pt x="399034" y="148590"/>
                </a:lnTo>
                <a:lnTo>
                  <a:pt x="417067" y="200660"/>
                </a:lnTo>
                <a:lnTo>
                  <a:pt x="420624" y="237490"/>
                </a:lnTo>
                <a:lnTo>
                  <a:pt x="419608" y="256540"/>
                </a:lnTo>
                <a:lnTo>
                  <a:pt x="405638" y="308610"/>
                </a:lnTo>
                <a:lnTo>
                  <a:pt x="377698" y="354330"/>
                </a:lnTo>
                <a:lnTo>
                  <a:pt x="338200" y="389890"/>
                </a:lnTo>
                <a:lnTo>
                  <a:pt x="289560" y="412750"/>
                </a:lnTo>
                <a:lnTo>
                  <a:pt x="253364" y="420370"/>
                </a:lnTo>
                <a:lnTo>
                  <a:pt x="318987" y="420370"/>
                </a:lnTo>
                <a:lnTo>
                  <a:pt x="363854" y="392430"/>
                </a:lnTo>
                <a:lnTo>
                  <a:pt x="391287" y="364490"/>
                </a:lnTo>
                <a:lnTo>
                  <a:pt x="413003" y="332740"/>
                </a:lnTo>
                <a:lnTo>
                  <a:pt x="428371" y="295910"/>
                </a:lnTo>
                <a:lnTo>
                  <a:pt x="436499" y="257810"/>
                </a:lnTo>
                <a:lnTo>
                  <a:pt x="437459" y="234950"/>
                </a:lnTo>
                <a:lnTo>
                  <a:pt x="436625" y="215900"/>
                </a:lnTo>
                <a:lnTo>
                  <a:pt x="428625" y="176530"/>
                </a:lnTo>
                <a:lnTo>
                  <a:pt x="413512" y="139700"/>
                </a:lnTo>
                <a:lnTo>
                  <a:pt x="391795" y="107950"/>
                </a:lnTo>
                <a:lnTo>
                  <a:pt x="364489" y="80010"/>
                </a:lnTo>
                <a:lnTo>
                  <a:pt x="332359" y="58420"/>
                </a:lnTo>
                <a:lnTo>
                  <a:pt x="314706" y="50800"/>
                </a:lnTo>
                <a:close/>
              </a:path>
            </a:pathLst>
          </a:custGeom>
          <a:solidFill>
            <a:srgbClr val="164B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57162" y="381000"/>
            <a:ext cx="8828721" cy="5212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5"/>
              </a:spcBef>
            </a:pPr>
            <a:r>
              <a:rPr lang="pt-BR" sz="3300" spc="-5" dirty="0">
                <a:solidFill>
                  <a:schemeClr val="bg1"/>
                </a:solidFill>
                <a:latin typeface="Georgia"/>
                <a:cs typeface="Georgia"/>
              </a:rPr>
              <a:t>OBRIGADO!</a:t>
            </a:r>
            <a:endParaRPr sz="33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739" y="1572351"/>
            <a:ext cx="6562725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003" y="4263077"/>
            <a:ext cx="6776179" cy="2137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3218554" y="3689782"/>
            <a:ext cx="3179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Georgia" pitchFamily="18" charset="0"/>
              </a:rPr>
              <a:t>Realização do Evento</a:t>
            </a:r>
          </a:p>
        </p:txBody>
      </p:sp>
    </p:spTree>
    <p:extLst>
      <p:ext uri="{BB962C8B-B14F-4D97-AF65-F5344CB8AC3E}">
        <p14:creationId xmlns:p14="http://schemas.microsoft.com/office/powerpoint/2010/main" val="3878299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5447" y="1219200"/>
            <a:ext cx="8833485" cy="0"/>
          </a:xfrm>
          <a:custGeom>
            <a:avLst/>
            <a:gdLst/>
            <a:ahLst/>
            <a:cxnLst/>
            <a:rect l="l" t="t" r="r" b="b"/>
            <a:pathLst>
              <a:path w="8833485">
                <a:moveTo>
                  <a:pt x="0" y="0"/>
                </a:moveTo>
                <a:lnTo>
                  <a:pt x="8833104" y="0"/>
                </a:lnTo>
              </a:path>
            </a:pathLst>
          </a:custGeom>
          <a:ln w="11430">
            <a:solidFill>
              <a:schemeClr val="bg1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5068" y="152399"/>
            <a:ext cx="8828721" cy="6491213"/>
          </a:xfrm>
          <a:custGeom>
            <a:avLst/>
            <a:gdLst/>
            <a:ahLst/>
            <a:cxnLst/>
            <a:rect l="l" t="t" r="r" b="b"/>
            <a:pathLst>
              <a:path w="8833485" h="6547484">
                <a:moveTo>
                  <a:pt x="0" y="6547104"/>
                </a:moveTo>
                <a:lnTo>
                  <a:pt x="8833104" y="6547104"/>
                </a:lnTo>
                <a:lnTo>
                  <a:pt x="8833104" y="0"/>
                </a:lnTo>
                <a:lnTo>
                  <a:pt x="0" y="0"/>
                </a:lnTo>
                <a:lnTo>
                  <a:pt x="0" y="6547104"/>
                </a:lnTo>
                <a:close/>
              </a:path>
            </a:pathLst>
          </a:custGeom>
          <a:ln w="9524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67200" y="914400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304800" y="0"/>
                </a:moveTo>
                <a:lnTo>
                  <a:pt x="255374" y="3990"/>
                </a:lnTo>
                <a:lnTo>
                  <a:pt x="208483" y="15544"/>
                </a:lnTo>
                <a:lnTo>
                  <a:pt x="164753" y="34032"/>
                </a:lnTo>
                <a:lnTo>
                  <a:pt x="124815" y="58826"/>
                </a:lnTo>
                <a:lnTo>
                  <a:pt x="89296" y="89296"/>
                </a:lnTo>
                <a:lnTo>
                  <a:pt x="58826" y="124815"/>
                </a:lnTo>
                <a:lnTo>
                  <a:pt x="34032" y="164753"/>
                </a:lnTo>
                <a:lnTo>
                  <a:pt x="15544" y="208483"/>
                </a:lnTo>
                <a:lnTo>
                  <a:pt x="3990" y="255374"/>
                </a:lnTo>
                <a:lnTo>
                  <a:pt x="0" y="304800"/>
                </a:lnTo>
                <a:lnTo>
                  <a:pt x="3990" y="354225"/>
                </a:lnTo>
                <a:lnTo>
                  <a:pt x="15544" y="401116"/>
                </a:lnTo>
                <a:lnTo>
                  <a:pt x="34032" y="444846"/>
                </a:lnTo>
                <a:lnTo>
                  <a:pt x="58826" y="484784"/>
                </a:lnTo>
                <a:lnTo>
                  <a:pt x="89296" y="520303"/>
                </a:lnTo>
                <a:lnTo>
                  <a:pt x="124815" y="550773"/>
                </a:lnTo>
                <a:lnTo>
                  <a:pt x="164753" y="575567"/>
                </a:lnTo>
                <a:lnTo>
                  <a:pt x="208483" y="594055"/>
                </a:lnTo>
                <a:lnTo>
                  <a:pt x="255374" y="605609"/>
                </a:lnTo>
                <a:lnTo>
                  <a:pt x="304800" y="609600"/>
                </a:lnTo>
                <a:lnTo>
                  <a:pt x="354225" y="605609"/>
                </a:lnTo>
                <a:lnTo>
                  <a:pt x="401116" y="594055"/>
                </a:lnTo>
                <a:lnTo>
                  <a:pt x="444846" y="575567"/>
                </a:lnTo>
                <a:lnTo>
                  <a:pt x="484784" y="550773"/>
                </a:lnTo>
                <a:lnTo>
                  <a:pt x="520303" y="520303"/>
                </a:lnTo>
                <a:lnTo>
                  <a:pt x="550773" y="484784"/>
                </a:lnTo>
                <a:lnTo>
                  <a:pt x="575567" y="444846"/>
                </a:lnTo>
                <a:lnTo>
                  <a:pt x="594055" y="401116"/>
                </a:lnTo>
                <a:lnTo>
                  <a:pt x="605609" y="354225"/>
                </a:lnTo>
                <a:lnTo>
                  <a:pt x="609600" y="304800"/>
                </a:lnTo>
                <a:lnTo>
                  <a:pt x="605609" y="255374"/>
                </a:lnTo>
                <a:lnTo>
                  <a:pt x="594055" y="208483"/>
                </a:lnTo>
                <a:lnTo>
                  <a:pt x="575567" y="164753"/>
                </a:lnTo>
                <a:lnTo>
                  <a:pt x="550773" y="124815"/>
                </a:lnTo>
                <a:lnTo>
                  <a:pt x="520303" y="89296"/>
                </a:lnTo>
                <a:lnTo>
                  <a:pt x="484784" y="58826"/>
                </a:lnTo>
                <a:lnTo>
                  <a:pt x="444846" y="34032"/>
                </a:lnTo>
                <a:lnTo>
                  <a:pt x="401116" y="15544"/>
                </a:lnTo>
                <a:lnTo>
                  <a:pt x="354225" y="3990"/>
                </a:lnTo>
                <a:lnTo>
                  <a:pt x="3048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36288" y="983743"/>
            <a:ext cx="471805" cy="471170"/>
          </a:xfrm>
          <a:custGeom>
            <a:avLst/>
            <a:gdLst/>
            <a:ahLst/>
            <a:cxnLst/>
            <a:rect l="l" t="t" r="r" b="b"/>
            <a:pathLst>
              <a:path w="471804" h="471169">
                <a:moveTo>
                  <a:pt x="234441" y="0"/>
                </a:moveTo>
                <a:lnTo>
                  <a:pt x="187071" y="5080"/>
                </a:lnTo>
                <a:lnTo>
                  <a:pt x="142875" y="19050"/>
                </a:lnTo>
                <a:lnTo>
                  <a:pt x="102997" y="41910"/>
                </a:lnTo>
                <a:lnTo>
                  <a:pt x="68199" y="69850"/>
                </a:lnTo>
                <a:lnTo>
                  <a:pt x="39624" y="105410"/>
                </a:lnTo>
                <a:lnTo>
                  <a:pt x="18161" y="146050"/>
                </a:lnTo>
                <a:lnTo>
                  <a:pt x="4572" y="190500"/>
                </a:lnTo>
                <a:lnTo>
                  <a:pt x="0" y="237490"/>
                </a:lnTo>
                <a:lnTo>
                  <a:pt x="1397" y="261620"/>
                </a:lnTo>
                <a:lnTo>
                  <a:pt x="11049" y="307340"/>
                </a:lnTo>
                <a:lnTo>
                  <a:pt x="29083" y="349250"/>
                </a:lnTo>
                <a:lnTo>
                  <a:pt x="54610" y="387350"/>
                </a:lnTo>
                <a:lnTo>
                  <a:pt x="86740" y="419100"/>
                </a:lnTo>
                <a:lnTo>
                  <a:pt x="124460" y="444500"/>
                </a:lnTo>
                <a:lnTo>
                  <a:pt x="166877" y="461010"/>
                </a:lnTo>
                <a:lnTo>
                  <a:pt x="212978" y="471170"/>
                </a:lnTo>
                <a:lnTo>
                  <a:pt x="236982" y="471170"/>
                </a:lnTo>
                <a:lnTo>
                  <a:pt x="261112" y="469900"/>
                </a:lnTo>
                <a:lnTo>
                  <a:pt x="284352" y="467360"/>
                </a:lnTo>
                <a:lnTo>
                  <a:pt x="306959" y="461010"/>
                </a:lnTo>
                <a:lnTo>
                  <a:pt x="322471" y="454660"/>
                </a:lnTo>
                <a:lnTo>
                  <a:pt x="236092" y="454660"/>
                </a:lnTo>
                <a:lnTo>
                  <a:pt x="213740" y="453390"/>
                </a:lnTo>
                <a:lnTo>
                  <a:pt x="171069" y="444500"/>
                </a:lnTo>
                <a:lnTo>
                  <a:pt x="131825" y="429260"/>
                </a:lnTo>
                <a:lnTo>
                  <a:pt x="96900" y="405130"/>
                </a:lnTo>
                <a:lnTo>
                  <a:pt x="67183" y="375920"/>
                </a:lnTo>
                <a:lnTo>
                  <a:pt x="43561" y="340360"/>
                </a:lnTo>
                <a:lnTo>
                  <a:pt x="26924" y="302260"/>
                </a:lnTo>
                <a:lnTo>
                  <a:pt x="18034" y="259080"/>
                </a:lnTo>
                <a:lnTo>
                  <a:pt x="16954" y="237490"/>
                </a:lnTo>
                <a:lnTo>
                  <a:pt x="16958" y="234950"/>
                </a:lnTo>
                <a:lnTo>
                  <a:pt x="21336" y="191770"/>
                </a:lnTo>
                <a:lnTo>
                  <a:pt x="34036" y="151130"/>
                </a:lnTo>
                <a:lnTo>
                  <a:pt x="54101" y="114300"/>
                </a:lnTo>
                <a:lnTo>
                  <a:pt x="80772" y="81280"/>
                </a:lnTo>
                <a:lnTo>
                  <a:pt x="113157" y="54610"/>
                </a:lnTo>
                <a:lnTo>
                  <a:pt x="150240" y="34290"/>
                </a:lnTo>
                <a:lnTo>
                  <a:pt x="191262" y="21590"/>
                </a:lnTo>
                <a:lnTo>
                  <a:pt x="235331" y="17780"/>
                </a:lnTo>
                <a:lnTo>
                  <a:pt x="323269" y="17780"/>
                </a:lnTo>
                <a:lnTo>
                  <a:pt x="304546" y="10160"/>
                </a:lnTo>
                <a:lnTo>
                  <a:pt x="281939" y="5080"/>
                </a:lnTo>
                <a:lnTo>
                  <a:pt x="258445" y="1270"/>
                </a:lnTo>
                <a:lnTo>
                  <a:pt x="234441" y="0"/>
                </a:lnTo>
                <a:close/>
              </a:path>
              <a:path w="471804" h="471169">
                <a:moveTo>
                  <a:pt x="323269" y="17780"/>
                </a:moveTo>
                <a:lnTo>
                  <a:pt x="235331" y="17780"/>
                </a:lnTo>
                <a:lnTo>
                  <a:pt x="257683" y="19050"/>
                </a:lnTo>
                <a:lnTo>
                  <a:pt x="279400" y="21590"/>
                </a:lnTo>
                <a:lnTo>
                  <a:pt x="320548" y="34290"/>
                </a:lnTo>
                <a:lnTo>
                  <a:pt x="357759" y="54610"/>
                </a:lnTo>
                <a:lnTo>
                  <a:pt x="390144" y="81280"/>
                </a:lnTo>
                <a:lnTo>
                  <a:pt x="416940" y="113030"/>
                </a:lnTo>
                <a:lnTo>
                  <a:pt x="437134" y="151130"/>
                </a:lnTo>
                <a:lnTo>
                  <a:pt x="449961" y="191770"/>
                </a:lnTo>
                <a:lnTo>
                  <a:pt x="454469" y="234950"/>
                </a:lnTo>
                <a:lnTo>
                  <a:pt x="454465" y="237490"/>
                </a:lnTo>
                <a:lnTo>
                  <a:pt x="450088" y="279400"/>
                </a:lnTo>
                <a:lnTo>
                  <a:pt x="437514" y="321310"/>
                </a:lnTo>
                <a:lnTo>
                  <a:pt x="417322" y="358140"/>
                </a:lnTo>
                <a:lnTo>
                  <a:pt x="390778" y="391160"/>
                </a:lnTo>
                <a:lnTo>
                  <a:pt x="358394" y="417830"/>
                </a:lnTo>
                <a:lnTo>
                  <a:pt x="321310" y="438150"/>
                </a:lnTo>
                <a:lnTo>
                  <a:pt x="280162" y="450850"/>
                </a:lnTo>
                <a:lnTo>
                  <a:pt x="236092" y="454660"/>
                </a:lnTo>
                <a:lnTo>
                  <a:pt x="322471" y="454660"/>
                </a:lnTo>
                <a:lnTo>
                  <a:pt x="368553" y="430530"/>
                </a:lnTo>
                <a:lnTo>
                  <a:pt x="403351" y="401320"/>
                </a:lnTo>
                <a:lnTo>
                  <a:pt x="431800" y="367030"/>
                </a:lnTo>
                <a:lnTo>
                  <a:pt x="453389" y="326390"/>
                </a:lnTo>
                <a:lnTo>
                  <a:pt x="466851" y="281940"/>
                </a:lnTo>
                <a:lnTo>
                  <a:pt x="471424" y="234950"/>
                </a:lnTo>
                <a:lnTo>
                  <a:pt x="470026" y="210820"/>
                </a:lnTo>
                <a:lnTo>
                  <a:pt x="460501" y="165100"/>
                </a:lnTo>
                <a:lnTo>
                  <a:pt x="442340" y="123190"/>
                </a:lnTo>
                <a:lnTo>
                  <a:pt x="416813" y="85090"/>
                </a:lnTo>
                <a:lnTo>
                  <a:pt x="384683" y="53340"/>
                </a:lnTo>
                <a:lnTo>
                  <a:pt x="347090" y="27940"/>
                </a:lnTo>
                <a:lnTo>
                  <a:pt x="326389" y="19050"/>
                </a:lnTo>
                <a:lnTo>
                  <a:pt x="323269" y="17780"/>
                </a:lnTo>
                <a:close/>
              </a:path>
              <a:path w="471804" h="471169">
                <a:moveTo>
                  <a:pt x="236092" y="34290"/>
                </a:moveTo>
                <a:lnTo>
                  <a:pt x="195452" y="38100"/>
                </a:lnTo>
                <a:lnTo>
                  <a:pt x="157607" y="49530"/>
                </a:lnTo>
                <a:lnTo>
                  <a:pt x="123189" y="68580"/>
                </a:lnTo>
                <a:lnTo>
                  <a:pt x="93345" y="92710"/>
                </a:lnTo>
                <a:lnTo>
                  <a:pt x="68579" y="123190"/>
                </a:lnTo>
                <a:lnTo>
                  <a:pt x="49911" y="157480"/>
                </a:lnTo>
                <a:lnTo>
                  <a:pt x="38100" y="194310"/>
                </a:lnTo>
                <a:lnTo>
                  <a:pt x="33968" y="234950"/>
                </a:lnTo>
                <a:lnTo>
                  <a:pt x="33964" y="237490"/>
                </a:lnTo>
                <a:lnTo>
                  <a:pt x="34798" y="256540"/>
                </a:lnTo>
                <a:lnTo>
                  <a:pt x="42799" y="295910"/>
                </a:lnTo>
                <a:lnTo>
                  <a:pt x="58038" y="331470"/>
                </a:lnTo>
                <a:lnTo>
                  <a:pt x="79628" y="364490"/>
                </a:lnTo>
                <a:lnTo>
                  <a:pt x="107061" y="391160"/>
                </a:lnTo>
                <a:lnTo>
                  <a:pt x="139191" y="412750"/>
                </a:lnTo>
                <a:lnTo>
                  <a:pt x="175387" y="429260"/>
                </a:lnTo>
                <a:lnTo>
                  <a:pt x="214629" y="436880"/>
                </a:lnTo>
                <a:lnTo>
                  <a:pt x="235331" y="438150"/>
                </a:lnTo>
                <a:lnTo>
                  <a:pt x="255904" y="436880"/>
                </a:lnTo>
                <a:lnTo>
                  <a:pt x="275971" y="434340"/>
                </a:lnTo>
                <a:lnTo>
                  <a:pt x="295401" y="429260"/>
                </a:lnTo>
                <a:lnTo>
                  <a:pt x="313944" y="422910"/>
                </a:lnTo>
                <a:lnTo>
                  <a:pt x="318987" y="420370"/>
                </a:lnTo>
                <a:lnTo>
                  <a:pt x="215391" y="420370"/>
                </a:lnTo>
                <a:lnTo>
                  <a:pt x="179577" y="412750"/>
                </a:lnTo>
                <a:lnTo>
                  <a:pt x="131445" y="388620"/>
                </a:lnTo>
                <a:lnTo>
                  <a:pt x="92201" y="353060"/>
                </a:lnTo>
                <a:lnTo>
                  <a:pt x="64897" y="307340"/>
                </a:lnTo>
                <a:lnTo>
                  <a:pt x="51562" y="254000"/>
                </a:lnTo>
                <a:lnTo>
                  <a:pt x="50800" y="234950"/>
                </a:lnTo>
                <a:lnTo>
                  <a:pt x="51815" y="215900"/>
                </a:lnTo>
                <a:lnTo>
                  <a:pt x="65786" y="162560"/>
                </a:lnTo>
                <a:lnTo>
                  <a:pt x="93725" y="118110"/>
                </a:lnTo>
                <a:lnTo>
                  <a:pt x="133350" y="82550"/>
                </a:lnTo>
                <a:lnTo>
                  <a:pt x="181990" y="58420"/>
                </a:lnTo>
                <a:lnTo>
                  <a:pt x="236982" y="50800"/>
                </a:lnTo>
                <a:lnTo>
                  <a:pt x="314706" y="50800"/>
                </a:lnTo>
                <a:lnTo>
                  <a:pt x="296163" y="43180"/>
                </a:lnTo>
                <a:lnTo>
                  <a:pt x="276860" y="38100"/>
                </a:lnTo>
                <a:lnTo>
                  <a:pt x="256794" y="35560"/>
                </a:lnTo>
                <a:lnTo>
                  <a:pt x="236092" y="34290"/>
                </a:lnTo>
                <a:close/>
              </a:path>
              <a:path w="471804" h="471169">
                <a:moveTo>
                  <a:pt x="314706" y="50800"/>
                </a:moveTo>
                <a:lnTo>
                  <a:pt x="236982" y="50800"/>
                </a:lnTo>
                <a:lnTo>
                  <a:pt x="256032" y="52070"/>
                </a:lnTo>
                <a:lnTo>
                  <a:pt x="274192" y="54610"/>
                </a:lnTo>
                <a:lnTo>
                  <a:pt x="324992" y="73660"/>
                </a:lnTo>
                <a:lnTo>
                  <a:pt x="367411" y="106680"/>
                </a:lnTo>
                <a:lnTo>
                  <a:pt x="399034" y="148590"/>
                </a:lnTo>
                <a:lnTo>
                  <a:pt x="417067" y="200660"/>
                </a:lnTo>
                <a:lnTo>
                  <a:pt x="420624" y="237490"/>
                </a:lnTo>
                <a:lnTo>
                  <a:pt x="419608" y="256540"/>
                </a:lnTo>
                <a:lnTo>
                  <a:pt x="405638" y="308610"/>
                </a:lnTo>
                <a:lnTo>
                  <a:pt x="377698" y="354330"/>
                </a:lnTo>
                <a:lnTo>
                  <a:pt x="338200" y="389890"/>
                </a:lnTo>
                <a:lnTo>
                  <a:pt x="289560" y="412750"/>
                </a:lnTo>
                <a:lnTo>
                  <a:pt x="253364" y="420370"/>
                </a:lnTo>
                <a:lnTo>
                  <a:pt x="318987" y="420370"/>
                </a:lnTo>
                <a:lnTo>
                  <a:pt x="363854" y="392430"/>
                </a:lnTo>
                <a:lnTo>
                  <a:pt x="391287" y="364490"/>
                </a:lnTo>
                <a:lnTo>
                  <a:pt x="413003" y="332740"/>
                </a:lnTo>
                <a:lnTo>
                  <a:pt x="428371" y="295910"/>
                </a:lnTo>
                <a:lnTo>
                  <a:pt x="436499" y="257810"/>
                </a:lnTo>
                <a:lnTo>
                  <a:pt x="437459" y="234950"/>
                </a:lnTo>
                <a:lnTo>
                  <a:pt x="436625" y="215900"/>
                </a:lnTo>
                <a:lnTo>
                  <a:pt x="428625" y="176530"/>
                </a:lnTo>
                <a:lnTo>
                  <a:pt x="413512" y="139700"/>
                </a:lnTo>
                <a:lnTo>
                  <a:pt x="391795" y="107950"/>
                </a:lnTo>
                <a:lnTo>
                  <a:pt x="364489" y="80010"/>
                </a:lnTo>
                <a:lnTo>
                  <a:pt x="332359" y="58420"/>
                </a:lnTo>
                <a:lnTo>
                  <a:pt x="314706" y="50800"/>
                </a:lnTo>
                <a:close/>
              </a:path>
            </a:pathLst>
          </a:custGeom>
          <a:solidFill>
            <a:srgbClr val="164B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57162" y="381000"/>
            <a:ext cx="8828721" cy="102912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5"/>
              </a:spcBef>
            </a:pPr>
            <a:r>
              <a:rPr lang="pt-BR" sz="3300" spc="-5" dirty="0">
                <a:solidFill>
                  <a:schemeClr val="bg1"/>
                </a:solidFill>
                <a:latin typeface="Georgia"/>
                <a:cs typeface="Georgia"/>
              </a:rPr>
              <a:t>INTRODUÇÃO</a:t>
            </a:r>
            <a:br>
              <a:rPr lang="pt-BR" sz="3300" b="1" spc="-5" dirty="0">
                <a:solidFill>
                  <a:schemeClr val="bg1"/>
                </a:solidFill>
                <a:latin typeface="Georgia"/>
                <a:cs typeface="Georgia"/>
              </a:rPr>
            </a:br>
            <a:endParaRPr sz="33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sp>
        <p:nvSpPr>
          <p:cNvPr id="16" name="object 8"/>
          <p:cNvSpPr txBox="1">
            <a:spLocks noGrp="1"/>
          </p:cNvSpPr>
          <p:nvPr>
            <p:ph type="body" idx="1"/>
          </p:nvPr>
        </p:nvSpPr>
        <p:spPr>
          <a:xfrm>
            <a:off x="160211" y="1593344"/>
            <a:ext cx="8602789" cy="48910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12750">
              <a:lnSpc>
                <a:spcPct val="100000"/>
              </a:lnSpc>
              <a:spcBef>
                <a:spcPts val="100"/>
              </a:spcBef>
              <a:tabLst>
                <a:tab pos="2054860" algn="l"/>
              </a:tabLst>
            </a:pPr>
            <a:r>
              <a:rPr lang="pt-BR" sz="2800" dirty="0">
                <a:solidFill>
                  <a:schemeClr val="bg1"/>
                </a:solidFill>
              </a:rPr>
              <a:t> RABDOMIOSSARCOMA DE VIAS BILIARES</a:t>
            </a:r>
          </a:p>
          <a:p>
            <a:r>
              <a:rPr lang="pt-BR" sz="2400" spc="-5" dirty="0">
                <a:solidFill>
                  <a:schemeClr val="bg1"/>
                </a:solidFill>
                <a:cs typeface="Arial"/>
              </a:rPr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b="0" spc="-545" dirty="0">
                <a:solidFill>
                  <a:schemeClr val="bg1"/>
                </a:solidFill>
                <a:latin typeface="Georgia" panose="02040502050405020303" pitchFamily="18" charset="0"/>
                <a:cs typeface="Arial"/>
              </a:rPr>
              <a:t>  </a:t>
            </a:r>
            <a:r>
              <a:rPr lang="pt-BR" sz="2000" b="0" dirty="0">
                <a:solidFill>
                  <a:schemeClr val="bg1"/>
                </a:solidFill>
                <a:latin typeface="Georgia" panose="02040502050405020303" pitchFamily="18" charset="0"/>
              </a:rPr>
              <a:t>O </a:t>
            </a:r>
            <a:r>
              <a:rPr lang="pt-BR" sz="2000" b="0" dirty="0" err="1">
                <a:solidFill>
                  <a:schemeClr val="bg1"/>
                </a:solidFill>
                <a:latin typeface="Georgia" panose="02040502050405020303" pitchFamily="18" charset="0"/>
              </a:rPr>
              <a:t>Rabdomiossarcoma</a:t>
            </a:r>
            <a:r>
              <a:rPr lang="pt-BR" sz="2000" b="0" dirty="0">
                <a:solidFill>
                  <a:schemeClr val="bg1"/>
                </a:solidFill>
                <a:latin typeface="Georgia" panose="02040502050405020303" pitchFamily="18" charset="0"/>
              </a:rPr>
              <a:t> é um tumor musculoesquelético maligno de partes moles que ocorre na faixa etária pediátrica, entretanto, nota-se que a localização relatada neste presente estudo, ou seja, no ducto biliar é extremamente rara na literatura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b="0" dirty="0" err="1">
                <a:solidFill>
                  <a:schemeClr val="bg1"/>
                </a:solidFill>
                <a:latin typeface="Georgia" panose="02040502050405020303" pitchFamily="18" charset="0"/>
              </a:rPr>
              <a:t>Rabdomiossarcomas</a:t>
            </a:r>
            <a:r>
              <a:rPr lang="pt-BR" sz="2000" b="0" dirty="0">
                <a:solidFill>
                  <a:schemeClr val="bg1"/>
                </a:solidFill>
                <a:latin typeface="Georgia" panose="02040502050405020303" pitchFamily="18" charset="0"/>
              </a:rPr>
              <a:t> do trato biliar mais comumente se originam do ducto biliar comum, mas podem surgir de quase qualquer lugar ao longo da árvore biliar, incluindo fígado, ductos biliares intra-hepáticos e extra-hepáticos, vesícula biliar ou ampola. Também foi relatado que surgem de cistos hepáticos e colédoco.</a:t>
            </a:r>
            <a:endParaRPr lang="pt-BR" sz="20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just"/>
            <a:endParaRPr lang="pt-BR" sz="2000" b="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b="0" dirty="0">
                <a:solidFill>
                  <a:schemeClr val="bg1"/>
                </a:solidFill>
                <a:latin typeface="Georgia" panose="02040502050405020303" pitchFamily="18" charset="0"/>
              </a:rPr>
              <a:t>    </a:t>
            </a:r>
          </a:p>
          <a:p>
            <a:pPr marL="12700" algn="just">
              <a:spcBef>
                <a:spcPts val="590"/>
              </a:spcBef>
              <a:tabLst>
                <a:tab pos="469265" algn="l"/>
                <a:tab pos="1154430" algn="l"/>
                <a:tab pos="2367280" algn="l"/>
                <a:tab pos="4074160" algn="l"/>
                <a:tab pos="4868545" algn="l"/>
                <a:tab pos="6531609" algn="l"/>
                <a:tab pos="6871334" algn="l"/>
              </a:tabLst>
            </a:pPr>
            <a:r>
              <a:rPr lang="pt-BR" sz="2000" b="0" dirty="0">
                <a:solidFill>
                  <a:schemeClr val="bg1"/>
                </a:solidFill>
              </a:rPr>
              <a:t>.</a:t>
            </a:r>
            <a:endParaRPr sz="20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750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5447" y="1219200"/>
            <a:ext cx="8833485" cy="0"/>
          </a:xfrm>
          <a:custGeom>
            <a:avLst/>
            <a:gdLst/>
            <a:ahLst/>
            <a:cxnLst/>
            <a:rect l="l" t="t" r="r" b="b"/>
            <a:pathLst>
              <a:path w="8833485">
                <a:moveTo>
                  <a:pt x="0" y="0"/>
                </a:moveTo>
                <a:lnTo>
                  <a:pt x="8833104" y="0"/>
                </a:lnTo>
              </a:path>
            </a:pathLst>
          </a:custGeom>
          <a:ln w="11430">
            <a:solidFill>
              <a:schemeClr val="bg1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0"/>
            <a:ext cx="8833485" cy="6547484"/>
          </a:xfrm>
          <a:custGeom>
            <a:avLst/>
            <a:gdLst/>
            <a:ahLst/>
            <a:cxnLst/>
            <a:rect l="l" t="t" r="r" b="b"/>
            <a:pathLst>
              <a:path w="8833485" h="6547484">
                <a:moveTo>
                  <a:pt x="0" y="6547104"/>
                </a:moveTo>
                <a:lnTo>
                  <a:pt x="8833104" y="6547104"/>
                </a:lnTo>
                <a:lnTo>
                  <a:pt x="8833104" y="0"/>
                </a:lnTo>
                <a:lnTo>
                  <a:pt x="0" y="0"/>
                </a:lnTo>
                <a:lnTo>
                  <a:pt x="0" y="6547104"/>
                </a:lnTo>
                <a:close/>
              </a:path>
            </a:pathLst>
          </a:custGeom>
          <a:ln w="9524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67200" y="914400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304800" y="0"/>
                </a:moveTo>
                <a:lnTo>
                  <a:pt x="255374" y="3990"/>
                </a:lnTo>
                <a:lnTo>
                  <a:pt x="208483" y="15544"/>
                </a:lnTo>
                <a:lnTo>
                  <a:pt x="164753" y="34032"/>
                </a:lnTo>
                <a:lnTo>
                  <a:pt x="124815" y="58826"/>
                </a:lnTo>
                <a:lnTo>
                  <a:pt x="89296" y="89296"/>
                </a:lnTo>
                <a:lnTo>
                  <a:pt x="58826" y="124815"/>
                </a:lnTo>
                <a:lnTo>
                  <a:pt x="34032" y="164753"/>
                </a:lnTo>
                <a:lnTo>
                  <a:pt x="15544" y="208483"/>
                </a:lnTo>
                <a:lnTo>
                  <a:pt x="3990" y="255374"/>
                </a:lnTo>
                <a:lnTo>
                  <a:pt x="0" y="304800"/>
                </a:lnTo>
                <a:lnTo>
                  <a:pt x="3990" y="354225"/>
                </a:lnTo>
                <a:lnTo>
                  <a:pt x="15544" y="401116"/>
                </a:lnTo>
                <a:lnTo>
                  <a:pt x="34032" y="444846"/>
                </a:lnTo>
                <a:lnTo>
                  <a:pt x="58826" y="484784"/>
                </a:lnTo>
                <a:lnTo>
                  <a:pt x="89296" y="520303"/>
                </a:lnTo>
                <a:lnTo>
                  <a:pt x="124815" y="550773"/>
                </a:lnTo>
                <a:lnTo>
                  <a:pt x="164753" y="575567"/>
                </a:lnTo>
                <a:lnTo>
                  <a:pt x="208483" y="594055"/>
                </a:lnTo>
                <a:lnTo>
                  <a:pt x="255374" y="605609"/>
                </a:lnTo>
                <a:lnTo>
                  <a:pt x="304800" y="609600"/>
                </a:lnTo>
                <a:lnTo>
                  <a:pt x="354225" y="605609"/>
                </a:lnTo>
                <a:lnTo>
                  <a:pt x="401116" y="594055"/>
                </a:lnTo>
                <a:lnTo>
                  <a:pt x="444846" y="575567"/>
                </a:lnTo>
                <a:lnTo>
                  <a:pt x="484784" y="550773"/>
                </a:lnTo>
                <a:lnTo>
                  <a:pt x="520303" y="520303"/>
                </a:lnTo>
                <a:lnTo>
                  <a:pt x="550773" y="484784"/>
                </a:lnTo>
                <a:lnTo>
                  <a:pt x="575567" y="444846"/>
                </a:lnTo>
                <a:lnTo>
                  <a:pt x="594055" y="401116"/>
                </a:lnTo>
                <a:lnTo>
                  <a:pt x="605609" y="354225"/>
                </a:lnTo>
                <a:lnTo>
                  <a:pt x="609600" y="304800"/>
                </a:lnTo>
                <a:lnTo>
                  <a:pt x="605609" y="255374"/>
                </a:lnTo>
                <a:lnTo>
                  <a:pt x="594055" y="208483"/>
                </a:lnTo>
                <a:lnTo>
                  <a:pt x="575567" y="164753"/>
                </a:lnTo>
                <a:lnTo>
                  <a:pt x="550773" y="124815"/>
                </a:lnTo>
                <a:lnTo>
                  <a:pt x="520303" y="89296"/>
                </a:lnTo>
                <a:lnTo>
                  <a:pt x="484784" y="58826"/>
                </a:lnTo>
                <a:lnTo>
                  <a:pt x="444846" y="34032"/>
                </a:lnTo>
                <a:lnTo>
                  <a:pt x="401116" y="15544"/>
                </a:lnTo>
                <a:lnTo>
                  <a:pt x="354225" y="3990"/>
                </a:lnTo>
                <a:lnTo>
                  <a:pt x="3048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36288" y="983743"/>
            <a:ext cx="471805" cy="471170"/>
          </a:xfrm>
          <a:custGeom>
            <a:avLst/>
            <a:gdLst/>
            <a:ahLst/>
            <a:cxnLst/>
            <a:rect l="l" t="t" r="r" b="b"/>
            <a:pathLst>
              <a:path w="471804" h="471169">
                <a:moveTo>
                  <a:pt x="234441" y="0"/>
                </a:moveTo>
                <a:lnTo>
                  <a:pt x="187071" y="5080"/>
                </a:lnTo>
                <a:lnTo>
                  <a:pt x="142875" y="19050"/>
                </a:lnTo>
                <a:lnTo>
                  <a:pt x="102997" y="41910"/>
                </a:lnTo>
                <a:lnTo>
                  <a:pt x="68199" y="69850"/>
                </a:lnTo>
                <a:lnTo>
                  <a:pt x="39624" y="105410"/>
                </a:lnTo>
                <a:lnTo>
                  <a:pt x="18161" y="146050"/>
                </a:lnTo>
                <a:lnTo>
                  <a:pt x="4572" y="190500"/>
                </a:lnTo>
                <a:lnTo>
                  <a:pt x="0" y="237490"/>
                </a:lnTo>
                <a:lnTo>
                  <a:pt x="1397" y="261620"/>
                </a:lnTo>
                <a:lnTo>
                  <a:pt x="11049" y="307340"/>
                </a:lnTo>
                <a:lnTo>
                  <a:pt x="29083" y="349250"/>
                </a:lnTo>
                <a:lnTo>
                  <a:pt x="54610" y="387350"/>
                </a:lnTo>
                <a:lnTo>
                  <a:pt x="86740" y="419100"/>
                </a:lnTo>
                <a:lnTo>
                  <a:pt x="124460" y="444500"/>
                </a:lnTo>
                <a:lnTo>
                  <a:pt x="166877" y="461010"/>
                </a:lnTo>
                <a:lnTo>
                  <a:pt x="212978" y="471170"/>
                </a:lnTo>
                <a:lnTo>
                  <a:pt x="236982" y="471170"/>
                </a:lnTo>
                <a:lnTo>
                  <a:pt x="261112" y="469900"/>
                </a:lnTo>
                <a:lnTo>
                  <a:pt x="284352" y="467360"/>
                </a:lnTo>
                <a:lnTo>
                  <a:pt x="306959" y="461010"/>
                </a:lnTo>
                <a:lnTo>
                  <a:pt x="322471" y="454660"/>
                </a:lnTo>
                <a:lnTo>
                  <a:pt x="236092" y="454660"/>
                </a:lnTo>
                <a:lnTo>
                  <a:pt x="213740" y="453390"/>
                </a:lnTo>
                <a:lnTo>
                  <a:pt x="171069" y="444500"/>
                </a:lnTo>
                <a:lnTo>
                  <a:pt x="131825" y="429260"/>
                </a:lnTo>
                <a:lnTo>
                  <a:pt x="96900" y="405130"/>
                </a:lnTo>
                <a:lnTo>
                  <a:pt x="67183" y="375920"/>
                </a:lnTo>
                <a:lnTo>
                  <a:pt x="43561" y="340360"/>
                </a:lnTo>
                <a:lnTo>
                  <a:pt x="26924" y="302260"/>
                </a:lnTo>
                <a:lnTo>
                  <a:pt x="18034" y="259080"/>
                </a:lnTo>
                <a:lnTo>
                  <a:pt x="16954" y="237490"/>
                </a:lnTo>
                <a:lnTo>
                  <a:pt x="16958" y="234950"/>
                </a:lnTo>
                <a:lnTo>
                  <a:pt x="21336" y="191770"/>
                </a:lnTo>
                <a:lnTo>
                  <a:pt x="34036" y="151130"/>
                </a:lnTo>
                <a:lnTo>
                  <a:pt x="54101" y="114300"/>
                </a:lnTo>
                <a:lnTo>
                  <a:pt x="80772" y="81280"/>
                </a:lnTo>
                <a:lnTo>
                  <a:pt x="113157" y="54610"/>
                </a:lnTo>
                <a:lnTo>
                  <a:pt x="150240" y="34290"/>
                </a:lnTo>
                <a:lnTo>
                  <a:pt x="191262" y="21590"/>
                </a:lnTo>
                <a:lnTo>
                  <a:pt x="235331" y="17780"/>
                </a:lnTo>
                <a:lnTo>
                  <a:pt x="323269" y="17780"/>
                </a:lnTo>
                <a:lnTo>
                  <a:pt x="304546" y="10160"/>
                </a:lnTo>
                <a:lnTo>
                  <a:pt x="281939" y="5080"/>
                </a:lnTo>
                <a:lnTo>
                  <a:pt x="258445" y="1270"/>
                </a:lnTo>
                <a:lnTo>
                  <a:pt x="234441" y="0"/>
                </a:lnTo>
                <a:close/>
              </a:path>
              <a:path w="471804" h="471169">
                <a:moveTo>
                  <a:pt x="323269" y="17780"/>
                </a:moveTo>
                <a:lnTo>
                  <a:pt x="235331" y="17780"/>
                </a:lnTo>
                <a:lnTo>
                  <a:pt x="257683" y="19050"/>
                </a:lnTo>
                <a:lnTo>
                  <a:pt x="279400" y="21590"/>
                </a:lnTo>
                <a:lnTo>
                  <a:pt x="320548" y="34290"/>
                </a:lnTo>
                <a:lnTo>
                  <a:pt x="357759" y="54610"/>
                </a:lnTo>
                <a:lnTo>
                  <a:pt x="390144" y="81280"/>
                </a:lnTo>
                <a:lnTo>
                  <a:pt x="416940" y="113030"/>
                </a:lnTo>
                <a:lnTo>
                  <a:pt x="437134" y="151130"/>
                </a:lnTo>
                <a:lnTo>
                  <a:pt x="449961" y="191770"/>
                </a:lnTo>
                <a:lnTo>
                  <a:pt x="454469" y="234950"/>
                </a:lnTo>
                <a:lnTo>
                  <a:pt x="454465" y="237490"/>
                </a:lnTo>
                <a:lnTo>
                  <a:pt x="450088" y="279400"/>
                </a:lnTo>
                <a:lnTo>
                  <a:pt x="437514" y="321310"/>
                </a:lnTo>
                <a:lnTo>
                  <a:pt x="417322" y="358140"/>
                </a:lnTo>
                <a:lnTo>
                  <a:pt x="390778" y="391160"/>
                </a:lnTo>
                <a:lnTo>
                  <a:pt x="358394" y="417830"/>
                </a:lnTo>
                <a:lnTo>
                  <a:pt x="321310" y="438150"/>
                </a:lnTo>
                <a:lnTo>
                  <a:pt x="280162" y="450850"/>
                </a:lnTo>
                <a:lnTo>
                  <a:pt x="236092" y="454660"/>
                </a:lnTo>
                <a:lnTo>
                  <a:pt x="322471" y="454660"/>
                </a:lnTo>
                <a:lnTo>
                  <a:pt x="368553" y="430530"/>
                </a:lnTo>
                <a:lnTo>
                  <a:pt x="403351" y="401320"/>
                </a:lnTo>
                <a:lnTo>
                  <a:pt x="431800" y="367030"/>
                </a:lnTo>
                <a:lnTo>
                  <a:pt x="453389" y="326390"/>
                </a:lnTo>
                <a:lnTo>
                  <a:pt x="466851" y="281940"/>
                </a:lnTo>
                <a:lnTo>
                  <a:pt x="471424" y="234950"/>
                </a:lnTo>
                <a:lnTo>
                  <a:pt x="470026" y="210820"/>
                </a:lnTo>
                <a:lnTo>
                  <a:pt x="460501" y="165100"/>
                </a:lnTo>
                <a:lnTo>
                  <a:pt x="442340" y="123190"/>
                </a:lnTo>
                <a:lnTo>
                  <a:pt x="416813" y="85090"/>
                </a:lnTo>
                <a:lnTo>
                  <a:pt x="384683" y="53340"/>
                </a:lnTo>
                <a:lnTo>
                  <a:pt x="347090" y="27940"/>
                </a:lnTo>
                <a:lnTo>
                  <a:pt x="326389" y="19050"/>
                </a:lnTo>
                <a:lnTo>
                  <a:pt x="323269" y="17780"/>
                </a:lnTo>
                <a:close/>
              </a:path>
              <a:path w="471804" h="471169">
                <a:moveTo>
                  <a:pt x="236092" y="34290"/>
                </a:moveTo>
                <a:lnTo>
                  <a:pt x="195452" y="38100"/>
                </a:lnTo>
                <a:lnTo>
                  <a:pt x="157607" y="49530"/>
                </a:lnTo>
                <a:lnTo>
                  <a:pt x="123189" y="68580"/>
                </a:lnTo>
                <a:lnTo>
                  <a:pt x="93345" y="92710"/>
                </a:lnTo>
                <a:lnTo>
                  <a:pt x="68579" y="123190"/>
                </a:lnTo>
                <a:lnTo>
                  <a:pt x="49911" y="157480"/>
                </a:lnTo>
                <a:lnTo>
                  <a:pt x="38100" y="194310"/>
                </a:lnTo>
                <a:lnTo>
                  <a:pt x="33968" y="234950"/>
                </a:lnTo>
                <a:lnTo>
                  <a:pt x="33964" y="237490"/>
                </a:lnTo>
                <a:lnTo>
                  <a:pt x="34798" y="256540"/>
                </a:lnTo>
                <a:lnTo>
                  <a:pt x="42799" y="295910"/>
                </a:lnTo>
                <a:lnTo>
                  <a:pt x="58038" y="331470"/>
                </a:lnTo>
                <a:lnTo>
                  <a:pt x="79628" y="364490"/>
                </a:lnTo>
                <a:lnTo>
                  <a:pt x="107061" y="391160"/>
                </a:lnTo>
                <a:lnTo>
                  <a:pt x="139191" y="412750"/>
                </a:lnTo>
                <a:lnTo>
                  <a:pt x="175387" y="429260"/>
                </a:lnTo>
                <a:lnTo>
                  <a:pt x="214629" y="436880"/>
                </a:lnTo>
                <a:lnTo>
                  <a:pt x="235331" y="438150"/>
                </a:lnTo>
                <a:lnTo>
                  <a:pt x="255904" y="436880"/>
                </a:lnTo>
                <a:lnTo>
                  <a:pt x="275971" y="434340"/>
                </a:lnTo>
                <a:lnTo>
                  <a:pt x="295401" y="429260"/>
                </a:lnTo>
                <a:lnTo>
                  <a:pt x="313944" y="422910"/>
                </a:lnTo>
                <a:lnTo>
                  <a:pt x="318987" y="420370"/>
                </a:lnTo>
                <a:lnTo>
                  <a:pt x="215391" y="420370"/>
                </a:lnTo>
                <a:lnTo>
                  <a:pt x="179577" y="412750"/>
                </a:lnTo>
                <a:lnTo>
                  <a:pt x="131445" y="388620"/>
                </a:lnTo>
                <a:lnTo>
                  <a:pt x="92201" y="353060"/>
                </a:lnTo>
                <a:lnTo>
                  <a:pt x="64897" y="307340"/>
                </a:lnTo>
                <a:lnTo>
                  <a:pt x="51562" y="254000"/>
                </a:lnTo>
                <a:lnTo>
                  <a:pt x="50800" y="234950"/>
                </a:lnTo>
                <a:lnTo>
                  <a:pt x="51815" y="215900"/>
                </a:lnTo>
                <a:lnTo>
                  <a:pt x="65786" y="162560"/>
                </a:lnTo>
                <a:lnTo>
                  <a:pt x="93725" y="118110"/>
                </a:lnTo>
                <a:lnTo>
                  <a:pt x="133350" y="82550"/>
                </a:lnTo>
                <a:lnTo>
                  <a:pt x="181990" y="58420"/>
                </a:lnTo>
                <a:lnTo>
                  <a:pt x="236982" y="50800"/>
                </a:lnTo>
                <a:lnTo>
                  <a:pt x="314706" y="50800"/>
                </a:lnTo>
                <a:lnTo>
                  <a:pt x="296163" y="43180"/>
                </a:lnTo>
                <a:lnTo>
                  <a:pt x="276860" y="38100"/>
                </a:lnTo>
                <a:lnTo>
                  <a:pt x="256794" y="35560"/>
                </a:lnTo>
                <a:lnTo>
                  <a:pt x="236092" y="34290"/>
                </a:lnTo>
                <a:close/>
              </a:path>
              <a:path w="471804" h="471169">
                <a:moveTo>
                  <a:pt x="314706" y="50800"/>
                </a:moveTo>
                <a:lnTo>
                  <a:pt x="236982" y="50800"/>
                </a:lnTo>
                <a:lnTo>
                  <a:pt x="256032" y="52070"/>
                </a:lnTo>
                <a:lnTo>
                  <a:pt x="274192" y="54610"/>
                </a:lnTo>
                <a:lnTo>
                  <a:pt x="324992" y="73660"/>
                </a:lnTo>
                <a:lnTo>
                  <a:pt x="367411" y="106680"/>
                </a:lnTo>
                <a:lnTo>
                  <a:pt x="399034" y="148590"/>
                </a:lnTo>
                <a:lnTo>
                  <a:pt x="417067" y="200660"/>
                </a:lnTo>
                <a:lnTo>
                  <a:pt x="420624" y="237490"/>
                </a:lnTo>
                <a:lnTo>
                  <a:pt x="419608" y="256540"/>
                </a:lnTo>
                <a:lnTo>
                  <a:pt x="405638" y="308610"/>
                </a:lnTo>
                <a:lnTo>
                  <a:pt x="377698" y="354330"/>
                </a:lnTo>
                <a:lnTo>
                  <a:pt x="338200" y="389890"/>
                </a:lnTo>
                <a:lnTo>
                  <a:pt x="289560" y="412750"/>
                </a:lnTo>
                <a:lnTo>
                  <a:pt x="253364" y="420370"/>
                </a:lnTo>
                <a:lnTo>
                  <a:pt x="318987" y="420370"/>
                </a:lnTo>
                <a:lnTo>
                  <a:pt x="363854" y="392430"/>
                </a:lnTo>
                <a:lnTo>
                  <a:pt x="391287" y="364490"/>
                </a:lnTo>
                <a:lnTo>
                  <a:pt x="413003" y="332740"/>
                </a:lnTo>
                <a:lnTo>
                  <a:pt x="428371" y="295910"/>
                </a:lnTo>
                <a:lnTo>
                  <a:pt x="436499" y="257810"/>
                </a:lnTo>
                <a:lnTo>
                  <a:pt x="437459" y="234950"/>
                </a:lnTo>
                <a:lnTo>
                  <a:pt x="436625" y="215900"/>
                </a:lnTo>
                <a:lnTo>
                  <a:pt x="428625" y="176530"/>
                </a:lnTo>
                <a:lnTo>
                  <a:pt x="413512" y="139700"/>
                </a:lnTo>
                <a:lnTo>
                  <a:pt x="391795" y="107950"/>
                </a:lnTo>
                <a:lnTo>
                  <a:pt x="364489" y="80010"/>
                </a:lnTo>
                <a:lnTo>
                  <a:pt x="332359" y="58420"/>
                </a:lnTo>
                <a:lnTo>
                  <a:pt x="314706" y="50800"/>
                </a:lnTo>
                <a:close/>
              </a:path>
            </a:pathLst>
          </a:custGeom>
          <a:solidFill>
            <a:srgbClr val="164B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57162" y="381000"/>
            <a:ext cx="8828721" cy="102912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5"/>
              </a:spcBef>
            </a:pPr>
            <a:r>
              <a:rPr lang="pt-BR" sz="3300" spc="-5" dirty="0">
                <a:solidFill>
                  <a:schemeClr val="bg1"/>
                </a:solidFill>
                <a:latin typeface="Georgia"/>
                <a:cs typeface="Georgia"/>
              </a:rPr>
              <a:t>INTRODUÇÃO</a:t>
            </a:r>
            <a:br>
              <a:rPr lang="pt-BR" sz="3300" b="1" spc="-5" dirty="0">
                <a:solidFill>
                  <a:schemeClr val="bg1"/>
                </a:solidFill>
                <a:latin typeface="Georgia"/>
                <a:cs typeface="Georgia"/>
              </a:rPr>
            </a:br>
            <a:endParaRPr sz="33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6553200"/>
            <a:ext cx="88296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object 8"/>
          <p:cNvSpPr txBox="1">
            <a:spLocks noGrp="1"/>
          </p:cNvSpPr>
          <p:nvPr>
            <p:ph type="body" idx="1"/>
          </p:nvPr>
        </p:nvSpPr>
        <p:spPr>
          <a:xfrm>
            <a:off x="156208" y="1411428"/>
            <a:ext cx="8829675" cy="59400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12750">
              <a:lnSpc>
                <a:spcPct val="100000"/>
              </a:lnSpc>
              <a:spcBef>
                <a:spcPts val="100"/>
              </a:spcBef>
              <a:tabLst>
                <a:tab pos="2054860" algn="l"/>
              </a:tabLst>
            </a:pPr>
            <a:r>
              <a:rPr lang="pt-BR" sz="2800" dirty="0">
                <a:solidFill>
                  <a:schemeClr val="bg1"/>
                </a:solidFill>
              </a:rPr>
              <a:t>  RABDOMIOSSARCOMA DE VIAS BILIARES</a:t>
            </a:r>
          </a:p>
          <a:p>
            <a:pPr marL="12700" marR="412750">
              <a:lnSpc>
                <a:spcPct val="100000"/>
              </a:lnSpc>
              <a:spcBef>
                <a:spcPts val="100"/>
              </a:spcBef>
              <a:tabLst>
                <a:tab pos="2054860" algn="l"/>
              </a:tabLst>
            </a:pPr>
            <a:endParaRPr lang="pt-BR" sz="2800" dirty="0">
              <a:solidFill>
                <a:schemeClr val="bg1"/>
              </a:solidFill>
            </a:endParaRPr>
          </a:p>
          <a:p>
            <a:pPr marL="355600" marR="412750" indent="-342900" algn="just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054860" algn="l"/>
              </a:tabLst>
            </a:pPr>
            <a:r>
              <a:rPr lang="pt-BR" sz="2000" b="0" dirty="0">
                <a:solidFill>
                  <a:schemeClr val="bg1"/>
                </a:solidFill>
              </a:rPr>
              <a:t>É considerada uma patologia biliar pediátrica rara, com cerca de 50 casos relatados na literatura atual. Logo, este dado denota a importância de se obter mais dados e informações clínicas e radiológicas sobre o assunto.</a:t>
            </a:r>
          </a:p>
          <a:p>
            <a:pPr marL="469900" marR="412750" indent="-457200" algn="just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054860" algn="l"/>
              </a:tabLst>
            </a:pPr>
            <a:endParaRPr lang="pt-BR" sz="2000" b="0" dirty="0">
              <a:solidFill>
                <a:schemeClr val="bg1"/>
              </a:solidFill>
            </a:endParaRPr>
          </a:p>
          <a:p>
            <a:pPr marL="469900" marR="412750" indent="-457200" algn="just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054860" algn="l"/>
              </a:tabLst>
            </a:pPr>
            <a:endParaRPr lang="pt-BR" sz="2000" dirty="0">
              <a:solidFill>
                <a:schemeClr val="bg1"/>
              </a:solidFill>
            </a:endParaRPr>
          </a:p>
          <a:p>
            <a:pPr marL="469900" marR="412750" indent="-457200" algn="just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054860" algn="l"/>
              </a:tabLst>
            </a:pPr>
            <a:r>
              <a:rPr lang="pt-BR" sz="2000" b="0" dirty="0">
                <a:solidFill>
                  <a:schemeClr val="bg1"/>
                </a:solidFill>
              </a:rPr>
              <a:t>Destacamos a importância de  relatar e discutir os achados radiológicos, patológicos, clínicos e cirúrgicos do RMS biliar, com o intuito de contribuir com novas informações de uma patologia ainda incomum no meio radiológico</a:t>
            </a:r>
            <a:r>
              <a:rPr lang="pt-BR" sz="2000" dirty="0">
                <a:solidFill>
                  <a:schemeClr val="bg1"/>
                </a:solidFill>
              </a:rPr>
              <a:t>.</a:t>
            </a:r>
          </a:p>
          <a:p>
            <a:pPr marL="469900" marR="412750" indent="-457200" algn="just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054860" algn="l"/>
              </a:tabLst>
            </a:pPr>
            <a:endParaRPr lang="pt-BR" sz="2000" dirty="0">
              <a:solidFill>
                <a:schemeClr val="bg1"/>
              </a:solidFill>
            </a:endParaRPr>
          </a:p>
          <a:p>
            <a:pPr marL="12700" marR="412750">
              <a:spcBef>
                <a:spcPts val="100"/>
              </a:spcBef>
              <a:tabLst>
                <a:tab pos="2054860" algn="l"/>
              </a:tabLst>
            </a:pPr>
            <a:endParaRPr lang="pt-BR" sz="1800" dirty="0">
              <a:solidFill>
                <a:schemeClr val="bg1"/>
              </a:solidFill>
            </a:endParaRPr>
          </a:p>
          <a:p>
            <a:pPr marL="469900" marR="412750" indent="-457200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054860" algn="l"/>
              </a:tabLst>
            </a:pPr>
            <a:endParaRPr lang="pt-BR" sz="1800" dirty="0">
              <a:solidFill>
                <a:schemeClr val="bg1"/>
              </a:solidFill>
            </a:endParaRPr>
          </a:p>
          <a:p>
            <a:pPr marL="469900" marR="412750" indent="-457200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054860" algn="l"/>
              </a:tabLst>
            </a:pPr>
            <a:endParaRPr lang="pt-BR" sz="1800" dirty="0">
              <a:solidFill>
                <a:schemeClr val="bg1"/>
              </a:solidFill>
            </a:endParaRPr>
          </a:p>
          <a:p>
            <a:pPr marL="469900" marR="412750" indent="-457200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054860" algn="l"/>
              </a:tabLst>
            </a:pPr>
            <a:endParaRPr lang="pt-BR" sz="1800" dirty="0">
              <a:solidFill>
                <a:schemeClr val="bg1"/>
              </a:solidFill>
            </a:endParaRPr>
          </a:p>
          <a:p>
            <a:pPr marL="469900" marR="412750" indent="-4572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054860" algn="l"/>
              </a:tabLst>
            </a:pPr>
            <a:endParaRPr lang="pt-BR" sz="2800" b="0" spc="-545" dirty="0">
              <a:solidFill>
                <a:schemeClr val="bg1"/>
              </a:solidFill>
              <a:latin typeface="Georgia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2681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5447" y="1219200"/>
            <a:ext cx="8833485" cy="0"/>
          </a:xfrm>
          <a:custGeom>
            <a:avLst/>
            <a:gdLst/>
            <a:ahLst/>
            <a:cxnLst/>
            <a:rect l="l" t="t" r="r" b="b"/>
            <a:pathLst>
              <a:path w="8833485">
                <a:moveTo>
                  <a:pt x="0" y="0"/>
                </a:moveTo>
                <a:lnTo>
                  <a:pt x="8833104" y="0"/>
                </a:lnTo>
              </a:path>
            </a:pathLst>
          </a:custGeom>
          <a:ln w="11430">
            <a:solidFill>
              <a:schemeClr val="bg1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0"/>
            <a:ext cx="8833485" cy="6547484"/>
          </a:xfrm>
          <a:custGeom>
            <a:avLst/>
            <a:gdLst/>
            <a:ahLst/>
            <a:cxnLst/>
            <a:rect l="l" t="t" r="r" b="b"/>
            <a:pathLst>
              <a:path w="8833485" h="6547484">
                <a:moveTo>
                  <a:pt x="0" y="6547104"/>
                </a:moveTo>
                <a:lnTo>
                  <a:pt x="8833104" y="6547104"/>
                </a:lnTo>
                <a:lnTo>
                  <a:pt x="8833104" y="0"/>
                </a:lnTo>
                <a:lnTo>
                  <a:pt x="0" y="0"/>
                </a:lnTo>
                <a:lnTo>
                  <a:pt x="0" y="6547104"/>
                </a:lnTo>
                <a:close/>
              </a:path>
            </a:pathLst>
          </a:custGeom>
          <a:ln w="9524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67200" y="914400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304800" y="0"/>
                </a:moveTo>
                <a:lnTo>
                  <a:pt x="255374" y="3990"/>
                </a:lnTo>
                <a:lnTo>
                  <a:pt x="208483" y="15544"/>
                </a:lnTo>
                <a:lnTo>
                  <a:pt x="164753" y="34032"/>
                </a:lnTo>
                <a:lnTo>
                  <a:pt x="124815" y="58826"/>
                </a:lnTo>
                <a:lnTo>
                  <a:pt x="89296" y="89296"/>
                </a:lnTo>
                <a:lnTo>
                  <a:pt x="58826" y="124815"/>
                </a:lnTo>
                <a:lnTo>
                  <a:pt x="34032" y="164753"/>
                </a:lnTo>
                <a:lnTo>
                  <a:pt x="15544" y="208483"/>
                </a:lnTo>
                <a:lnTo>
                  <a:pt x="3990" y="255374"/>
                </a:lnTo>
                <a:lnTo>
                  <a:pt x="0" y="304800"/>
                </a:lnTo>
                <a:lnTo>
                  <a:pt x="3990" y="354225"/>
                </a:lnTo>
                <a:lnTo>
                  <a:pt x="15544" y="401116"/>
                </a:lnTo>
                <a:lnTo>
                  <a:pt x="34032" y="444846"/>
                </a:lnTo>
                <a:lnTo>
                  <a:pt x="58826" y="484784"/>
                </a:lnTo>
                <a:lnTo>
                  <a:pt x="89296" y="520303"/>
                </a:lnTo>
                <a:lnTo>
                  <a:pt x="124815" y="550773"/>
                </a:lnTo>
                <a:lnTo>
                  <a:pt x="164753" y="575567"/>
                </a:lnTo>
                <a:lnTo>
                  <a:pt x="208483" y="594055"/>
                </a:lnTo>
                <a:lnTo>
                  <a:pt x="255374" y="605609"/>
                </a:lnTo>
                <a:lnTo>
                  <a:pt x="304800" y="609600"/>
                </a:lnTo>
                <a:lnTo>
                  <a:pt x="354225" y="605609"/>
                </a:lnTo>
                <a:lnTo>
                  <a:pt x="401116" y="594055"/>
                </a:lnTo>
                <a:lnTo>
                  <a:pt x="444846" y="575567"/>
                </a:lnTo>
                <a:lnTo>
                  <a:pt x="484784" y="550773"/>
                </a:lnTo>
                <a:lnTo>
                  <a:pt x="520303" y="520303"/>
                </a:lnTo>
                <a:lnTo>
                  <a:pt x="550773" y="484784"/>
                </a:lnTo>
                <a:lnTo>
                  <a:pt x="575567" y="444846"/>
                </a:lnTo>
                <a:lnTo>
                  <a:pt x="594055" y="401116"/>
                </a:lnTo>
                <a:lnTo>
                  <a:pt x="605609" y="354225"/>
                </a:lnTo>
                <a:lnTo>
                  <a:pt x="609600" y="304800"/>
                </a:lnTo>
                <a:lnTo>
                  <a:pt x="605609" y="255374"/>
                </a:lnTo>
                <a:lnTo>
                  <a:pt x="594055" y="208483"/>
                </a:lnTo>
                <a:lnTo>
                  <a:pt x="575567" y="164753"/>
                </a:lnTo>
                <a:lnTo>
                  <a:pt x="550773" y="124815"/>
                </a:lnTo>
                <a:lnTo>
                  <a:pt x="520303" y="89296"/>
                </a:lnTo>
                <a:lnTo>
                  <a:pt x="484784" y="58826"/>
                </a:lnTo>
                <a:lnTo>
                  <a:pt x="444846" y="34032"/>
                </a:lnTo>
                <a:lnTo>
                  <a:pt x="401116" y="15544"/>
                </a:lnTo>
                <a:lnTo>
                  <a:pt x="354225" y="3990"/>
                </a:lnTo>
                <a:lnTo>
                  <a:pt x="3048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36288" y="983743"/>
            <a:ext cx="471805" cy="471170"/>
          </a:xfrm>
          <a:custGeom>
            <a:avLst/>
            <a:gdLst/>
            <a:ahLst/>
            <a:cxnLst/>
            <a:rect l="l" t="t" r="r" b="b"/>
            <a:pathLst>
              <a:path w="471804" h="471169">
                <a:moveTo>
                  <a:pt x="234441" y="0"/>
                </a:moveTo>
                <a:lnTo>
                  <a:pt x="187071" y="5080"/>
                </a:lnTo>
                <a:lnTo>
                  <a:pt x="142875" y="19050"/>
                </a:lnTo>
                <a:lnTo>
                  <a:pt x="102997" y="41910"/>
                </a:lnTo>
                <a:lnTo>
                  <a:pt x="68199" y="69850"/>
                </a:lnTo>
                <a:lnTo>
                  <a:pt x="39624" y="105410"/>
                </a:lnTo>
                <a:lnTo>
                  <a:pt x="18161" y="146050"/>
                </a:lnTo>
                <a:lnTo>
                  <a:pt x="4572" y="190500"/>
                </a:lnTo>
                <a:lnTo>
                  <a:pt x="0" y="237490"/>
                </a:lnTo>
                <a:lnTo>
                  <a:pt x="1397" y="261620"/>
                </a:lnTo>
                <a:lnTo>
                  <a:pt x="11049" y="307340"/>
                </a:lnTo>
                <a:lnTo>
                  <a:pt x="29083" y="349250"/>
                </a:lnTo>
                <a:lnTo>
                  <a:pt x="54610" y="387350"/>
                </a:lnTo>
                <a:lnTo>
                  <a:pt x="86740" y="419100"/>
                </a:lnTo>
                <a:lnTo>
                  <a:pt x="124460" y="444500"/>
                </a:lnTo>
                <a:lnTo>
                  <a:pt x="166877" y="461010"/>
                </a:lnTo>
                <a:lnTo>
                  <a:pt x="212978" y="471170"/>
                </a:lnTo>
                <a:lnTo>
                  <a:pt x="236982" y="471170"/>
                </a:lnTo>
                <a:lnTo>
                  <a:pt x="261112" y="469900"/>
                </a:lnTo>
                <a:lnTo>
                  <a:pt x="284352" y="467360"/>
                </a:lnTo>
                <a:lnTo>
                  <a:pt x="306959" y="461010"/>
                </a:lnTo>
                <a:lnTo>
                  <a:pt x="322471" y="454660"/>
                </a:lnTo>
                <a:lnTo>
                  <a:pt x="236092" y="454660"/>
                </a:lnTo>
                <a:lnTo>
                  <a:pt x="213740" y="453390"/>
                </a:lnTo>
                <a:lnTo>
                  <a:pt x="171069" y="444500"/>
                </a:lnTo>
                <a:lnTo>
                  <a:pt x="131825" y="429260"/>
                </a:lnTo>
                <a:lnTo>
                  <a:pt x="96900" y="405130"/>
                </a:lnTo>
                <a:lnTo>
                  <a:pt x="67183" y="375920"/>
                </a:lnTo>
                <a:lnTo>
                  <a:pt x="43561" y="340360"/>
                </a:lnTo>
                <a:lnTo>
                  <a:pt x="26924" y="302260"/>
                </a:lnTo>
                <a:lnTo>
                  <a:pt x="18034" y="259080"/>
                </a:lnTo>
                <a:lnTo>
                  <a:pt x="16954" y="237490"/>
                </a:lnTo>
                <a:lnTo>
                  <a:pt x="16958" y="234950"/>
                </a:lnTo>
                <a:lnTo>
                  <a:pt x="21336" y="191770"/>
                </a:lnTo>
                <a:lnTo>
                  <a:pt x="34036" y="151130"/>
                </a:lnTo>
                <a:lnTo>
                  <a:pt x="54101" y="114300"/>
                </a:lnTo>
                <a:lnTo>
                  <a:pt x="80772" y="81280"/>
                </a:lnTo>
                <a:lnTo>
                  <a:pt x="113157" y="54610"/>
                </a:lnTo>
                <a:lnTo>
                  <a:pt x="150240" y="34290"/>
                </a:lnTo>
                <a:lnTo>
                  <a:pt x="191262" y="21590"/>
                </a:lnTo>
                <a:lnTo>
                  <a:pt x="235331" y="17780"/>
                </a:lnTo>
                <a:lnTo>
                  <a:pt x="323269" y="17780"/>
                </a:lnTo>
                <a:lnTo>
                  <a:pt x="304546" y="10160"/>
                </a:lnTo>
                <a:lnTo>
                  <a:pt x="281939" y="5080"/>
                </a:lnTo>
                <a:lnTo>
                  <a:pt x="258445" y="1270"/>
                </a:lnTo>
                <a:lnTo>
                  <a:pt x="234441" y="0"/>
                </a:lnTo>
                <a:close/>
              </a:path>
              <a:path w="471804" h="471169">
                <a:moveTo>
                  <a:pt x="323269" y="17780"/>
                </a:moveTo>
                <a:lnTo>
                  <a:pt x="235331" y="17780"/>
                </a:lnTo>
                <a:lnTo>
                  <a:pt x="257683" y="19050"/>
                </a:lnTo>
                <a:lnTo>
                  <a:pt x="279400" y="21590"/>
                </a:lnTo>
                <a:lnTo>
                  <a:pt x="320548" y="34290"/>
                </a:lnTo>
                <a:lnTo>
                  <a:pt x="357759" y="54610"/>
                </a:lnTo>
                <a:lnTo>
                  <a:pt x="390144" y="81280"/>
                </a:lnTo>
                <a:lnTo>
                  <a:pt x="416940" y="113030"/>
                </a:lnTo>
                <a:lnTo>
                  <a:pt x="437134" y="151130"/>
                </a:lnTo>
                <a:lnTo>
                  <a:pt x="449961" y="191770"/>
                </a:lnTo>
                <a:lnTo>
                  <a:pt x="454469" y="234950"/>
                </a:lnTo>
                <a:lnTo>
                  <a:pt x="454465" y="237490"/>
                </a:lnTo>
                <a:lnTo>
                  <a:pt x="450088" y="279400"/>
                </a:lnTo>
                <a:lnTo>
                  <a:pt x="437514" y="321310"/>
                </a:lnTo>
                <a:lnTo>
                  <a:pt x="417322" y="358140"/>
                </a:lnTo>
                <a:lnTo>
                  <a:pt x="390778" y="391160"/>
                </a:lnTo>
                <a:lnTo>
                  <a:pt x="358394" y="417830"/>
                </a:lnTo>
                <a:lnTo>
                  <a:pt x="321310" y="438150"/>
                </a:lnTo>
                <a:lnTo>
                  <a:pt x="280162" y="450850"/>
                </a:lnTo>
                <a:lnTo>
                  <a:pt x="236092" y="454660"/>
                </a:lnTo>
                <a:lnTo>
                  <a:pt x="322471" y="454660"/>
                </a:lnTo>
                <a:lnTo>
                  <a:pt x="368553" y="430530"/>
                </a:lnTo>
                <a:lnTo>
                  <a:pt x="403351" y="401320"/>
                </a:lnTo>
                <a:lnTo>
                  <a:pt x="431800" y="367030"/>
                </a:lnTo>
                <a:lnTo>
                  <a:pt x="453389" y="326390"/>
                </a:lnTo>
                <a:lnTo>
                  <a:pt x="466851" y="281940"/>
                </a:lnTo>
                <a:lnTo>
                  <a:pt x="471424" y="234950"/>
                </a:lnTo>
                <a:lnTo>
                  <a:pt x="470026" y="210820"/>
                </a:lnTo>
                <a:lnTo>
                  <a:pt x="460501" y="165100"/>
                </a:lnTo>
                <a:lnTo>
                  <a:pt x="442340" y="123190"/>
                </a:lnTo>
                <a:lnTo>
                  <a:pt x="416813" y="85090"/>
                </a:lnTo>
                <a:lnTo>
                  <a:pt x="384683" y="53340"/>
                </a:lnTo>
                <a:lnTo>
                  <a:pt x="347090" y="27940"/>
                </a:lnTo>
                <a:lnTo>
                  <a:pt x="326389" y="19050"/>
                </a:lnTo>
                <a:lnTo>
                  <a:pt x="323269" y="17780"/>
                </a:lnTo>
                <a:close/>
              </a:path>
              <a:path w="471804" h="471169">
                <a:moveTo>
                  <a:pt x="236092" y="34290"/>
                </a:moveTo>
                <a:lnTo>
                  <a:pt x="195452" y="38100"/>
                </a:lnTo>
                <a:lnTo>
                  <a:pt x="157607" y="49530"/>
                </a:lnTo>
                <a:lnTo>
                  <a:pt x="123189" y="68580"/>
                </a:lnTo>
                <a:lnTo>
                  <a:pt x="93345" y="92710"/>
                </a:lnTo>
                <a:lnTo>
                  <a:pt x="68579" y="123190"/>
                </a:lnTo>
                <a:lnTo>
                  <a:pt x="49911" y="157480"/>
                </a:lnTo>
                <a:lnTo>
                  <a:pt x="38100" y="194310"/>
                </a:lnTo>
                <a:lnTo>
                  <a:pt x="33968" y="234950"/>
                </a:lnTo>
                <a:lnTo>
                  <a:pt x="33964" y="237490"/>
                </a:lnTo>
                <a:lnTo>
                  <a:pt x="34798" y="256540"/>
                </a:lnTo>
                <a:lnTo>
                  <a:pt x="42799" y="295910"/>
                </a:lnTo>
                <a:lnTo>
                  <a:pt x="58038" y="331470"/>
                </a:lnTo>
                <a:lnTo>
                  <a:pt x="79628" y="364490"/>
                </a:lnTo>
                <a:lnTo>
                  <a:pt x="107061" y="391160"/>
                </a:lnTo>
                <a:lnTo>
                  <a:pt x="139191" y="412750"/>
                </a:lnTo>
                <a:lnTo>
                  <a:pt x="175387" y="429260"/>
                </a:lnTo>
                <a:lnTo>
                  <a:pt x="214629" y="436880"/>
                </a:lnTo>
                <a:lnTo>
                  <a:pt x="235331" y="438150"/>
                </a:lnTo>
                <a:lnTo>
                  <a:pt x="255904" y="436880"/>
                </a:lnTo>
                <a:lnTo>
                  <a:pt x="275971" y="434340"/>
                </a:lnTo>
                <a:lnTo>
                  <a:pt x="295401" y="429260"/>
                </a:lnTo>
                <a:lnTo>
                  <a:pt x="313944" y="422910"/>
                </a:lnTo>
                <a:lnTo>
                  <a:pt x="318987" y="420370"/>
                </a:lnTo>
                <a:lnTo>
                  <a:pt x="215391" y="420370"/>
                </a:lnTo>
                <a:lnTo>
                  <a:pt x="179577" y="412750"/>
                </a:lnTo>
                <a:lnTo>
                  <a:pt x="131445" y="388620"/>
                </a:lnTo>
                <a:lnTo>
                  <a:pt x="92201" y="353060"/>
                </a:lnTo>
                <a:lnTo>
                  <a:pt x="64897" y="307340"/>
                </a:lnTo>
                <a:lnTo>
                  <a:pt x="51562" y="254000"/>
                </a:lnTo>
                <a:lnTo>
                  <a:pt x="50800" y="234950"/>
                </a:lnTo>
                <a:lnTo>
                  <a:pt x="51815" y="215900"/>
                </a:lnTo>
                <a:lnTo>
                  <a:pt x="65786" y="162560"/>
                </a:lnTo>
                <a:lnTo>
                  <a:pt x="93725" y="118110"/>
                </a:lnTo>
                <a:lnTo>
                  <a:pt x="133350" y="82550"/>
                </a:lnTo>
                <a:lnTo>
                  <a:pt x="181990" y="58420"/>
                </a:lnTo>
                <a:lnTo>
                  <a:pt x="236982" y="50800"/>
                </a:lnTo>
                <a:lnTo>
                  <a:pt x="314706" y="50800"/>
                </a:lnTo>
                <a:lnTo>
                  <a:pt x="296163" y="43180"/>
                </a:lnTo>
                <a:lnTo>
                  <a:pt x="276860" y="38100"/>
                </a:lnTo>
                <a:lnTo>
                  <a:pt x="256794" y="35560"/>
                </a:lnTo>
                <a:lnTo>
                  <a:pt x="236092" y="34290"/>
                </a:lnTo>
                <a:close/>
              </a:path>
              <a:path w="471804" h="471169">
                <a:moveTo>
                  <a:pt x="314706" y="50800"/>
                </a:moveTo>
                <a:lnTo>
                  <a:pt x="236982" y="50800"/>
                </a:lnTo>
                <a:lnTo>
                  <a:pt x="256032" y="52070"/>
                </a:lnTo>
                <a:lnTo>
                  <a:pt x="274192" y="54610"/>
                </a:lnTo>
                <a:lnTo>
                  <a:pt x="324992" y="73660"/>
                </a:lnTo>
                <a:lnTo>
                  <a:pt x="367411" y="106680"/>
                </a:lnTo>
                <a:lnTo>
                  <a:pt x="399034" y="148590"/>
                </a:lnTo>
                <a:lnTo>
                  <a:pt x="417067" y="200660"/>
                </a:lnTo>
                <a:lnTo>
                  <a:pt x="420624" y="237490"/>
                </a:lnTo>
                <a:lnTo>
                  <a:pt x="419608" y="256540"/>
                </a:lnTo>
                <a:lnTo>
                  <a:pt x="405638" y="308610"/>
                </a:lnTo>
                <a:lnTo>
                  <a:pt x="377698" y="354330"/>
                </a:lnTo>
                <a:lnTo>
                  <a:pt x="338200" y="389890"/>
                </a:lnTo>
                <a:lnTo>
                  <a:pt x="289560" y="412750"/>
                </a:lnTo>
                <a:lnTo>
                  <a:pt x="253364" y="420370"/>
                </a:lnTo>
                <a:lnTo>
                  <a:pt x="318987" y="420370"/>
                </a:lnTo>
                <a:lnTo>
                  <a:pt x="363854" y="392430"/>
                </a:lnTo>
                <a:lnTo>
                  <a:pt x="391287" y="364490"/>
                </a:lnTo>
                <a:lnTo>
                  <a:pt x="413003" y="332740"/>
                </a:lnTo>
                <a:lnTo>
                  <a:pt x="428371" y="295910"/>
                </a:lnTo>
                <a:lnTo>
                  <a:pt x="436499" y="257810"/>
                </a:lnTo>
                <a:lnTo>
                  <a:pt x="437459" y="234950"/>
                </a:lnTo>
                <a:lnTo>
                  <a:pt x="436625" y="215900"/>
                </a:lnTo>
                <a:lnTo>
                  <a:pt x="428625" y="176530"/>
                </a:lnTo>
                <a:lnTo>
                  <a:pt x="413512" y="139700"/>
                </a:lnTo>
                <a:lnTo>
                  <a:pt x="391795" y="107950"/>
                </a:lnTo>
                <a:lnTo>
                  <a:pt x="364489" y="80010"/>
                </a:lnTo>
                <a:lnTo>
                  <a:pt x="332359" y="58420"/>
                </a:lnTo>
                <a:lnTo>
                  <a:pt x="314706" y="50800"/>
                </a:lnTo>
                <a:close/>
              </a:path>
            </a:pathLst>
          </a:custGeom>
          <a:solidFill>
            <a:srgbClr val="164B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57162" y="381000"/>
            <a:ext cx="8828721" cy="102912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5"/>
              </a:spcBef>
            </a:pPr>
            <a:r>
              <a:rPr lang="pt-BR" sz="3300" spc="-5" dirty="0">
                <a:solidFill>
                  <a:schemeClr val="bg1"/>
                </a:solidFill>
                <a:latin typeface="Georgia"/>
                <a:cs typeface="Georgia"/>
              </a:rPr>
              <a:t>INTRODUÇÃO</a:t>
            </a:r>
            <a:br>
              <a:rPr lang="pt-BR" sz="3300" b="1" spc="-5" dirty="0">
                <a:solidFill>
                  <a:schemeClr val="bg1"/>
                </a:solidFill>
                <a:latin typeface="Georgia"/>
                <a:cs typeface="Georgia"/>
              </a:rPr>
            </a:br>
            <a:endParaRPr sz="33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sp>
        <p:nvSpPr>
          <p:cNvPr id="10" name="object 8"/>
          <p:cNvSpPr txBox="1">
            <a:spLocks noGrp="1"/>
          </p:cNvSpPr>
          <p:nvPr>
            <p:ph type="body" idx="1"/>
          </p:nvPr>
        </p:nvSpPr>
        <p:spPr>
          <a:xfrm>
            <a:off x="156208" y="1411428"/>
            <a:ext cx="8829675" cy="46705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12750">
              <a:lnSpc>
                <a:spcPct val="100000"/>
              </a:lnSpc>
              <a:spcBef>
                <a:spcPts val="100"/>
              </a:spcBef>
              <a:tabLst>
                <a:tab pos="2054860" algn="l"/>
              </a:tabLst>
            </a:pPr>
            <a:r>
              <a:rPr lang="pt-BR" sz="2800" dirty="0">
                <a:solidFill>
                  <a:schemeClr val="bg1"/>
                </a:solidFill>
              </a:rPr>
              <a:t>   RABDOMIOSSARCOMA DE VIAS BILIARES</a:t>
            </a:r>
          </a:p>
          <a:p>
            <a:pPr marL="12700" marR="412750">
              <a:lnSpc>
                <a:spcPct val="100000"/>
              </a:lnSpc>
              <a:spcBef>
                <a:spcPts val="100"/>
              </a:spcBef>
              <a:tabLst>
                <a:tab pos="2054860" algn="l"/>
              </a:tabLst>
            </a:pPr>
            <a:endParaRPr lang="pt-BR" sz="2800" dirty="0">
              <a:solidFill>
                <a:schemeClr val="bg1"/>
              </a:solidFill>
            </a:endParaRPr>
          </a:p>
          <a:p>
            <a:pPr marL="469900" marR="412750" indent="-457200" algn="just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054860" algn="l"/>
              </a:tabLst>
            </a:pPr>
            <a:r>
              <a:rPr lang="pt-BR" sz="2000" b="0" dirty="0">
                <a:solidFill>
                  <a:schemeClr val="bg1"/>
                </a:solidFill>
                <a:latin typeface="Georgia" panose="02040502050405020303" pitchFamily="18" charset="0"/>
              </a:rPr>
              <a:t>O RMS biliar acomete indivíduos com idade média de 3 anos e preferencialmente em crianças do sexo masculino, tendo como características clínicas mais comuns a icterícia e distensão abdominal, sendo considerada causa mais comum de icterícia obstrutiva maligna em paciente pediátricos. Dor, náuseas, vômitos e febre também podem ser observados, mas não são comuns.</a:t>
            </a:r>
            <a:endParaRPr lang="pt-BR" sz="2000" dirty="0">
              <a:solidFill>
                <a:schemeClr val="bg1"/>
              </a:solidFill>
            </a:endParaRPr>
          </a:p>
          <a:p>
            <a:pPr marL="469900" marR="412750" indent="-457200" algn="just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054860" algn="l"/>
              </a:tabLst>
            </a:pPr>
            <a:endParaRPr lang="pt-BR" sz="2000" dirty="0">
              <a:solidFill>
                <a:schemeClr val="bg1"/>
              </a:solidFill>
            </a:endParaRPr>
          </a:p>
          <a:p>
            <a:pPr marL="12700" marR="412750">
              <a:spcBef>
                <a:spcPts val="100"/>
              </a:spcBef>
              <a:tabLst>
                <a:tab pos="2054860" algn="l"/>
              </a:tabLst>
            </a:pPr>
            <a:endParaRPr lang="pt-BR" sz="1800" dirty="0">
              <a:solidFill>
                <a:schemeClr val="bg1"/>
              </a:solidFill>
            </a:endParaRPr>
          </a:p>
          <a:p>
            <a:pPr marL="469900" marR="412750" indent="-457200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054860" algn="l"/>
              </a:tabLst>
            </a:pPr>
            <a:endParaRPr lang="pt-BR" sz="1800" dirty="0">
              <a:solidFill>
                <a:schemeClr val="bg1"/>
              </a:solidFill>
            </a:endParaRPr>
          </a:p>
          <a:p>
            <a:pPr marL="469900" marR="412750" indent="-457200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054860" algn="l"/>
              </a:tabLst>
            </a:pPr>
            <a:endParaRPr lang="pt-BR" sz="1800" dirty="0">
              <a:solidFill>
                <a:schemeClr val="bg1"/>
              </a:solidFill>
            </a:endParaRPr>
          </a:p>
          <a:p>
            <a:pPr marL="469900" marR="412750" indent="-457200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054860" algn="l"/>
              </a:tabLst>
            </a:pPr>
            <a:endParaRPr lang="pt-BR" sz="1800" dirty="0">
              <a:solidFill>
                <a:schemeClr val="bg1"/>
              </a:solidFill>
            </a:endParaRPr>
          </a:p>
          <a:p>
            <a:pPr marL="469900" marR="412750" indent="-4572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054860" algn="l"/>
              </a:tabLst>
            </a:pPr>
            <a:endParaRPr lang="pt-BR" sz="2800" b="0" spc="-545" dirty="0">
              <a:solidFill>
                <a:schemeClr val="bg1"/>
              </a:solidFill>
              <a:latin typeface="Georgia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04995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5447" y="1219200"/>
            <a:ext cx="8833485" cy="0"/>
          </a:xfrm>
          <a:custGeom>
            <a:avLst/>
            <a:gdLst/>
            <a:ahLst/>
            <a:cxnLst/>
            <a:rect l="l" t="t" r="r" b="b"/>
            <a:pathLst>
              <a:path w="8833485">
                <a:moveTo>
                  <a:pt x="0" y="0"/>
                </a:moveTo>
                <a:lnTo>
                  <a:pt x="8833104" y="0"/>
                </a:lnTo>
              </a:path>
            </a:pathLst>
          </a:custGeom>
          <a:ln w="11430">
            <a:solidFill>
              <a:schemeClr val="bg1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0"/>
            <a:ext cx="8833485" cy="6547484"/>
          </a:xfrm>
          <a:custGeom>
            <a:avLst/>
            <a:gdLst/>
            <a:ahLst/>
            <a:cxnLst/>
            <a:rect l="l" t="t" r="r" b="b"/>
            <a:pathLst>
              <a:path w="8833485" h="6547484">
                <a:moveTo>
                  <a:pt x="0" y="6547104"/>
                </a:moveTo>
                <a:lnTo>
                  <a:pt x="8833104" y="6547104"/>
                </a:lnTo>
                <a:lnTo>
                  <a:pt x="8833104" y="0"/>
                </a:lnTo>
                <a:lnTo>
                  <a:pt x="0" y="0"/>
                </a:lnTo>
                <a:lnTo>
                  <a:pt x="0" y="6547104"/>
                </a:lnTo>
                <a:close/>
              </a:path>
            </a:pathLst>
          </a:custGeom>
          <a:ln w="9524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67200" y="914400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304800" y="0"/>
                </a:moveTo>
                <a:lnTo>
                  <a:pt x="255374" y="3990"/>
                </a:lnTo>
                <a:lnTo>
                  <a:pt x="208483" y="15544"/>
                </a:lnTo>
                <a:lnTo>
                  <a:pt x="164753" y="34032"/>
                </a:lnTo>
                <a:lnTo>
                  <a:pt x="124815" y="58826"/>
                </a:lnTo>
                <a:lnTo>
                  <a:pt x="89296" y="89296"/>
                </a:lnTo>
                <a:lnTo>
                  <a:pt x="58826" y="124815"/>
                </a:lnTo>
                <a:lnTo>
                  <a:pt x="34032" y="164753"/>
                </a:lnTo>
                <a:lnTo>
                  <a:pt x="15544" y="208483"/>
                </a:lnTo>
                <a:lnTo>
                  <a:pt x="3990" y="255374"/>
                </a:lnTo>
                <a:lnTo>
                  <a:pt x="0" y="304800"/>
                </a:lnTo>
                <a:lnTo>
                  <a:pt x="3990" y="354225"/>
                </a:lnTo>
                <a:lnTo>
                  <a:pt x="15544" y="401116"/>
                </a:lnTo>
                <a:lnTo>
                  <a:pt x="34032" y="444846"/>
                </a:lnTo>
                <a:lnTo>
                  <a:pt x="58826" y="484784"/>
                </a:lnTo>
                <a:lnTo>
                  <a:pt x="89296" y="520303"/>
                </a:lnTo>
                <a:lnTo>
                  <a:pt x="124815" y="550773"/>
                </a:lnTo>
                <a:lnTo>
                  <a:pt x="164753" y="575567"/>
                </a:lnTo>
                <a:lnTo>
                  <a:pt x="208483" y="594055"/>
                </a:lnTo>
                <a:lnTo>
                  <a:pt x="255374" y="605609"/>
                </a:lnTo>
                <a:lnTo>
                  <a:pt x="304800" y="609600"/>
                </a:lnTo>
                <a:lnTo>
                  <a:pt x="354225" y="605609"/>
                </a:lnTo>
                <a:lnTo>
                  <a:pt x="401116" y="594055"/>
                </a:lnTo>
                <a:lnTo>
                  <a:pt x="444846" y="575567"/>
                </a:lnTo>
                <a:lnTo>
                  <a:pt x="484784" y="550773"/>
                </a:lnTo>
                <a:lnTo>
                  <a:pt x="520303" y="520303"/>
                </a:lnTo>
                <a:lnTo>
                  <a:pt x="550773" y="484784"/>
                </a:lnTo>
                <a:lnTo>
                  <a:pt x="575567" y="444846"/>
                </a:lnTo>
                <a:lnTo>
                  <a:pt x="594055" y="401116"/>
                </a:lnTo>
                <a:lnTo>
                  <a:pt x="605609" y="354225"/>
                </a:lnTo>
                <a:lnTo>
                  <a:pt x="609600" y="304800"/>
                </a:lnTo>
                <a:lnTo>
                  <a:pt x="605609" y="255374"/>
                </a:lnTo>
                <a:lnTo>
                  <a:pt x="594055" y="208483"/>
                </a:lnTo>
                <a:lnTo>
                  <a:pt x="575567" y="164753"/>
                </a:lnTo>
                <a:lnTo>
                  <a:pt x="550773" y="124815"/>
                </a:lnTo>
                <a:lnTo>
                  <a:pt x="520303" y="89296"/>
                </a:lnTo>
                <a:lnTo>
                  <a:pt x="484784" y="58826"/>
                </a:lnTo>
                <a:lnTo>
                  <a:pt x="444846" y="34032"/>
                </a:lnTo>
                <a:lnTo>
                  <a:pt x="401116" y="15544"/>
                </a:lnTo>
                <a:lnTo>
                  <a:pt x="354225" y="3990"/>
                </a:lnTo>
                <a:lnTo>
                  <a:pt x="3048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36288" y="983743"/>
            <a:ext cx="471805" cy="471170"/>
          </a:xfrm>
          <a:custGeom>
            <a:avLst/>
            <a:gdLst/>
            <a:ahLst/>
            <a:cxnLst/>
            <a:rect l="l" t="t" r="r" b="b"/>
            <a:pathLst>
              <a:path w="471804" h="471169">
                <a:moveTo>
                  <a:pt x="234441" y="0"/>
                </a:moveTo>
                <a:lnTo>
                  <a:pt x="187071" y="5080"/>
                </a:lnTo>
                <a:lnTo>
                  <a:pt x="142875" y="19050"/>
                </a:lnTo>
                <a:lnTo>
                  <a:pt x="102997" y="41910"/>
                </a:lnTo>
                <a:lnTo>
                  <a:pt x="68199" y="69850"/>
                </a:lnTo>
                <a:lnTo>
                  <a:pt x="39624" y="105410"/>
                </a:lnTo>
                <a:lnTo>
                  <a:pt x="18161" y="146050"/>
                </a:lnTo>
                <a:lnTo>
                  <a:pt x="4572" y="190500"/>
                </a:lnTo>
                <a:lnTo>
                  <a:pt x="0" y="237490"/>
                </a:lnTo>
                <a:lnTo>
                  <a:pt x="1397" y="261620"/>
                </a:lnTo>
                <a:lnTo>
                  <a:pt x="11049" y="307340"/>
                </a:lnTo>
                <a:lnTo>
                  <a:pt x="29083" y="349250"/>
                </a:lnTo>
                <a:lnTo>
                  <a:pt x="54610" y="387350"/>
                </a:lnTo>
                <a:lnTo>
                  <a:pt x="86740" y="419100"/>
                </a:lnTo>
                <a:lnTo>
                  <a:pt x="124460" y="444500"/>
                </a:lnTo>
                <a:lnTo>
                  <a:pt x="166877" y="461010"/>
                </a:lnTo>
                <a:lnTo>
                  <a:pt x="212978" y="471170"/>
                </a:lnTo>
                <a:lnTo>
                  <a:pt x="236982" y="471170"/>
                </a:lnTo>
                <a:lnTo>
                  <a:pt x="261112" y="469900"/>
                </a:lnTo>
                <a:lnTo>
                  <a:pt x="284352" y="467360"/>
                </a:lnTo>
                <a:lnTo>
                  <a:pt x="306959" y="461010"/>
                </a:lnTo>
                <a:lnTo>
                  <a:pt x="322471" y="454660"/>
                </a:lnTo>
                <a:lnTo>
                  <a:pt x="236092" y="454660"/>
                </a:lnTo>
                <a:lnTo>
                  <a:pt x="213740" y="453390"/>
                </a:lnTo>
                <a:lnTo>
                  <a:pt x="171069" y="444500"/>
                </a:lnTo>
                <a:lnTo>
                  <a:pt x="131825" y="429260"/>
                </a:lnTo>
                <a:lnTo>
                  <a:pt x="96900" y="405130"/>
                </a:lnTo>
                <a:lnTo>
                  <a:pt x="67183" y="375920"/>
                </a:lnTo>
                <a:lnTo>
                  <a:pt x="43561" y="340360"/>
                </a:lnTo>
                <a:lnTo>
                  <a:pt x="26924" y="302260"/>
                </a:lnTo>
                <a:lnTo>
                  <a:pt x="18034" y="259080"/>
                </a:lnTo>
                <a:lnTo>
                  <a:pt x="16954" y="237490"/>
                </a:lnTo>
                <a:lnTo>
                  <a:pt x="16958" y="234950"/>
                </a:lnTo>
                <a:lnTo>
                  <a:pt x="21336" y="191770"/>
                </a:lnTo>
                <a:lnTo>
                  <a:pt x="34036" y="151130"/>
                </a:lnTo>
                <a:lnTo>
                  <a:pt x="54101" y="114300"/>
                </a:lnTo>
                <a:lnTo>
                  <a:pt x="80772" y="81280"/>
                </a:lnTo>
                <a:lnTo>
                  <a:pt x="113157" y="54610"/>
                </a:lnTo>
                <a:lnTo>
                  <a:pt x="150240" y="34290"/>
                </a:lnTo>
                <a:lnTo>
                  <a:pt x="191262" y="21590"/>
                </a:lnTo>
                <a:lnTo>
                  <a:pt x="235331" y="17780"/>
                </a:lnTo>
                <a:lnTo>
                  <a:pt x="323269" y="17780"/>
                </a:lnTo>
                <a:lnTo>
                  <a:pt x="304546" y="10160"/>
                </a:lnTo>
                <a:lnTo>
                  <a:pt x="281939" y="5080"/>
                </a:lnTo>
                <a:lnTo>
                  <a:pt x="258445" y="1270"/>
                </a:lnTo>
                <a:lnTo>
                  <a:pt x="234441" y="0"/>
                </a:lnTo>
                <a:close/>
              </a:path>
              <a:path w="471804" h="471169">
                <a:moveTo>
                  <a:pt x="323269" y="17780"/>
                </a:moveTo>
                <a:lnTo>
                  <a:pt x="235331" y="17780"/>
                </a:lnTo>
                <a:lnTo>
                  <a:pt x="257683" y="19050"/>
                </a:lnTo>
                <a:lnTo>
                  <a:pt x="279400" y="21590"/>
                </a:lnTo>
                <a:lnTo>
                  <a:pt x="320548" y="34290"/>
                </a:lnTo>
                <a:lnTo>
                  <a:pt x="357759" y="54610"/>
                </a:lnTo>
                <a:lnTo>
                  <a:pt x="390144" y="81280"/>
                </a:lnTo>
                <a:lnTo>
                  <a:pt x="416940" y="113030"/>
                </a:lnTo>
                <a:lnTo>
                  <a:pt x="437134" y="151130"/>
                </a:lnTo>
                <a:lnTo>
                  <a:pt x="449961" y="191770"/>
                </a:lnTo>
                <a:lnTo>
                  <a:pt x="454469" y="234950"/>
                </a:lnTo>
                <a:lnTo>
                  <a:pt x="454465" y="237490"/>
                </a:lnTo>
                <a:lnTo>
                  <a:pt x="450088" y="279400"/>
                </a:lnTo>
                <a:lnTo>
                  <a:pt x="437514" y="321310"/>
                </a:lnTo>
                <a:lnTo>
                  <a:pt x="417322" y="358140"/>
                </a:lnTo>
                <a:lnTo>
                  <a:pt x="390778" y="391160"/>
                </a:lnTo>
                <a:lnTo>
                  <a:pt x="358394" y="417830"/>
                </a:lnTo>
                <a:lnTo>
                  <a:pt x="321310" y="438150"/>
                </a:lnTo>
                <a:lnTo>
                  <a:pt x="280162" y="450850"/>
                </a:lnTo>
                <a:lnTo>
                  <a:pt x="236092" y="454660"/>
                </a:lnTo>
                <a:lnTo>
                  <a:pt x="322471" y="454660"/>
                </a:lnTo>
                <a:lnTo>
                  <a:pt x="368553" y="430530"/>
                </a:lnTo>
                <a:lnTo>
                  <a:pt x="403351" y="401320"/>
                </a:lnTo>
                <a:lnTo>
                  <a:pt x="431800" y="367030"/>
                </a:lnTo>
                <a:lnTo>
                  <a:pt x="453389" y="326390"/>
                </a:lnTo>
                <a:lnTo>
                  <a:pt x="466851" y="281940"/>
                </a:lnTo>
                <a:lnTo>
                  <a:pt x="471424" y="234950"/>
                </a:lnTo>
                <a:lnTo>
                  <a:pt x="470026" y="210820"/>
                </a:lnTo>
                <a:lnTo>
                  <a:pt x="460501" y="165100"/>
                </a:lnTo>
                <a:lnTo>
                  <a:pt x="442340" y="123190"/>
                </a:lnTo>
                <a:lnTo>
                  <a:pt x="416813" y="85090"/>
                </a:lnTo>
                <a:lnTo>
                  <a:pt x="384683" y="53340"/>
                </a:lnTo>
                <a:lnTo>
                  <a:pt x="347090" y="27940"/>
                </a:lnTo>
                <a:lnTo>
                  <a:pt x="326389" y="19050"/>
                </a:lnTo>
                <a:lnTo>
                  <a:pt x="323269" y="17780"/>
                </a:lnTo>
                <a:close/>
              </a:path>
              <a:path w="471804" h="471169">
                <a:moveTo>
                  <a:pt x="236092" y="34290"/>
                </a:moveTo>
                <a:lnTo>
                  <a:pt x="195452" y="38100"/>
                </a:lnTo>
                <a:lnTo>
                  <a:pt x="157607" y="49530"/>
                </a:lnTo>
                <a:lnTo>
                  <a:pt x="123189" y="68580"/>
                </a:lnTo>
                <a:lnTo>
                  <a:pt x="93345" y="92710"/>
                </a:lnTo>
                <a:lnTo>
                  <a:pt x="68579" y="123190"/>
                </a:lnTo>
                <a:lnTo>
                  <a:pt x="49911" y="157480"/>
                </a:lnTo>
                <a:lnTo>
                  <a:pt x="38100" y="194310"/>
                </a:lnTo>
                <a:lnTo>
                  <a:pt x="33968" y="234950"/>
                </a:lnTo>
                <a:lnTo>
                  <a:pt x="33964" y="237490"/>
                </a:lnTo>
                <a:lnTo>
                  <a:pt x="34798" y="256540"/>
                </a:lnTo>
                <a:lnTo>
                  <a:pt x="42799" y="295910"/>
                </a:lnTo>
                <a:lnTo>
                  <a:pt x="58038" y="331470"/>
                </a:lnTo>
                <a:lnTo>
                  <a:pt x="79628" y="364490"/>
                </a:lnTo>
                <a:lnTo>
                  <a:pt x="107061" y="391160"/>
                </a:lnTo>
                <a:lnTo>
                  <a:pt x="139191" y="412750"/>
                </a:lnTo>
                <a:lnTo>
                  <a:pt x="175387" y="429260"/>
                </a:lnTo>
                <a:lnTo>
                  <a:pt x="214629" y="436880"/>
                </a:lnTo>
                <a:lnTo>
                  <a:pt x="235331" y="438150"/>
                </a:lnTo>
                <a:lnTo>
                  <a:pt x="255904" y="436880"/>
                </a:lnTo>
                <a:lnTo>
                  <a:pt x="275971" y="434340"/>
                </a:lnTo>
                <a:lnTo>
                  <a:pt x="295401" y="429260"/>
                </a:lnTo>
                <a:lnTo>
                  <a:pt x="313944" y="422910"/>
                </a:lnTo>
                <a:lnTo>
                  <a:pt x="318987" y="420370"/>
                </a:lnTo>
                <a:lnTo>
                  <a:pt x="215391" y="420370"/>
                </a:lnTo>
                <a:lnTo>
                  <a:pt x="179577" y="412750"/>
                </a:lnTo>
                <a:lnTo>
                  <a:pt x="131445" y="388620"/>
                </a:lnTo>
                <a:lnTo>
                  <a:pt x="92201" y="353060"/>
                </a:lnTo>
                <a:lnTo>
                  <a:pt x="64897" y="307340"/>
                </a:lnTo>
                <a:lnTo>
                  <a:pt x="51562" y="254000"/>
                </a:lnTo>
                <a:lnTo>
                  <a:pt x="50800" y="234950"/>
                </a:lnTo>
                <a:lnTo>
                  <a:pt x="51815" y="215900"/>
                </a:lnTo>
                <a:lnTo>
                  <a:pt x="65786" y="162560"/>
                </a:lnTo>
                <a:lnTo>
                  <a:pt x="93725" y="118110"/>
                </a:lnTo>
                <a:lnTo>
                  <a:pt x="133350" y="82550"/>
                </a:lnTo>
                <a:lnTo>
                  <a:pt x="181990" y="58420"/>
                </a:lnTo>
                <a:lnTo>
                  <a:pt x="236982" y="50800"/>
                </a:lnTo>
                <a:lnTo>
                  <a:pt x="314706" y="50800"/>
                </a:lnTo>
                <a:lnTo>
                  <a:pt x="296163" y="43180"/>
                </a:lnTo>
                <a:lnTo>
                  <a:pt x="276860" y="38100"/>
                </a:lnTo>
                <a:lnTo>
                  <a:pt x="256794" y="35560"/>
                </a:lnTo>
                <a:lnTo>
                  <a:pt x="236092" y="34290"/>
                </a:lnTo>
                <a:close/>
              </a:path>
              <a:path w="471804" h="471169">
                <a:moveTo>
                  <a:pt x="314706" y="50800"/>
                </a:moveTo>
                <a:lnTo>
                  <a:pt x="236982" y="50800"/>
                </a:lnTo>
                <a:lnTo>
                  <a:pt x="256032" y="52070"/>
                </a:lnTo>
                <a:lnTo>
                  <a:pt x="274192" y="54610"/>
                </a:lnTo>
                <a:lnTo>
                  <a:pt x="324992" y="73660"/>
                </a:lnTo>
                <a:lnTo>
                  <a:pt x="367411" y="106680"/>
                </a:lnTo>
                <a:lnTo>
                  <a:pt x="399034" y="148590"/>
                </a:lnTo>
                <a:lnTo>
                  <a:pt x="417067" y="200660"/>
                </a:lnTo>
                <a:lnTo>
                  <a:pt x="420624" y="237490"/>
                </a:lnTo>
                <a:lnTo>
                  <a:pt x="419608" y="256540"/>
                </a:lnTo>
                <a:lnTo>
                  <a:pt x="405638" y="308610"/>
                </a:lnTo>
                <a:lnTo>
                  <a:pt x="377698" y="354330"/>
                </a:lnTo>
                <a:lnTo>
                  <a:pt x="338200" y="389890"/>
                </a:lnTo>
                <a:lnTo>
                  <a:pt x="289560" y="412750"/>
                </a:lnTo>
                <a:lnTo>
                  <a:pt x="253364" y="420370"/>
                </a:lnTo>
                <a:lnTo>
                  <a:pt x="318987" y="420370"/>
                </a:lnTo>
                <a:lnTo>
                  <a:pt x="363854" y="392430"/>
                </a:lnTo>
                <a:lnTo>
                  <a:pt x="391287" y="364490"/>
                </a:lnTo>
                <a:lnTo>
                  <a:pt x="413003" y="332740"/>
                </a:lnTo>
                <a:lnTo>
                  <a:pt x="428371" y="295910"/>
                </a:lnTo>
                <a:lnTo>
                  <a:pt x="436499" y="257810"/>
                </a:lnTo>
                <a:lnTo>
                  <a:pt x="437459" y="234950"/>
                </a:lnTo>
                <a:lnTo>
                  <a:pt x="436625" y="215900"/>
                </a:lnTo>
                <a:lnTo>
                  <a:pt x="428625" y="176530"/>
                </a:lnTo>
                <a:lnTo>
                  <a:pt x="413512" y="139700"/>
                </a:lnTo>
                <a:lnTo>
                  <a:pt x="391795" y="107950"/>
                </a:lnTo>
                <a:lnTo>
                  <a:pt x="364489" y="80010"/>
                </a:lnTo>
                <a:lnTo>
                  <a:pt x="332359" y="58420"/>
                </a:lnTo>
                <a:lnTo>
                  <a:pt x="314706" y="50800"/>
                </a:lnTo>
                <a:close/>
              </a:path>
            </a:pathLst>
          </a:custGeom>
          <a:solidFill>
            <a:srgbClr val="164B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57162" y="381000"/>
            <a:ext cx="8828721" cy="102912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5"/>
              </a:spcBef>
            </a:pPr>
            <a:r>
              <a:rPr lang="pt-BR" sz="3300" spc="-5" dirty="0">
                <a:solidFill>
                  <a:schemeClr val="bg1"/>
                </a:solidFill>
                <a:latin typeface="Georgia"/>
                <a:cs typeface="Georgia"/>
              </a:rPr>
              <a:t>INTRODUÇÃO</a:t>
            </a:r>
            <a:br>
              <a:rPr lang="pt-BR" sz="3300" b="1" spc="-5" dirty="0">
                <a:solidFill>
                  <a:schemeClr val="bg1"/>
                </a:solidFill>
                <a:latin typeface="Georgia"/>
                <a:cs typeface="Georgia"/>
              </a:rPr>
            </a:br>
            <a:endParaRPr sz="33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sp>
        <p:nvSpPr>
          <p:cNvPr id="11" name="object 8"/>
          <p:cNvSpPr txBox="1">
            <a:spLocks noGrp="1"/>
          </p:cNvSpPr>
          <p:nvPr>
            <p:ph type="body" idx="1"/>
          </p:nvPr>
        </p:nvSpPr>
        <p:spPr>
          <a:xfrm>
            <a:off x="228600" y="1447800"/>
            <a:ext cx="8610600" cy="48141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12750">
              <a:lnSpc>
                <a:spcPct val="100000"/>
              </a:lnSpc>
              <a:spcBef>
                <a:spcPts val="100"/>
              </a:spcBef>
              <a:tabLst>
                <a:tab pos="2054860" algn="l"/>
              </a:tabLst>
            </a:pPr>
            <a:r>
              <a:rPr lang="pt-BR" sz="2800" dirty="0">
                <a:solidFill>
                  <a:schemeClr val="bg1"/>
                </a:solidFill>
              </a:rPr>
              <a:t> RABDOMIOSSARCOMA DE VIAS BILIARES</a:t>
            </a:r>
          </a:p>
          <a:p>
            <a:pPr marL="12700" algn="just">
              <a:spcBef>
                <a:spcPts val="590"/>
              </a:spcBef>
              <a:tabLst>
                <a:tab pos="469265" algn="l"/>
                <a:tab pos="1154430" algn="l"/>
                <a:tab pos="2367280" algn="l"/>
                <a:tab pos="4074160" algn="l"/>
                <a:tab pos="4868545" algn="l"/>
                <a:tab pos="6531609" algn="l"/>
                <a:tab pos="6871334" algn="l"/>
              </a:tabLst>
            </a:pPr>
            <a:endParaRPr lang="pt-BR" sz="2400" spc="-5" dirty="0">
              <a:solidFill>
                <a:schemeClr val="bg1"/>
              </a:solidFill>
              <a:cs typeface="Arial"/>
            </a:endParaRPr>
          </a:p>
          <a:p>
            <a:pPr marL="355600" indent="-342900" algn="just">
              <a:spcBef>
                <a:spcPts val="590"/>
              </a:spcBef>
              <a:buFont typeface="Arial" panose="020B0604020202020204" pitchFamily="34" charset="0"/>
              <a:buChar char="•"/>
              <a:tabLst>
                <a:tab pos="469265" algn="l"/>
                <a:tab pos="1154430" algn="l"/>
                <a:tab pos="2367280" algn="l"/>
                <a:tab pos="4074160" algn="l"/>
                <a:tab pos="4868545" algn="l"/>
                <a:tab pos="6531609" algn="l"/>
                <a:tab pos="6871334" algn="l"/>
              </a:tabLst>
            </a:pPr>
            <a:r>
              <a:rPr lang="pt-BR" sz="2000" b="0" dirty="0">
                <a:solidFill>
                  <a:schemeClr val="bg1"/>
                </a:solidFill>
                <a:latin typeface="Georgia" pitchFamily="18" charset="0"/>
                <a:cs typeface="Arial"/>
              </a:rPr>
              <a:t>O diagnóstico é feito a partir da suspeição clínica, </a:t>
            </a:r>
            <a:r>
              <a:rPr lang="pt-PT" sz="2000" b="0" dirty="0">
                <a:solidFill>
                  <a:schemeClr val="bg1"/>
                </a:solidFill>
              </a:rPr>
              <a:t>seguido por exames complementares de imagem e biópsia, direcionados e sistematicamente analisados, objetivando uma precocidade na sua constatação</a:t>
            </a:r>
            <a:r>
              <a:rPr lang="pt-BR" sz="2000" b="0" dirty="0">
                <a:solidFill>
                  <a:schemeClr val="bg1"/>
                </a:solidFill>
              </a:rPr>
              <a:t>.</a:t>
            </a:r>
          </a:p>
          <a:p>
            <a:pPr marL="355600" indent="-342900" algn="just">
              <a:spcBef>
                <a:spcPts val="590"/>
              </a:spcBef>
              <a:buFont typeface="Arial" panose="020B0604020202020204" pitchFamily="34" charset="0"/>
              <a:buChar char="•"/>
              <a:tabLst>
                <a:tab pos="469265" algn="l"/>
                <a:tab pos="1154430" algn="l"/>
                <a:tab pos="2367280" algn="l"/>
                <a:tab pos="4074160" algn="l"/>
                <a:tab pos="4868545" algn="l"/>
                <a:tab pos="6531609" algn="l"/>
                <a:tab pos="6871334" algn="l"/>
              </a:tabLst>
            </a:pPr>
            <a:endParaRPr lang="pt-BR" sz="2000" b="0" dirty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b="0" dirty="0">
                <a:solidFill>
                  <a:schemeClr val="bg1"/>
                </a:solidFill>
              </a:rPr>
              <a:t>Os exames de rastreio e diagnósticos são a  ultrassonografia , onde demonstrará basicamente uma dilatação ductal biliar intra-hepática e uma massa intraductal. A tomografia computadorizada mostra uma massa heterogênea ou hipodensa com dilatação ductal biliar. E por fim a ressonância magnética, apresentando a mesma vantagens sobre outras modalidades devido à sua capacidade de definir a extensão da doença e a relação com a vasos hepáticos.</a:t>
            </a:r>
          </a:p>
          <a:p>
            <a:pPr marL="355600" indent="-342900" algn="just">
              <a:spcBef>
                <a:spcPts val="590"/>
              </a:spcBef>
              <a:buFont typeface="Arial" panose="020B0604020202020204" pitchFamily="34" charset="0"/>
              <a:buChar char="•"/>
              <a:tabLst>
                <a:tab pos="469265" algn="l"/>
                <a:tab pos="1154430" algn="l"/>
                <a:tab pos="2367280" algn="l"/>
                <a:tab pos="4074160" algn="l"/>
                <a:tab pos="4868545" algn="l"/>
                <a:tab pos="6531609" algn="l"/>
                <a:tab pos="6871334" algn="l"/>
              </a:tabLst>
            </a:pPr>
            <a:endParaRPr lang="pt-BR" sz="20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526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5447" y="1219200"/>
            <a:ext cx="8833485" cy="0"/>
          </a:xfrm>
          <a:custGeom>
            <a:avLst/>
            <a:gdLst/>
            <a:ahLst/>
            <a:cxnLst/>
            <a:rect l="l" t="t" r="r" b="b"/>
            <a:pathLst>
              <a:path w="8833485">
                <a:moveTo>
                  <a:pt x="0" y="0"/>
                </a:moveTo>
                <a:lnTo>
                  <a:pt x="8833104" y="0"/>
                </a:lnTo>
              </a:path>
            </a:pathLst>
          </a:custGeom>
          <a:ln w="11430">
            <a:solidFill>
              <a:schemeClr val="bg1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0"/>
            <a:ext cx="8833485" cy="6547484"/>
          </a:xfrm>
          <a:custGeom>
            <a:avLst/>
            <a:gdLst/>
            <a:ahLst/>
            <a:cxnLst/>
            <a:rect l="l" t="t" r="r" b="b"/>
            <a:pathLst>
              <a:path w="8833485" h="6547484">
                <a:moveTo>
                  <a:pt x="0" y="6547104"/>
                </a:moveTo>
                <a:lnTo>
                  <a:pt x="8833104" y="6547104"/>
                </a:lnTo>
                <a:lnTo>
                  <a:pt x="8833104" y="0"/>
                </a:lnTo>
                <a:lnTo>
                  <a:pt x="0" y="0"/>
                </a:lnTo>
                <a:lnTo>
                  <a:pt x="0" y="6547104"/>
                </a:lnTo>
                <a:close/>
              </a:path>
            </a:pathLst>
          </a:custGeom>
          <a:ln w="9524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67200" y="914400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304800" y="0"/>
                </a:moveTo>
                <a:lnTo>
                  <a:pt x="255374" y="3990"/>
                </a:lnTo>
                <a:lnTo>
                  <a:pt x="208483" y="15544"/>
                </a:lnTo>
                <a:lnTo>
                  <a:pt x="164753" y="34032"/>
                </a:lnTo>
                <a:lnTo>
                  <a:pt x="124815" y="58826"/>
                </a:lnTo>
                <a:lnTo>
                  <a:pt x="89296" y="89296"/>
                </a:lnTo>
                <a:lnTo>
                  <a:pt x="58826" y="124815"/>
                </a:lnTo>
                <a:lnTo>
                  <a:pt x="34032" y="164753"/>
                </a:lnTo>
                <a:lnTo>
                  <a:pt x="15544" y="208483"/>
                </a:lnTo>
                <a:lnTo>
                  <a:pt x="3990" y="255374"/>
                </a:lnTo>
                <a:lnTo>
                  <a:pt x="0" y="304800"/>
                </a:lnTo>
                <a:lnTo>
                  <a:pt x="3990" y="354225"/>
                </a:lnTo>
                <a:lnTo>
                  <a:pt x="15544" y="401116"/>
                </a:lnTo>
                <a:lnTo>
                  <a:pt x="34032" y="444846"/>
                </a:lnTo>
                <a:lnTo>
                  <a:pt x="58826" y="484784"/>
                </a:lnTo>
                <a:lnTo>
                  <a:pt x="89296" y="520303"/>
                </a:lnTo>
                <a:lnTo>
                  <a:pt x="124815" y="550773"/>
                </a:lnTo>
                <a:lnTo>
                  <a:pt x="164753" y="575567"/>
                </a:lnTo>
                <a:lnTo>
                  <a:pt x="208483" y="594055"/>
                </a:lnTo>
                <a:lnTo>
                  <a:pt x="255374" y="605609"/>
                </a:lnTo>
                <a:lnTo>
                  <a:pt x="304800" y="609600"/>
                </a:lnTo>
                <a:lnTo>
                  <a:pt x="354225" y="605609"/>
                </a:lnTo>
                <a:lnTo>
                  <a:pt x="401116" y="594055"/>
                </a:lnTo>
                <a:lnTo>
                  <a:pt x="444846" y="575567"/>
                </a:lnTo>
                <a:lnTo>
                  <a:pt x="484784" y="550773"/>
                </a:lnTo>
                <a:lnTo>
                  <a:pt x="520303" y="520303"/>
                </a:lnTo>
                <a:lnTo>
                  <a:pt x="550773" y="484784"/>
                </a:lnTo>
                <a:lnTo>
                  <a:pt x="575567" y="444846"/>
                </a:lnTo>
                <a:lnTo>
                  <a:pt x="594055" y="401116"/>
                </a:lnTo>
                <a:lnTo>
                  <a:pt x="605609" y="354225"/>
                </a:lnTo>
                <a:lnTo>
                  <a:pt x="609600" y="304800"/>
                </a:lnTo>
                <a:lnTo>
                  <a:pt x="605609" y="255374"/>
                </a:lnTo>
                <a:lnTo>
                  <a:pt x="594055" y="208483"/>
                </a:lnTo>
                <a:lnTo>
                  <a:pt x="575567" y="164753"/>
                </a:lnTo>
                <a:lnTo>
                  <a:pt x="550773" y="124815"/>
                </a:lnTo>
                <a:lnTo>
                  <a:pt x="520303" y="89296"/>
                </a:lnTo>
                <a:lnTo>
                  <a:pt x="484784" y="58826"/>
                </a:lnTo>
                <a:lnTo>
                  <a:pt x="444846" y="34032"/>
                </a:lnTo>
                <a:lnTo>
                  <a:pt x="401116" y="15544"/>
                </a:lnTo>
                <a:lnTo>
                  <a:pt x="354225" y="3990"/>
                </a:lnTo>
                <a:lnTo>
                  <a:pt x="3048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36288" y="983743"/>
            <a:ext cx="471805" cy="471170"/>
          </a:xfrm>
          <a:custGeom>
            <a:avLst/>
            <a:gdLst/>
            <a:ahLst/>
            <a:cxnLst/>
            <a:rect l="l" t="t" r="r" b="b"/>
            <a:pathLst>
              <a:path w="471804" h="471169">
                <a:moveTo>
                  <a:pt x="234441" y="0"/>
                </a:moveTo>
                <a:lnTo>
                  <a:pt x="187071" y="5080"/>
                </a:lnTo>
                <a:lnTo>
                  <a:pt x="142875" y="19050"/>
                </a:lnTo>
                <a:lnTo>
                  <a:pt x="102997" y="41910"/>
                </a:lnTo>
                <a:lnTo>
                  <a:pt x="68199" y="69850"/>
                </a:lnTo>
                <a:lnTo>
                  <a:pt x="39624" y="105410"/>
                </a:lnTo>
                <a:lnTo>
                  <a:pt x="18161" y="146050"/>
                </a:lnTo>
                <a:lnTo>
                  <a:pt x="4572" y="190500"/>
                </a:lnTo>
                <a:lnTo>
                  <a:pt x="0" y="237490"/>
                </a:lnTo>
                <a:lnTo>
                  <a:pt x="1397" y="261620"/>
                </a:lnTo>
                <a:lnTo>
                  <a:pt x="11049" y="307340"/>
                </a:lnTo>
                <a:lnTo>
                  <a:pt x="29083" y="349250"/>
                </a:lnTo>
                <a:lnTo>
                  <a:pt x="54610" y="387350"/>
                </a:lnTo>
                <a:lnTo>
                  <a:pt x="86740" y="419100"/>
                </a:lnTo>
                <a:lnTo>
                  <a:pt x="124460" y="444500"/>
                </a:lnTo>
                <a:lnTo>
                  <a:pt x="166877" y="461010"/>
                </a:lnTo>
                <a:lnTo>
                  <a:pt x="212978" y="471170"/>
                </a:lnTo>
                <a:lnTo>
                  <a:pt x="236982" y="471170"/>
                </a:lnTo>
                <a:lnTo>
                  <a:pt x="261112" y="469900"/>
                </a:lnTo>
                <a:lnTo>
                  <a:pt x="284352" y="467360"/>
                </a:lnTo>
                <a:lnTo>
                  <a:pt x="306959" y="461010"/>
                </a:lnTo>
                <a:lnTo>
                  <a:pt x="322471" y="454660"/>
                </a:lnTo>
                <a:lnTo>
                  <a:pt x="236092" y="454660"/>
                </a:lnTo>
                <a:lnTo>
                  <a:pt x="213740" y="453390"/>
                </a:lnTo>
                <a:lnTo>
                  <a:pt x="171069" y="444500"/>
                </a:lnTo>
                <a:lnTo>
                  <a:pt x="131825" y="429260"/>
                </a:lnTo>
                <a:lnTo>
                  <a:pt x="96900" y="405130"/>
                </a:lnTo>
                <a:lnTo>
                  <a:pt x="67183" y="375920"/>
                </a:lnTo>
                <a:lnTo>
                  <a:pt x="43561" y="340360"/>
                </a:lnTo>
                <a:lnTo>
                  <a:pt x="26924" y="302260"/>
                </a:lnTo>
                <a:lnTo>
                  <a:pt x="18034" y="259080"/>
                </a:lnTo>
                <a:lnTo>
                  <a:pt x="16954" y="237490"/>
                </a:lnTo>
                <a:lnTo>
                  <a:pt x="16958" y="234950"/>
                </a:lnTo>
                <a:lnTo>
                  <a:pt x="21336" y="191770"/>
                </a:lnTo>
                <a:lnTo>
                  <a:pt x="34036" y="151130"/>
                </a:lnTo>
                <a:lnTo>
                  <a:pt x="54101" y="114300"/>
                </a:lnTo>
                <a:lnTo>
                  <a:pt x="80772" y="81280"/>
                </a:lnTo>
                <a:lnTo>
                  <a:pt x="113157" y="54610"/>
                </a:lnTo>
                <a:lnTo>
                  <a:pt x="150240" y="34290"/>
                </a:lnTo>
                <a:lnTo>
                  <a:pt x="191262" y="21590"/>
                </a:lnTo>
                <a:lnTo>
                  <a:pt x="235331" y="17780"/>
                </a:lnTo>
                <a:lnTo>
                  <a:pt x="323269" y="17780"/>
                </a:lnTo>
                <a:lnTo>
                  <a:pt x="304546" y="10160"/>
                </a:lnTo>
                <a:lnTo>
                  <a:pt x="281939" y="5080"/>
                </a:lnTo>
                <a:lnTo>
                  <a:pt x="258445" y="1270"/>
                </a:lnTo>
                <a:lnTo>
                  <a:pt x="234441" y="0"/>
                </a:lnTo>
                <a:close/>
              </a:path>
              <a:path w="471804" h="471169">
                <a:moveTo>
                  <a:pt x="323269" y="17780"/>
                </a:moveTo>
                <a:lnTo>
                  <a:pt x="235331" y="17780"/>
                </a:lnTo>
                <a:lnTo>
                  <a:pt x="257683" y="19050"/>
                </a:lnTo>
                <a:lnTo>
                  <a:pt x="279400" y="21590"/>
                </a:lnTo>
                <a:lnTo>
                  <a:pt x="320548" y="34290"/>
                </a:lnTo>
                <a:lnTo>
                  <a:pt x="357759" y="54610"/>
                </a:lnTo>
                <a:lnTo>
                  <a:pt x="390144" y="81280"/>
                </a:lnTo>
                <a:lnTo>
                  <a:pt x="416940" y="113030"/>
                </a:lnTo>
                <a:lnTo>
                  <a:pt x="437134" y="151130"/>
                </a:lnTo>
                <a:lnTo>
                  <a:pt x="449961" y="191770"/>
                </a:lnTo>
                <a:lnTo>
                  <a:pt x="454469" y="234950"/>
                </a:lnTo>
                <a:lnTo>
                  <a:pt x="454465" y="237490"/>
                </a:lnTo>
                <a:lnTo>
                  <a:pt x="450088" y="279400"/>
                </a:lnTo>
                <a:lnTo>
                  <a:pt x="437514" y="321310"/>
                </a:lnTo>
                <a:lnTo>
                  <a:pt x="417322" y="358140"/>
                </a:lnTo>
                <a:lnTo>
                  <a:pt x="390778" y="391160"/>
                </a:lnTo>
                <a:lnTo>
                  <a:pt x="358394" y="417830"/>
                </a:lnTo>
                <a:lnTo>
                  <a:pt x="321310" y="438150"/>
                </a:lnTo>
                <a:lnTo>
                  <a:pt x="280162" y="450850"/>
                </a:lnTo>
                <a:lnTo>
                  <a:pt x="236092" y="454660"/>
                </a:lnTo>
                <a:lnTo>
                  <a:pt x="322471" y="454660"/>
                </a:lnTo>
                <a:lnTo>
                  <a:pt x="368553" y="430530"/>
                </a:lnTo>
                <a:lnTo>
                  <a:pt x="403351" y="401320"/>
                </a:lnTo>
                <a:lnTo>
                  <a:pt x="431800" y="367030"/>
                </a:lnTo>
                <a:lnTo>
                  <a:pt x="453389" y="326390"/>
                </a:lnTo>
                <a:lnTo>
                  <a:pt x="466851" y="281940"/>
                </a:lnTo>
                <a:lnTo>
                  <a:pt x="471424" y="234950"/>
                </a:lnTo>
                <a:lnTo>
                  <a:pt x="470026" y="210820"/>
                </a:lnTo>
                <a:lnTo>
                  <a:pt x="460501" y="165100"/>
                </a:lnTo>
                <a:lnTo>
                  <a:pt x="442340" y="123190"/>
                </a:lnTo>
                <a:lnTo>
                  <a:pt x="416813" y="85090"/>
                </a:lnTo>
                <a:lnTo>
                  <a:pt x="384683" y="53340"/>
                </a:lnTo>
                <a:lnTo>
                  <a:pt x="347090" y="27940"/>
                </a:lnTo>
                <a:lnTo>
                  <a:pt x="326389" y="19050"/>
                </a:lnTo>
                <a:lnTo>
                  <a:pt x="323269" y="17780"/>
                </a:lnTo>
                <a:close/>
              </a:path>
              <a:path w="471804" h="471169">
                <a:moveTo>
                  <a:pt x="236092" y="34290"/>
                </a:moveTo>
                <a:lnTo>
                  <a:pt x="195452" y="38100"/>
                </a:lnTo>
                <a:lnTo>
                  <a:pt x="157607" y="49530"/>
                </a:lnTo>
                <a:lnTo>
                  <a:pt x="123189" y="68580"/>
                </a:lnTo>
                <a:lnTo>
                  <a:pt x="93345" y="92710"/>
                </a:lnTo>
                <a:lnTo>
                  <a:pt x="68579" y="123190"/>
                </a:lnTo>
                <a:lnTo>
                  <a:pt x="49911" y="157480"/>
                </a:lnTo>
                <a:lnTo>
                  <a:pt x="38100" y="194310"/>
                </a:lnTo>
                <a:lnTo>
                  <a:pt x="33968" y="234950"/>
                </a:lnTo>
                <a:lnTo>
                  <a:pt x="33964" y="237490"/>
                </a:lnTo>
                <a:lnTo>
                  <a:pt x="34798" y="256540"/>
                </a:lnTo>
                <a:lnTo>
                  <a:pt x="42799" y="295910"/>
                </a:lnTo>
                <a:lnTo>
                  <a:pt x="58038" y="331470"/>
                </a:lnTo>
                <a:lnTo>
                  <a:pt x="79628" y="364490"/>
                </a:lnTo>
                <a:lnTo>
                  <a:pt x="107061" y="391160"/>
                </a:lnTo>
                <a:lnTo>
                  <a:pt x="139191" y="412750"/>
                </a:lnTo>
                <a:lnTo>
                  <a:pt x="175387" y="429260"/>
                </a:lnTo>
                <a:lnTo>
                  <a:pt x="214629" y="436880"/>
                </a:lnTo>
                <a:lnTo>
                  <a:pt x="235331" y="438150"/>
                </a:lnTo>
                <a:lnTo>
                  <a:pt x="255904" y="436880"/>
                </a:lnTo>
                <a:lnTo>
                  <a:pt x="275971" y="434340"/>
                </a:lnTo>
                <a:lnTo>
                  <a:pt x="295401" y="429260"/>
                </a:lnTo>
                <a:lnTo>
                  <a:pt x="313944" y="422910"/>
                </a:lnTo>
                <a:lnTo>
                  <a:pt x="318987" y="420370"/>
                </a:lnTo>
                <a:lnTo>
                  <a:pt x="215391" y="420370"/>
                </a:lnTo>
                <a:lnTo>
                  <a:pt x="179577" y="412750"/>
                </a:lnTo>
                <a:lnTo>
                  <a:pt x="131445" y="388620"/>
                </a:lnTo>
                <a:lnTo>
                  <a:pt x="92201" y="353060"/>
                </a:lnTo>
                <a:lnTo>
                  <a:pt x="64897" y="307340"/>
                </a:lnTo>
                <a:lnTo>
                  <a:pt x="51562" y="254000"/>
                </a:lnTo>
                <a:lnTo>
                  <a:pt x="50800" y="234950"/>
                </a:lnTo>
                <a:lnTo>
                  <a:pt x="51815" y="215900"/>
                </a:lnTo>
                <a:lnTo>
                  <a:pt x="65786" y="162560"/>
                </a:lnTo>
                <a:lnTo>
                  <a:pt x="93725" y="118110"/>
                </a:lnTo>
                <a:lnTo>
                  <a:pt x="133350" y="82550"/>
                </a:lnTo>
                <a:lnTo>
                  <a:pt x="181990" y="58420"/>
                </a:lnTo>
                <a:lnTo>
                  <a:pt x="236982" y="50800"/>
                </a:lnTo>
                <a:lnTo>
                  <a:pt x="314706" y="50800"/>
                </a:lnTo>
                <a:lnTo>
                  <a:pt x="296163" y="43180"/>
                </a:lnTo>
                <a:lnTo>
                  <a:pt x="276860" y="38100"/>
                </a:lnTo>
                <a:lnTo>
                  <a:pt x="256794" y="35560"/>
                </a:lnTo>
                <a:lnTo>
                  <a:pt x="236092" y="34290"/>
                </a:lnTo>
                <a:close/>
              </a:path>
              <a:path w="471804" h="471169">
                <a:moveTo>
                  <a:pt x="314706" y="50800"/>
                </a:moveTo>
                <a:lnTo>
                  <a:pt x="236982" y="50800"/>
                </a:lnTo>
                <a:lnTo>
                  <a:pt x="256032" y="52070"/>
                </a:lnTo>
                <a:lnTo>
                  <a:pt x="274192" y="54610"/>
                </a:lnTo>
                <a:lnTo>
                  <a:pt x="324992" y="73660"/>
                </a:lnTo>
                <a:lnTo>
                  <a:pt x="367411" y="106680"/>
                </a:lnTo>
                <a:lnTo>
                  <a:pt x="399034" y="148590"/>
                </a:lnTo>
                <a:lnTo>
                  <a:pt x="417067" y="200660"/>
                </a:lnTo>
                <a:lnTo>
                  <a:pt x="420624" y="237490"/>
                </a:lnTo>
                <a:lnTo>
                  <a:pt x="419608" y="256540"/>
                </a:lnTo>
                <a:lnTo>
                  <a:pt x="405638" y="308610"/>
                </a:lnTo>
                <a:lnTo>
                  <a:pt x="377698" y="354330"/>
                </a:lnTo>
                <a:lnTo>
                  <a:pt x="338200" y="389890"/>
                </a:lnTo>
                <a:lnTo>
                  <a:pt x="289560" y="412750"/>
                </a:lnTo>
                <a:lnTo>
                  <a:pt x="253364" y="420370"/>
                </a:lnTo>
                <a:lnTo>
                  <a:pt x="318987" y="420370"/>
                </a:lnTo>
                <a:lnTo>
                  <a:pt x="363854" y="392430"/>
                </a:lnTo>
                <a:lnTo>
                  <a:pt x="391287" y="364490"/>
                </a:lnTo>
                <a:lnTo>
                  <a:pt x="413003" y="332740"/>
                </a:lnTo>
                <a:lnTo>
                  <a:pt x="428371" y="295910"/>
                </a:lnTo>
                <a:lnTo>
                  <a:pt x="436499" y="257810"/>
                </a:lnTo>
                <a:lnTo>
                  <a:pt x="437459" y="234950"/>
                </a:lnTo>
                <a:lnTo>
                  <a:pt x="436625" y="215900"/>
                </a:lnTo>
                <a:lnTo>
                  <a:pt x="428625" y="176530"/>
                </a:lnTo>
                <a:lnTo>
                  <a:pt x="413512" y="139700"/>
                </a:lnTo>
                <a:lnTo>
                  <a:pt x="391795" y="107950"/>
                </a:lnTo>
                <a:lnTo>
                  <a:pt x="364489" y="80010"/>
                </a:lnTo>
                <a:lnTo>
                  <a:pt x="332359" y="58420"/>
                </a:lnTo>
                <a:lnTo>
                  <a:pt x="314706" y="50800"/>
                </a:lnTo>
                <a:close/>
              </a:path>
            </a:pathLst>
          </a:custGeom>
          <a:solidFill>
            <a:srgbClr val="164B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57162" y="381000"/>
            <a:ext cx="8828721" cy="102912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5"/>
              </a:spcBef>
            </a:pPr>
            <a:r>
              <a:rPr lang="pt-BR" sz="3300" spc="-5" dirty="0">
                <a:solidFill>
                  <a:schemeClr val="bg1"/>
                </a:solidFill>
                <a:latin typeface="Georgia"/>
                <a:cs typeface="Georgia"/>
              </a:rPr>
              <a:t>INTRODUÇÃO</a:t>
            </a:r>
            <a:br>
              <a:rPr lang="pt-BR" sz="3300" b="1" spc="-5" dirty="0">
                <a:solidFill>
                  <a:schemeClr val="bg1"/>
                </a:solidFill>
                <a:latin typeface="Georgia"/>
                <a:cs typeface="Georgia"/>
              </a:rPr>
            </a:br>
            <a:endParaRPr sz="33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6553200"/>
            <a:ext cx="88296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object 8"/>
          <p:cNvSpPr txBox="1">
            <a:spLocks noGrp="1"/>
          </p:cNvSpPr>
          <p:nvPr>
            <p:ph type="body" idx="1"/>
          </p:nvPr>
        </p:nvSpPr>
        <p:spPr>
          <a:xfrm>
            <a:off x="228599" y="1447800"/>
            <a:ext cx="8757283" cy="4131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12750">
              <a:lnSpc>
                <a:spcPct val="100000"/>
              </a:lnSpc>
              <a:spcBef>
                <a:spcPts val="100"/>
              </a:spcBef>
              <a:tabLst>
                <a:tab pos="2054860" algn="l"/>
              </a:tabLst>
            </a:pPr>
            <a:r>
              <a:rPr lang="pt-BR" sz="2800" dirty="0">
                <a:solidFill>
                  <a:schemeClr val="bg1"/>
                </a:solidFill>
              </a:rPr>
              <a:t>  RABDOMIOSSARCOMA DE VIAS BILIARES</a:t>
            </a:r>
          </a:p>
          <a:p>
            <a:pPr marL="12700" marR="412750">
              <a:lnSpc>
                <a:spcPct val="100000"/>
              </a:lnSpc>
              <a:spcBef>
                <a:spcPts val="100"/>
              </a:spcBef>
              <a:tabLst>
                <a:tab pos="2054860" algn="l"/>
              </a:tabLst>
            </a:pPr>
            <a:endParaRPr lang="pt-BR" sz="2800" dirty="0">
              <a:solidFill>
                <a:schemeClr val="bg1"/>
              </a:solidFill>
            </a:endParaRPr>
          </a:p>
          <a:p>
            <a:pPr marL="469900" marR="412750" indent="-457200" algn="just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054860" algn="l"/>
              </a:tabLst>
            </a:pPr>
            <a:r>
              <a:rPr lang="pt-BR" sz="2000" b="0" dirty="0">
                <a:solidFill>
                  <a:schemeClr val="bg1"/>
                </a:solidFill>
              </a:rPr>
              <a:t>As modalidades atuais de tratamento incluem remoção cirúrgica, radiação e quimioterapia. Vários estudos têm defendido a intervenção cirúrgica agressiva na crença de que a redução do volume do tumor afeta o resultado. No entanto, há relatos indicando uma resposta muito boa à quimioterapia e à radioterapia ou à cirurgia tardia após a quimioterapia. A excisão total bruta nem sempre é possível. Apesar disso, provavelmente devido à presença de histologia favorável, o prognóstico é relativamente bom.</a:t>
            </a:r>
            <a:endParaRPr lang="pt-BR" sz="2000" dirty="0">
              <a:solidFill>
                <a:schemeClr val="bg1"/>
              </a:solidFill>
            </a:endParaRPr>
          </a:p>
          <a:p>
            <a:pPr marL="12700" algn="just">
              <a:spcBef>
                <a:spcPts val="590"/>
              </a:spcBef>
              <a:tabLst>
                <a:tab pos="469265" algn="l"/>
                <a:tab pos="1154430" algn="l"/>
                <a:tab pos="2367280" algn="l"/>
                <a:tab pos="4074160" algn="l"/>
                <a:tab pos="4868545" algn="l"/>
                <a:tab pos="6531609" algn="l"/>
                <a:tab pos="6871334" algn="l"/>
              </a:tabLst>
            </a:pPr>
            <a:endParaRPr lang="pt-BR" sz="2000" b="0" dirty="0">
              <a:solidFill>
                <a:schemeClr val="bg1"/>
              </a:solidFill>
            </a:endParaRPr>
          </a:p>
          <a:p>
            <a:pPr marL="12700" algn="just">
              <a:spcBef>
                <a:spcPts val="590"/>
              </a:spcBef>
              <a:tabLst>
                <a:tab pos="469265" algn="l"/>
                <a:tab pos="1154430" algn="l"/>
                <a:tab pos="2367280" algn="l"/>
                <a:tab pos="4074160" algn="l"/>
                <a:tab pos="4868545" algn="l"/>
                <a:tab pos="6531609" algn="l"/>
                <a:tab pos="6871334" algn="l"/>
              </a:tabLst>
            </a:pPr>
            <a:endParaRPr lang="pt-BR" sz="20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672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5447" y="1219200"/>
            <a:ext cx="8833485" cy="0"/>
          </a:xfrm>
          <a:custGeom>
            <a:avLst/>
            <a:gdLst/>
            <a:ahLst/>
            <a:cxnLst/>
            <a:rect l="l" t="t" r="r" b="b"/>
            <a:pathLst>
              <a:path w="8833485">
                <a:moveTo>
                  <a:pt x="0" y="0"/>
                </a:moveTo>
                <a:lnTo>
                  <a:pt x="8833104" y="0"/>
                </a:lnTo>
              </a:path>
            </a:pathLst>
          </a:custGeom>
          <a:ln w="11430">
            <a:solidFill>
              <a:schemeClr val="bg1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152400"/>
            <a:ext cx="8833485" cy="6547484"/>
          </a:xfrm>
          <a:custGeom>
            <a:avLst/>
            <a:gdLst/>
            <a:ahLst/>
            <a:cxnLst/>
            <a:rect l="l" t="t" r="r" b="b"/>
            <a:pathLst>
              <a:path w="8833485" h="6547484">
                <a:moveTo>
                  <a:pt x="0" y="6547104"/>
                </a:moveTo>
                <a:lnTo>
                  <a:pt x="8833104" y="6547104"/>
                </a:lnTo>
                <a:lnTo>
                  <a:pt x="8833104" y="0"/>
                </a:lnTo>
                <a:lnTo>
                  <a:pt x="0" y="0"/>
                </a:lnTo>
                <a:lnTo>
                  <a:pt x="0" y="6547104"/>
                </a:lnTo>
                <a:close/>
              </a:path>
            </a:pathLst>
          </a:custGeom>
          <a:ln w="9524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67200" y="914400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304800" y="0"/>
                </a:moveTo>
                <a:lnTo>
                  <a:pt x="255374" y="3990"/>
                </a:lnTo>
                <a:lnTo>
                  <a:pt x="208483" y="15544"/>
                </a:lnTo>
                <a:lnTo>
                  <a:pt x="164753" y="34032"/>
                </a:lnTo>
                <a:lnTo>
                  <a:pt x="124815" y="58826"/>
                </a:lnTo>
                <a:lnTo>
                  <a:pt x="89296" y="89296"/>
                </a:lnTo>
                <a:lnTo>
                  <a:pt x="58826" y="124815"/>
                </a:lnTo>
                <a:lnTo>
                  <a:pt x="34032" y="164753"/>
                </a:lnTo>
                <a:lnTo>
                  <a:pt x="15544" y="208483"/>
                </a:lnTo>
                <a:lnTo>
                  <a:pt x="3990" y="255374"/>
                </a:lnTo>
                <a:lnTo>
                  <a:pt x="0" y="304800"/>
                </a:lnTo>
                <a:lnTo>
                  <a:pt x="3990" y="354225"/>
                </a:lnTo>
                <a:lnTo>
                  <a:pt x="15544" y="401116"/>
                </a:lnTo>
                <a:lnTo>
                  <a:pt x="34032" y="444846"/>
                </a:lnTo>
                <a:lnTo>
                  <a:pt x="58826" y="484784"/>
                </a:lnTo>
                <a:lnTo>
                  <a:pt x="89296" y="520303"/>
                </a:lnTo>
                <a:lnTo>
                  <a:pt x="124815" y="550773"/>
                </a:lnTo>
                <a:lnTo>
                  <a:pt x="164753" y="575567"/>
                </a:lnTo>
                <a:lnTo>
                  <a:pt x="208483" y="594055"/>
                </a:lnTo>
                <a:lnTo>
                  <a:pt x="255374" y="605609"/>
                </a:lnTo>
                <a:lnTo>
                  <a:pt x="304800" y="609600"/>
                </a:lnTo>
                <a:lnTo>
                  <a:pt x="354225" y="605609"/>
                </a:lnTo>
                <a:lnTo>
                  <a:pt x="401116" y="594055"/>
                </a:lnTo>
                <a:lnTo>
                  <a:pt x="444846" y="575567"/>
                </a:lnTo>
                <a:lnTo>
                  <a:pt x="484784" y="550773"/>
                </a:lnTo>
                <a:lnTo>
                  <a:pt x="520303" y="520303"/>
                </a:lnTo>
                <a:lnTo>
                  <a:pt x="550773" y="484784"/>
                </a:lnTo>
                <a:lnTo>
                  <a:pt x="575567" y="444846"/>
                </a:lnTo>
                <a:lnTo>
                  <a:pt x="594055" y="401116"/>
                </a:lnTo>
                <a:lnTo>
                  <a:pt x="605609" y="354225"/>
                </a:lnTo>
                <a:lnTo>
                  <a:pt x="609600" y="304800"/>
                </a:lnTo>
                <a:lnTo>
                  <a:pt x="605609" y="255374"/>
                </a:lnTo>
                <a:lnTo>
                  <a:pt x="594055" y="208483"/>
                </a:lnTo>
                <a:lnTo>
                  <a:pt x="575567" y="164753"/>
                </a:lnTo>
                <a:lnTo>
                  <a:pt x="550773" y="124815"/>
                </a:lnTo>
                <a:lnTo>
                  <a:pt x="520303" y="89296"/>
                </a:lnTo>
                <a:lnTo>
                  <a:pt x="484784" y="58826"/>
                </a:lnTo>
                <a:lnTo>
                  <a:pt x="444846" y="34032"/>
                </a:lnTo>
                <a:lnTo>
                  <a:pt x="401116" y="15544"/>
                </a:lnTo>
                <a:lnTo>
                  <a:pt x="354225" y="3990"/>
                </a:lnTo>
                <a:lnTo>
                  <a:pt x="3048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36288" y="983743"/>
            <a:ext cx="471805" cy="471170"/>
          </a:xfrm>
          <a:custGeom>
            <a:avLst/>
            <a:gdLst/>
            <a:ahLst/>
            <a:cxnLst/>
            <a:rect l="l" t="t" r="r" b="b"/>
            <a:pathLst>
              <a:path w="471804" h="471169">
                <a:moveTo>
                  <a:pt x="234441" y="0"/>
                </a:moveTo>
                <a:lnTo>
                  <a:pt x="187071" y="5080"/>
                </a:lnTo>
                <a:lnTo>
                  <a:pt x="142875" y="19050"/>
                </a:lnTo>
                <a:lnTo>
                  <a:pt x="102997" y="41910"/>
                </a:lnTo>
                <a:lnTo>
                  <a:pt x="68199" y="69850"/>
                </a:lnTo>
                <a:lnTo>
                  <a:pt x="39624" y="105410"/>
                </a:lnTo>
                <a:lnTo>
                  <a:pt x="18161" y="146050"/>
                </a:lnTo>
                <a:lnTo>
                  <a:pt x="4572" y="190500"/>
                </a:lnTo>
                <a:lnTo>
                  <a:pt x="0" y="237490"/>
                </a:lnTo>
                <a:lnTo>
                  <a:pt x="1397" y="261620"/>
                </a:lnTo>
                <a:lnTo>
                  <a:pt x="11049" y="307340"/>
                </a:lnTo>
                <a:lnTo>
                  <a:pt x="29083" y="349250"/>
                </a:lnTo>
                <a:lnTo>
                  <a:pt x="54610" y="387350"/>
                </a:lnTo>
                <a:lnTo>
                  <a:pt x="86740" y="419100"/>
                </a:lnTo>
                <a:lnTo>
                  <a:pt x="124460" y="444500"/>
                </a:lnTo>
                <a:lnTo>
                  <a:pt x="166877" y="461010"/>
                </a:lnTo>
                <a:lnTo>
                  <a:pt x="212978" y="471170"/>
                </a:lnTo>
                <a:lnTo>
                  <a:pt x="236982" y="471170"/>
                </a:lnTo>
                <a:lnTo>
                  <a:pt x="261112" y="469900"/>
                </a:lnTo>
                <a:lnTo>
                  <a:pt x="284352" y="467360"/>
                </a:lnTo>
                <a:lnTo>
                  <a:pt x="306959" y="461010"/>
                </a:lnTo>
                <a:lnTo>
                  <a:pt x="322471" y="454660"/>
                </a:lnTo>
                <a:lnTo>
                  <a:pt x="236092" y="454660"/>
                </a:lnTo>
                <a:lnTo>
                  <a:pt x="213740" y="453390"/>
                </a:lnTo>
                <a:lnTo>
                  <a:pt x="171069" y="444500"/>
                </a:lnTo>
                <a:lnTo>
                  <a:pt x="131825" y="429260"/>
                </a:lnTo>
                <a:lnTo>
                  <a:pt x="96900" y="405130"/>
                </a:lnTo>
                <a:lnTo>
                  <a:pt x="67183" y="375920"/>
                </a:lnTo>
                <a:lnTo>
                  <a:pt x="43561" y="340360"/>
                </a:lnTo>
                <a:lnTo>
                  <a:pt x="26924" y="302260"/>
                </a:lnTo>
                <a:lnTo>
                  <a:pt x="18034" y="259080"/>
                </a:lnTo>
                <a:lnTo>
                  <a:pt x="16954" y="237490"/>
                </a:lnTo>
                <a:lnTo>
                  <a:pt x="16958" y="234950"/>
                </a:lnTo>
                <a:lnTo>
                  <a:pt x="21336" y="191770"/>
                </a:lnTo>
                <a:lnTo>
                  <a:pt x="34036" y="151130"/>
                </a:lnTo>
                <a:lnTo>
                  <a:pt x="54101" y="114300"/>
                </a:lnTo>
                <a:lnTo>
                  <a:pt x="80772" y="81280"/>
                </a:lnTo>
                <a:lnTo>
                  <a:pt x="113157" y="54610"/>
                </a:lnTo>
                <a:lnTo>
                  <a:pt x="150240" y="34290"/>
                </a:lnTo>
                <a:lnTo>
                  <a:pt x="191262" y="21590"/>
                </a:lnTo>
                <a:lnTo>
                  <a:pt x="235331" y="17780"/>
                </a:lnTo>
                <a:lnTo>
                  <a:pt x="323269" y="17780"/>
                </a:lnTo>
                <a:lnTo>
                  <a:pt x="304546" y="10160"/>
                </a:lnTo>
                <a:lnTo>
                  <a:pt x="281939" y="5080"/>
                </a:lnTo>
                <a:lnTo>
                  <a:pt x="258445" y="1270"/>
                </a:lnTo>
                <a:lnTo>
                  <a:pt x="234441" y="0"/>
                </a:lnTo>
                <a:close/>
              </a:path>
              <a:path w="471804" h="471169">
                <a:moveTo>
                  <a:pt x="323269" y="17780"/>
                </a:moveTo>
                <a:lnTo>
                  <a:pt x="235331" y="17780"/>
                </a:lnTo>
                <a:lnTo>
                  <a:pt x="257683" y="19050"/>
                </a:lnTo>
                <a:lnTo>
                  <a:pt x="279400" y="21590"/>
                </a:lnTo>
                <a:lnTo>
                  <a:pt x="320548" y="34290"/>
                </a:lnTo>
                <a:lnTo>
                  <a:pt x="357759" y="54610"/>
                </a:lnTo>
                <a:lnTo>
                  <a:pt x="390144" y="81280"/>
                </a:lnTo>
                <a:lnTo>
                  <a:pt x="416940" y="113030"/>
                </a:lnTo>
                <a:lnTo>
                  <a:pt x="437134" y="151130"/>
                </a:lnTo>
                <a:lnTo>
                  <a:pt x="449961" y="191770"/>
                </a:lnTo>
                <a:lnTo>
                  <a:pt x="454469" y="234950"/>
                </a:lnTo>
                <a:lnTo>
                  <a:pt x="454465" y="237490"/>
                </a:lnTo>
                <a:lnTo>
                  <a:pt x="450088" y="279400"/>
                </a:lnTo>
                <a:lnTo>
                  <a:pt x="437514" y="321310"/>
                </a:lnTo>
                <a:lnTo>
                  <a:pt x="417322" y="358140"/>
                </a:lnTo>
                <a:lnTo>
                  <a:pt x="390778" y="391160"/>
                </a:lnTo>
                <a:lnTo>
                  <a:pt x="358394" y="417830"/>
                </a:lnTo>
                <a:lnTo>
                  <a:pt x="321310" y="438150"/>
                </a:lnTo>
                <a:lnTo>
                  <a:pt x="280162" y="450850"/>
                </a:lnTo>
                <a:lnTo>
                  <a:pt x="236092" y="454660"/>
                </a:lnTo>
                <a:lnTo>
                  <a:pt x="322471" y="454660"/>
                </a:lnTo>
                <a:lnTo>
                  <a:pt x="368553" y="430530"/>
                </a:lnTo>
                <a:lnTo>
                  <a:pt x="403351" y="401320"/>
                </a:lnTo>
                <a:lnTo>
                  <a:pt x="431800" y="367030"/>
                </a:lnTo>
                <a:lnTo>
                  <a:pt x="453389" y="326390"/>
                </a:lnTo>
                <a:lnTo>
                  <a:pt x="466851" y="281940"/>
                </a:lnTo>
                <a:lnTo>
                  <a:pt x="471424" y="234950"/>
                </a:lnTo>
                <a:lnTo>
                  <a:pt x="470026" y="210820"/>
                </a:lnTo>
                <a:lnTo>
                  <a:pt x="460501" y="165100"/>
                </a:lnTo>
                <a:lnTo>
                  <a:pt x="442340" y="123190"/>
                </a:lnTo>
                <a:lnTo>
                  <a:pt x="416813" y="85090"/>
                </a:lnTo>
                <a:lnTo>
                  <a:pt x="384683" y="53340"/>
                </a:lnTo>
                <a:lnTo>
                  <a:pt x="347090" y="27940"/>
                </a:lnTo>
                <a:lnTo>
                  <a:pt x="326389" y="19050"/>
                </a:lnTo>
                <a:lnTo>
                  <a:pt x="323269" y="17780"/>
                </a:lnTo>
                <a:close/>
              </a:path>
              <a:path w="471804" h="471169">
                <a:moveTo>
                  <a:pt x="236092" y="34290"/>
                </a:moveTo>
                <a:lnTo>
                  <a:pt x="195452" y="38100"/>
                </a:lnTo>
                <a:lnTo>
                  <a:pt x="157607" y="49530"/>
                </a:lnTo>
                <a:lnTo>
                  <a:pt x="123189" y="68580"/>
                </a:lnTo>
                <a:lnTo>
                  <a:pt x="93345" y="92710"/>
                </a:lnTo>
                <a:lnTo>
                  <a:pt x="68579" y="123190"/>
                </a:lnTo>
                <a:lnTo>
                  <a:pt x="49911" y="157480"/>
                </a:lnTo>
                <a:lnTo>
                  <a:pt x="38100" y="194310"/>
                </a:lnTo>
                <a:lnTo>
                  <a:pt x="33968" y="234950"/>
                </a:lnTo>
                <a:lnTo>
                  <a:pt x="33964" y="237490"/>
                </a:lnTo>
                <a:lnTo>
                  <a:pt x="34798" y="256540"/>
                </a:lnTo>
                <a:lnTo>
                  <a:pt x="42799" y="295910"/>
                </a:lnTo>
                <a:lnTo>
                  <a:pt x="58038" y="331470"/>
                </a:lnTo>
                <a:lnTo>
                  <a:pt x="79628" y="364490"/>
                </a:lnTo>
                <a:lnTo>
                  <a:pt x="107061" y="391160"/>
                </a:lnTo>
                <a:lnTo>
                  <a:pt x="139191" y="412750"/>
                </a:lnTo>
                <a:lnTo>
                  <a:pt x="175387" y="429260"/>
                </a:lnTo>
                <a:lnTo>
                  <a:pt x="214629" y="436880"/>
                </a:lnTo>
                <a:lnTo>
                  <a:pt x="235331" y="438150"/>
                </a:lnTo>
                <a:lnTo>
                  <a:pt x="255904" y="436880"/>
                </a:lnTo>
                <a:lnTo>
                  <a:pt x="275971" y="434340"/>
                </a:lnTo>
                <a:lnTo>
                  <a:pt x="295401" y="429260"/>
                </a:lnTo>
                <a:lnTo>
                  <a:pt x="313944" y="422910"/>
                </a:lnTo>
                <a:lnTo>
                  <a:pt x="318987" y="420370"/>
                </a:lnTo>
                <a:lnTo>
                  <a:pt x="215391" y="420370"/>
                </a:lnTo>
                <a:lnTo>
                  <a:pt x="179577" y="412750"/>
                </a:lnTo>
                <a:lnTo>
                  <a:pt x="131445" y="388620"/>
                </a:lnTo>
                <a:lnTo>
                  <a:pt x="92201" y="353060"/>
                </a:lnTo>
                <a:lnTo>
                  <a:pt x="64897" y="307340"/>
                </a:lnTo>
                <a:lnTo>
                  <a:pt x="51562" y="254000"/>
                </a:lnTo>
                <a:lnTo>
                  <a:pt x="50800" y="234950"/>
                </a:lnTo>
                <a:lnTo>
                  <a:pt x="51815" y="215900"/>
                </a:lnTo>
                <a:lnTo>
                  <a:pt x="65786" y="162560"/>
                </a:lnTo>
                <a:lnTo>
                  <a:pt x="93725" y="118110"/>
                </a:lnTo>
                <a:lnTo>
                  <a:pt x="133350" y="82550"/>
                </a:lnTo>
                <a:lnTo>
                  <a:pt x="181990" y="58420"/>
                </a:lnTo>
                <a:lnTo>
                  <a:pt x="236982" y="50800"/>
                </a:lnTo>
                <a:lnTo>
                  <a:pt x="314706" y="50800"/>
                </a:lnTo>
                <a:lnTo>
                  <a:pt x="296163" y="43180"/>
                </a:lnTo>
                <a:lnTo>
                  <a:pt x="276860" y="38100"/>
                </a:lnTo>
                <a:lnTo>
                  <a:pt x="256794" y="35560"/>
                </a:lnTo>
                <a:lnTo>
                  <a:pt x="236092" y="34290"/>
                </a:lnTo>
                <a:close/>
              </a:path>
              <a:path w="471804" h="471169">
                <a:moveTo>
                  <a:pt x="314706" y="50800"/>
                </a:moveTo>
                <a:lnTo>
                  <a:pt x="236982" y="50800"/>
                </a:lnTo>
                <a:lnTo>
                  <a:pt x="256032" y="52070"/>
                </a:lnTo>
                <a:lnTo>
                  <a:pt x="274192" y="54610"/>
                </a:lnTo>
                <a:lnTo>
                  <a:pt x="324992" y="73660"/>
                </a:lnTo>
                <a:lnTo>
                  <a:pt x="367411" y="106680"/>
                </a:lnTo>
                <a:lnTo>
                  <a:pt x="399034" y="148590"/>
                </a:lnTo>
                <a:lnTo>
                  <a:pt x="417067" y="200660"/>
                </a:lnTo>
                <a:lnTo>
                  <a:pt x="420624" y="237490"/>
                </a:lnTo>
                <a:lnTo>
                  <a:pt x="419608" y="256540"/>
                </a:lnTo>
                <a:lnTo>
                  <a:pt x="405638" y="308610"/>
                </a:lnTo>
                <a:lnTo>
                  <a:pt x="377698" y="354330"/>
                </a:lnTo>
                <a:lnTo>
                  <a:pt x="338200" y="389890"/>
                </a:lnTo>
                <a:lnTo>
                  <a:pt x="289560" y="412750"/>
                </a:lnTo>
                <a:lnTo>
                  <a:pt x="253364" y="420370"/>
                </a:lnTo>
                <a:lnTo>
                  <a:pt x="318987" y="420370"/>
                </a:lnTo>
                <a:lnTo>
                  <a:pt x="363854" y="392430"/>
                </a:lnTo>
                <a:lnTo>
                  <a:pt x="391287" y="364490"/>
                </a:lnTo>
                <a:lnTo>
                  <a:pt x="413003" y="332740"/>
                </a:lnTo>
                <a:lnTo>
                  <a:pt x="428371" y="295910"/>
                </a:lnTo>
                <a:lnTo>
                  <a:pt x="436499" y="257810"/>
                </a:lnTo>
                <a:lnTo>
                  <a:pt x="437459" y="234950"/>
                </a:lnTo>
                <a:lnTo>
                  <a:pt x="436625" y="215900"/>
                </a:lnTo>
                <a:lnTo>
                  <a:pt x="428625" y="176530"/>
                </a:lnTo>
                <a:lnTo>
                  <a:pt x="413512" y="139700"/>
                </a:lnTo>
                <a:lnTo>
                  <a:pt x="391795" y="107950"/>
                </a:lnTo>
                <a:lnTo>
                  <a:pt x="364489" y="80010"/>
                </a:lnTo>
                <a:lnTo>
                  <a:pt x="332359" y="58420"/>
                </a:lnTo>
                <a:lnTo>
                  <a:pt x="314706" y="50800"/>
                </a:lnTo>
                <a:close/>
              </a:path>
            </a:pathLst>
          </a:custGeom>
          <a:solidFill>
            <a:srgbClr val="164B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57162" y="381000"/>
            <a:ext cx="8828721" cy="102912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5"/>
              </a:spcBef>
            </a:pPr>
            <a:r>
              <a:rPr lang="pt-BR" sz="3300" spc="-5" dirty="0">
                <a:solidFill>
                  <a:schemeClr val="bg1"/>
                </a:solidFill>
                <a:latin typeface="Georgia"/>
                <a:cs typeface="Georgia"/>
              </a:rPr>
              <a:t>DESCRIÇÃO DO CASO</a:t>
            </a:r>
            <a:br>
              <a:rPr lang="pt-BR" sz="3300" b="1" spc="-5" dirty="0">
                <a:solidFill>
                  <a:schemeClr val="bg1"/>
                </a:solidFill>
                <a:latin typeface="Georgia"/>
                <a:cs typeface="Georgia"/>
              </a:rPr>
            </a:br>
            <a:endParaRPr sz="33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6553200"/>
            <a:ext cx="88296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object 8"/>
          <p:cNvSpPr txBox="1">
            <a:spLocks noGrp="1"/>
          </p:cNvSpPr>
          <p:nvPr>
            <p:ph type="body" idx="1"/>
          </p:nvPr>
        </p:nvSpPr>
        <p:spPr>
          <a:xfrm>
            <a:off x="228600" y="1447800"/>
            <a:ext cx="8610600" cy="40267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12750">
              <a:spcBef>
                <a:spcPts val="100"/>
              </a:spcBef>
              <a:tabLst>
                <a:tab pos="2054860" algn="l"/>
              </a:tabLst>
            </a:pPr>
            <a:r>
              <a:rPr lang="pt-BR" sz="2800" dirty="0">
                <a:solidFill>
                  <a:schemeClr val="bg1"/>
                </a:solidFill>
              </a:rPr>
              <a:t> RABDOMIOSSARCOMA DE VIAS BILIARES</a:t>
            </a:r>
          </a:p>
          <a:p>
            <a:pPr marL="12700" marR="412750">
              <a:lnSpc>
                <a:spcPct val="100000"/>
              </a:lnSpc>
              <a:spcBef>
                <a:spcPts val="100"/>
              </a:spcBef>
              <a:tabLst>
                <a:tab pos="2054860" algn="l"/>
              </a:tabLst>
            </a:pPr>
            <a:endParaRPr sz="2400" spc="-5" dirty="0">
              <a:solidFill>
                <a:schemeClr val="bg1"/>
              </a:solidFill>
            </a:endParaRPr>
          </a:p>
          <a:p>
            <a:pPr marL="298450" indent="-285750" algn="just">
              <a:spcBef>
                <a:spcPts val="590"/>
              </a:spcBef>
              <a:buFont typeface="Arial" panose="020B0604020202020204" pitchFamily="34" charset="0"/>
              <a:buChar char="•"/>
              <a:tabLst>
                <a:tab pos="469265" algn="l"/>
                <a:tab pos="1154430" algn="l"/>
                <a:tab pos="2367280" algn="l"/>
                <a:tab pos="4074160" algn="l"/>
                <a:tab pos="4868545" algn="l"/>
                <a:tab pos="6531609" algn="l"/>
                <a:tab pos="6871334" algn="l"/>
              </a:tabLst>
            </a:pPr>
            <a:r>
              <a:rPr lang="pt-BR" sz="2000" b="0" dirty="0">
                <a:solidFill>
                  <a:schemeClr val="bg1"/>
                </a:solidFill>
              </a:rPr>
              <a:t>Paciente de 2 anos de idade, do sexo masculino, que foi internado com quadro de </a:t>
            </a:r>
            <a:r>
              <a:rPr lang="pt-BR" sz="2000" b="0" dirty="0" err="1">
                <a:solidFill>
                  <a:schemeClr val="bg1"/>
                </a:solidFill>
              </a:rPr>
              <a:t>acolia</a:t>
            </a:r>
            <a:r>
              <a:rPr lang="pt-BR" sz="2000" b="0" dirty="0">
                <a:solidFill>
                  <a:schemeClr val="bg1"/>
                </a:solidFill>
              </a:rPr>
              <a:t>, </a:t>
            </a:r>
            <a:r>
              <a:rPr lang="pt-BR" sz="2000" b="0" dirty="0" err="1">
                <a:solidFill>
                  <a:schemeClr val="bg1"/>
                </a:solidFill>
              </a:rPr>
              <a:t>colúria</a:t>
            </a:r>
            <a:r>
              <a:rPr lang="pt-BR" sz="2000" b="0" dirty="0">
                <a:solidFill>
                  <a:schemeClr val="bg1"/>
                </a:solidFill>
              </a:rPr>
              <a:t> e febre.</a:t>
            </a:r>
          </a:p>
          <a:p>
            <a:pPr marL="298450" indent="-285750" algn="just">
              <a:spcBef>
                <a:spcPts val="590"/>
              </a:spcBef>
              <a:buFont typeface="Arial" panose="020B0604020202020204" pitchFamily="34" charset="0"/>
              <a:buChar char="•"/>
              <a:tabLst>
                <a:tab pos="469265" algn="l"/>
                <a:tab pos="1154430" algn="l"/>
                <a:tab pos="2367280" algn="l"/>
                <a:tab pos="4074160" algn="l"/>
                <a:tab pos="4868545" algn="l"/>
                <a:tab pos="6531609" algn="l"/>
                <a:tab pos="6871334" algn="l"/>
              </a:tabLst>
            </a:pPr>
            <a:endParaRPr lang="pt-BR" sz="2000" b="0" dirty="0">
              <a:solidFill>
                <a:schemeClr val="bg1"/>
              </a:solidFill>
            </a:endParaRPr>
          </a:p>
          <a:p>
            <a:pPr marL="298450" indent="-285750" algn="just">
              <a:spcBef>
                <a:spcPts val="590"/>
              </a:spcBef>
              <a:buFont typeface="Arial" panose="020B0604020202020204" pitchFamily="34" charset="0"/>
              <a:buChar char="•"/>
              <a:tabLst>
                <a:tab pos="469265" algn="l"/>
                <a:tab pos="1154430" algn="l"/>
                <a:tab pos="2367280" algn="l"/>
                <a:tab pos="4074160" algn="l"/>
                <a:tab pos="4868545" algn="l"/>
                <a:tab pos="6531609" algn="l"/>
                <a:tab pos="6871334" algn="l"/>
              </a:tabLst>
            </a:pPr>
            <a:r>
              <a:rPr lang="pt-BR" sz="2000" b="0" dirty="0">
                <a:solidFill>
                  <a:schemeClr val="bg1"/>
                </a:solidFill>
              </a:rPr>
              <a:t>O mesmo realizou uma </a:t>
            </a:r>
            <a:r>
              <a:rPr lang="pt-BR" sz="2000" b="0" dirty="0" err="1">
                <a:solidFill>
                  <a:schemeClr val="bg1"/>
                </a:solidFill>
              </a:rPr>
              <a:t>colangioressonância</a:t>
            </a:r>
            <a:r>
              <a:rPr lang="pt-BR" sz="2000" b="0" dirty="0">
                <a:solidFill>
                  <a:schemeClr val="bg1"/>
                </a:solidFill>
              </a:rPr>
              <a:t>, onde evidenciou-se uma formação expansiva comprometendo o ducto hepático comum e porção proximal dos ramos direito e esquerdo do mesmo.</a:t>
            </a:r>
          </a:p>
          <a:p>
            <a:pPr marL="298450" indent="-285750" algn="just">
              <a:spcBef>
                <a:spcPts val="590"/>
              </a:spcBef>
              <a:buFont typeface="Arial" panose="020B0604020202020204" pitchFamily="34" charset="0"/>
              <a:buChar char="•"/>
              <a:tabLst>
                <a:tab pos="469265" algn="l"/>
                <a:tab pos="1154430" algn="l"/>
                <a:tab pos="2367280" algn="l"/>
                <a:tab pos="4074160" algn="l"/>
                <a:tab pos="4868545" algn="l"/>
                <a:tab pos="6531609" algn="l"/>
                <a:tab pos="6871334" algn="l"/>
              </a:tabLst>
            </a:pPr>
            <a:endParaRPr lang="pt-BR" sz="2000" b="0" dirty="0">
              <a:solidFill>
                <a:schemeClr val="bg1"/>
              </a:solidFill>
            </a:endParaRPr>
          </a:p>
          <a:p>
            <a:pPr marL="298450" indent="-285750" algn="just">
              <a:spcBef>
                <a:spcPts val="590"/>
              </a:spcBef>
              <a:buFont typeface="Arial" panose="020B0604020202020204" pitchFamily="34" charset="0"/>
              <a:buChar char="•"/>
              <a:tabLst>
                <a:tab pos="469265" algn="l"/>
                <a:tab pos="1154430" algn="l"/>
                <a:tab pos="2367280" algn="l"/>
                <a:tab pos="4074160" algn="l"/>
                <a:tab pos="4868545" algn="l"/>
                <a:tab pos="6531609" algn="l"/>
                <a:tab pos="6871334" algn="l"/>
              </a:tabLst>
            </a:pPr>
            <a:r>
              <a:rPr lang="pt-BR" sz="2000" b="0" dirty="0">
                <a:solidFill>
                  <a:schemeClr val="bg1"/>
                </a:solidFill>
              </a:rPr>
              <a:t>Posteriormente foi realizada biopsia da lesão, confirmando o diagnóstico.</a:t>
            </a:r>
          </a:p>
          <a:p>
            <a:pPr marL="298450" indent="-285750" algn="just">
              <a:spcBef>
                <a:spcPts val="590"/>
              </a:spcBef>
              <a:buFont typeface="Arial" panose="020B0604020202020204" pitchFamily="34" charset="0"/>
              <a:buChar char="•"/>
              <a:tabLst>
                <a:tab pos="469265" algn="l"/>
                <a:tab pos="1154430" algn="l"/>
                <a:tab pos="2367280" algn="l"/>
                <a:tab pos="4074160" algn="l"/>
                <a:tab pos="4868545" algn="l"/>
                <a:tab pos="6531609" algn="l"/>
                <a:tab pos="6871334" algn="l"/>
              </a:tabLst>
            </a:pPr>
            <a:endParaRPr lang="pt-BR" sz="18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94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EE7951-7221-4E6E-A7F4-0312E10301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4415A3D2-96B6-4A2B-8971-02025C4B39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5" y="556786"/>
            <a:ext cx="5196385" cy="5744428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20F4B460-9973-4F52-BD02-66B214991D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556786"/>
            <a:ext cx="4535905" cy="5744428"/>
          </a:xfrm>
          <a:prstGeom prst="rect">
            <a:avLst/>
          </a:prstGeom>
        </p:spPr>
      </p:pic>
      <p:sp>
        <p:nvSpPr>
          <p:cNvPr id="10" name="Seta: para a Direita 9">
            <a:extLst>
              <a:ext uri="{FF2B5EF4-FFF2-40B4-BE49-F238E27FC236}">
                <a16:creationId xmlns:a16="http://schemas.microsoft.com/office/drawing/2014/main" id="{0BC10EAF-79CC-4E18-B6F9-290C2C566C34}"/>
              </a:ext>
            </a:extLst>
          </p:cNvPr>
          <p:cNvSpPr/>
          <p:nvPr/>
        </p:nvSpPr>
        <p:spPr>
          <a:xfrm rot="2954572">
            <a:off x="895788" y="2001829"/>
            <a:ext cx="1143000" cy="457200"/>
          </a:xfrm>
          <a:prstGeom prst="rightArrow">
            <a:avLst>
              <a:gd name="adj1" fmla="val 2894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10D133A3-4F1B-4B22-915D-4C2480D7046D}"/>
              </a:ext>
            </a:extLst>
          </p:cNvPr>
          <p:cNvSpPr/>
          <p:nvPr/>
        </p:nvSpPr>
        <p:spPr>
          <a:xfrm rot="2954572">
            <a:off x="5171152" y="2505987"/>
            <a:ext cx="1143000" cy="457200"/>
          </a:xfrm>
          <a:prstGeom prst="rightArrow">
            <a:avLst>
              <a:gd name="adj1" fmla="val 2894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288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D5F33D3-FA6E-432E-8B75-39782FFF2E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7F7C2AD-7277-4547-AC11-CE69D81A90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2" y="457200"/>
            <a:ext cx="4632158" cy="579120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5989ACEE-091F-46AA-92BA-11A5ADEB72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157" y="457200"/>
            <a:ext cx="4876800" cy="5791200"/>
          </a:xfrm>
          <a:prstGeom prst="rect">
            <a:avLst/>
          </a:prstGeom>
        </p:spPr>
      </p:pic>
      <p:sp>
        <p:nvSpPr>
          <p:cNvPr id="8" name="Seta: para a Direita 7">
            <a:extLst>
              <a:ext uri="{FF2B5EF4-FFF2-40B4-BE49-F238E27FC236}">
                <a16:creationId xmlns:a16="http://schemas.microsoft.com/office/drawing/2014/main" id="{21F66F25-14E5-43C2-B3D4-5FE634CC58D6}"/>
              </a:ext>
            </a:extLst>
          </p:cNvPr>
          <p:cNvSpPr/>
          <p:nvPr/>
        </p:nvSpPr>
        <p:spPr>
          <a:xfrm rot="2954572">
            <a:off x="716255" y="2237866"/>
            <a:ext cx="1143000" cy="457200"/>
          </a:xfrm>
          <a:prstGeom prst="rightArrow">
            <a:avLst>
              <a:gd name="adj1" fmla="val 2894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: para a Direita 8">
            <a:extLst>
              <a:ext uri="{FF2B5EF4-FFF2-40B4-BE49-F238E27FC236}">
                <a16:creationId xmlns:a16="http://schemas.microsoft.com/office/drawing/2014/main" id="{01999125-4D87-4C94-A7A7-6E9719233B8F}"/>
              </a:ext>
            </a:extLst>
          </p:cNvPr>
          <p:cNvSpPr/>
          <p:nvPr/>
        </p:nvSpPr>
        <p:spPr>
          <a:xfrm rot="2954572">
            <a:off x="5030214" y="2237865"/>
            <a:ext cx="1143000" cy="457200"/>
          </a:xfrm>
          <a:prstGeom prst="rightArrow">
            <a:avLst>
              <a:gd name="adj1" fmla="val 2894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5776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</TotalTime>
  <Words>493</Words>
  <Application>Microsoft Office PowerPoint</Application>
  <PresentationFormat>Apresentação na tela (4:3)</PresentationFormat>
  <Paragraphs>82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9" baseType="lpstr">
      <vt:lpstr>Arial</vt:lpstr>
      <vt:lpstr>Calibri</vt:lpstr>
      <vt:lpstr>Georgia</vt:lpstr>
      <vt:lpstr>Office Theme</vt:lpstr>
      <vt:lpstr>INSTITUTO NACIONAL DE CÂNCER  RADIOLOGIA E DIAGNÓSTICO POR IMAGEM</vt:lpstr>
      <vt:lpstr>INTRODUÇÃO </vt:lpstr>
      <vt:lpstr>INTRODUÇÃO </vt:lpstr>
      <vt:lpstr>INTRODUÇÃO </vt:lpstr>
      <vt:lpstr>INTRODUÇÃO </vt:lpstr>
      <vt:lpstr>INTRODUÇÃO </vt:lpstr>
      <vt:lpstr>DESCRIÇÃO DO CASO </vt:lpstr>
      <vt:lpstr>Apresentação do PowerPoint</vt:lpstr>
      <vt:lpstr>Apresentação do PowerPoint</vt:lpstr>
      <vt:lpstr>Apresentação do PowerPoint</vt:lpstr>
      <vt:lpstr>DISCUSSÃO</vt:lpstr>
      <vt:lpstr>CONCLUSÃO</vt:lpstr>
      <vt:lpstr>REFERÊNCIAS</vt:lpstr>
      <vt:lpstr>REFERÊNCIAS</vt:lpstr>
      <vt:lpstr>OBRIGADO!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Osteogênese imperfecta 5157487</dc:title>
  <dc:creator>Henrique</dc:creator>
  <cp:lastModifiedBy>Fernando Antônio Ferreira Netto</cp:lastModifiedBy>
  <cp:revision>121</cp:revision>
  <dcterms:created xsi:type="dcterms:W3CDTF">2018-08-02T18:25:20Z</dcterms:created>
  <dcterms:modified xsi:type="dcterms:W3CDTF">2018-08-14T21:30:43Z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2018-04-25T00:00:00Z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2018-08-02T00:00:00Z</vt:filetime>
  </property>
</Properties>
</file>