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ia6z8FosOqHZkeQsa+MIGFNi7u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 snapToGrid="0">
      <p:cViewPr varScale="1">
        <p:scale>
          <a:sx n="87" d="100"/>
          <a:sy n="87" d="100"/>
        </p:scale>
        <p:origin x="10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edf151a01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25edf151a0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648a496de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6648a496d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22d7f3e05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2b22d7f3e0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ddf69ae94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25ddf69ae9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ddf69ae94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5ddf69ae9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289b915d7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2b289b915d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22d7f3e05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b22d7f3e0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5ddf69ae94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25ddf69ae9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289b915d7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2b289b915d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289b915d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b289b915d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289b915d7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2b289b915d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289b915d7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2b289b915d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289b915d7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2b289b915d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b289b915d7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2b289b915d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b289b915d7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2b289b915d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edf151a01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g25edf151a0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b289b915d7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2b289b915d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b289b915d7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2b289b915d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b289b915d7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2b289b915d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ddf69ae94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g25ddf69ae9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ddf69ae9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5ddf69ae9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25ddf69ae9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ddf69ae94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25ddf69ae9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ddf69ae94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25ddf69ae9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448ea12d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27448ea12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648a496de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6648a496d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a.gov.br/MortalidadeWeb/pages/Modelo03/consultar.x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25edf151a01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5edf151a01_0_14"/>
          <p:cNvSpPr txBox="1"/>
          <p:nvPr/>
        </p:nvSpPr>
        <p:spPr>
          <a:xfrm>
            <a:off x="449200" y="4139800"/>
            <a:ext cx="57696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Nome: Daniel Santos</a:t>
            </a:r>
            <a:endParaRPr sz="18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Orientadora: </a:t>
            </a:r>
            <a:r>
              <a:rPr lang="pt-BR" sz="1800" b="1">
                <a:solidFill>
                  <a:srgbClr val="06B9CD"/>
                </a:solidFill>
              </a:rPr>
              <a:t>Prof.ª</a:t>
            </a:r>
            <a:r>
              <a:rPr lang="pt-BR" sz="18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 Gysele Guimarães Carvalho</a:t>
            </a:r>
            <a:endParaRPr sz="18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Coorientadora: Prof.ª M.a. Izani Paes Saldanha </a:t>
            </a:r>
            <a:endParaRPr sz="18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5edf151a01_0_14"/>
          <p:cNvSpPr txBox="1"/>
          <p:nvPr/>
        </p:nvSpPr>
        <p:spPr>
          <a:xfrm>
            <a:off x="985103" y="3678091"/>
            <a:ext cx="199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131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5edf151a01_0_14"/>
          <p:cNvSpPr/>
          <p:nvPr/>
        </p:nvSpPr>
        <p:spPr>
          <a:xfrm>
            <a:off x="-719366" y="5197551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5edf151a01_0_14"/>
          <p:cNvSpPr txBox="1"/>
          <p:nvPr/>
        </p:nvSpPr>
        <p:spPr>
          <a:xfrm>
            <a:off x="329425" y="3789100"/>
            <a:ext cx="8520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6B9CD"/>
                </a:solidFill>
              </a:rPr>
              <a:t>Curso de Educação Profissional Técnica de Nível Médio: Habilitação em Citopatologia</a:t>
            </a:r>
            <a:endParaRPr b="1">
              <a:solidFill>
                <a:srgbClr val="06B9C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648a496de_0_30"/>
          <p:cNvSpPr/>
          <p:nvPr/>
        </p:nvSpPr>
        <p:spPr>
          <a:xfrm rot="10800000" flipH="1">
            <a:off x="-5" y="6493247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6648a496de_0_30"/>
          <p:cNvSpPr/>
          <p:nvPr/>
        </p:nvSpPr>
        <p:spPr>
          <a:xfrm rot="10800000" flipH="1">
            <a:off x="9" y="-686721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6648a496de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1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6648a496de_0_30"/>
          <p:cNvSpPr txBox="1"/>
          <p:nvPr/>
        </p:nvSpPr>
        <p:spPr>
          <a:xfrm>
            <a:off x="0" y="1198900"/>
            <a:ext cx="871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rgbClr val="06B9CD"/>
                </a:solidFill>
              </a:rPr>
              <a:t>Relação entre as neoplasias anais e o HPV</a:t>
            </a:r>
            <a:endParaRPr sz="3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6648a496de_0_30"/>
          <p:cNvSpPr txBox="1"/>
          <p:nvPr/>
        </p:nvSpPr>
        <p:spPr>
          <a:xfrm>
            <a:off x="371550" y="2050618"/>
            <a:ext cx="11448900" cy="4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O HPV é uma família de vírus que possuem DNA de fita dupla e engloba</a:t>
            </a:r>
            <a:endParaRPr sz="23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/>
              <a:t>mais de 200 tipos distintos. D</a:t>
            </a:r>
            <a:r>
              <a:rPr lang="pt-BR" sz="2300">
                <a:solidFill>
                  <a:schemeClr val="dk1"/>
                </a:solidFill>
              </a:rPr>
              <a:t>entre os inúmeros tipos de HPV destacam-se dois grupos: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pt-BR" sz="2300" b="1">
                <a:solidFill>
                  <a:schemeClr val="dk1"/>
                </a:solidFill>
              </a:rPr>
              <a:t>Subtipos de baixo risco oncogênico</a:t>
            </a:r>
            <a:r>
              <a:rPr lang="pt-BR" sz="2300">
                <a:solidFill>
                  <a:schemeClr val="dk1"/>
                </a:solidFill>
              </a:rPr>
              <a:t>, HPV 6 e 11, estão frequentemente </a:t>
            </a:r>
            <a:endParaRPr sz="2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associados somente à formação de verrugas genitais.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pt-BR" sz="2300" b="1">
                <a:solidFill>
                  <a:schemeClr val="dk1"/>
                </a:solidFill>
              </a:rPr>
              <a:t>Subtipos de alto risco</a:t>
            </a:r>
            <a:r>
              <a:rPr lang="pt-BR" sz="2300">
                <a:solidFill>
                  <a:schemeClr val="dk1"/>
                </a:solidFill>
              </a:rPr>
              <a:t> </a:t>
            </a:r>
            <a:r>
              <a:rPr lang="pt-BR" sz="2300" b="1">
                <a:solidFill>
                  <a:schemeClr val="dk1"/>
                </a:solidFill>
              </a:rPr>
              <a:t>oncogênico</a:t>
            </a:r>
            <a:r>
              <a:rPr lang="pt-BR" sz="2300">
                <a:solidFill>
                  <a:schemeClr val="dk1"/>
                </a:solidFill>
              </a:rPr>
              <a:t>, HPV 16 e 18, considerados de alto risco </a:t>
            </a:r>
            <a:endParaRPr sz="2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para o desenvolvimento de câncer, isto porque em alguns casos seu material genético se une ao DNA das células hospedeiras, levando a proliferação celular anormal.</a:t>
            </a:r>
            <a:endParaRPr sz="2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22d7f3e05_0_4"/>
          <p:cNvSpPr/>
          <p:nvPr/>
        </p:nvSpPr>
        <p:spPr>
          <a:xfrm rot="10800000" flipH="1">
            <a:off x="-5" y="6493247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b22d7f3e05_0_4"/>
          <p:cNvSpPr/>
          <p:nvPr/>
        </p:nvSpPr>
        <p:spPr>
          <a:xfrm rot="10800000" flipH="1">
            <a:off x="-15641" y="-382471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b22d7f3e05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1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b22d7f3e05_0_4"/>
          <p:cNvSpPr txBox="1"/>
          <p:nvPr/>
        </p:nvSpPr>
        <p:spPr>
          <a:xfrm>
            <a:off x="-90525" y="1249250"/>
            <a:ext cx="87153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rgbClr val="06B9CD"/>
                </a:solidFill>
              </a:rPr>
              <a:t>Relação entre as neoplasias anais e o HPV</a:t>
            </a:r>
            <a:endParaRPr sz="3000" b="1">
              <a:solidFill>
                <a:srgbClr val="06B9CD"/>
              </a:solidFill>
            </a:endParaRPr>
          </a:p>
          <a:p>
            <a:pPr marL="0" marR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rgbClr val="06B9CD"/>
              </a:solidFill>
            </a:endParaRPr>
          </a:p>
        </p:txBody>
      </p:sp>
      <p:sp>
        <p:nvSpPr>
          <p:cNvPr id="197" name="Google Shape;197;g2b22d7f3e05_0_4"/>
          <p:cNvSpPr txBox="1"/>
          <p:nvPr/>
        </p:nvSpPr>
        <p:spPr>
          <a:xfrm>
            <a:off x="371550" y="2036425"/>
            <a:ext cx="11448900" cy="4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O ânus pode ser afetado por diferentes tipos de neoplasias, incluindo</a:t>
            </a:r>
            <a:endParaRPr sz="2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benignas e malignas. Os principais tipos de neoplasias anais e suas graduações</a:t>
            </a:r>
            <a:endParaRPr sz="2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são: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pt-BR" sz="2300">
                <a:solidFill>
                  <a:schemeClr val="dk1"/>
                </a:solidFill>
              </a:rPr>
              <a:t>Neoplasia intraepitelial anal (NIA);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pt-BR" sz="2300">
                <a:solidFill>
                  <a:schemeClr val="dk1"/>
                </a:solidFill>
              </a:rPr>
              <a:t>Carcinoma de células escamosas anal;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pt-BR" sz="2300">
                <a:solidFill>
                  <a:schemeClr val="dk1"/>
                </a:solidFill>
              </a:rPr>
              <a:t>Carcinoma basocelular anal;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pt-BR" sz="2300">
                <a:solidFill>
                  <a:schemeClr val="dk1"/>
                </a:solidFill>
              </a:rPr>
              <a:t>Carcinoma de glândulas anais.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ddf69ae94_0_66"/>
          <p:cNvSpPr/>
          <p:nvPr/>
        </p:nvSpPr>
        <p:spPr>
          <a:xfrm rot="10800000" flipH="1">
            <a:off x="-5" y="6539147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5ddf69ae94_0_66"/>
          <p:cNvSpPr/>
          <p:nvPr/>
        </p:nvSpPr>
        <p:spPr>
          <a:xfrm rot="10800000" flipH="1">
            <a:off x="-15641" y="-382471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5ddf69ae94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1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5ddf69ae94_0_66"/>
          <p:cNvSpPr txBox="1"/>
          <p:nvPr/>
        </p:nvSpPr>
        <p:spPr>
          <a:xfrm>
            <a:off x="559800" y="3328513"/>
            <a:ext cx="110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MAS COMO FAZER O RASTREIO DAS LESÕES CAUSADAS POR ESSAS  SUBSTÂNCIAS E AGENTES CANCERÍGENOS?</a:t>
            </a:r>
            <a:endParaRPr sz="28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ddf69ae94_0_51"/>
          <p:cNvSpPr/>
          <p:nvPr/>
        </p:nvSpPr>
        <p:spPr>
          <a:xfrm rot="10800000" flipH="1">
            <a:off x="-5" y="6616722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5ddf69ae94_0_51"/>
          <p:cNvSpPr/>
          <p:nvPr/>
        </p:nvSpPr>
        <p:spPr>
          <a:xfrm rot="10800000" flipH="1">
            <a:off x="-15641" y="-382471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g25ddf69ae94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1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5ddf69ae94_0_51"/>
          <p:cNvSpPr txBox="1"/>
          <p:nvPr/>
        </p:nvSpPr>
        <p:spPr>
          <a:xfrm>
            <a:off x="669600" y="1954125"/>
            <a:ext cx="10852800" cy="4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As informações sobre a citologia anal, o HPV e suas formas de contaminação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ainda são desconhecidas por boa parte dos cidadãos. Consequentemente, a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estimativa de câncer de reto tende a aumentar, tendo em vista que o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Papilomavírus humano é um dos principais agentes causadores de displasias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da região anal (Mavrogianni, 2011).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5ddf69ae94_0_51"/>
          <p:cNvSpPr txBox="1"/>
          <p:nvPr/>
        </p:nvSpPr>
        <p:spPr>
          <a:xfrm>
            <a:off x="611600" y="914400"/>
            <a:ext cx="64074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CITOLOGIA ANAL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289b915d7_0_140"/>
          <p:cNvSpPr/>
          <p:nvPr/>
        </p:nvSpPr>
        <p:spPr>
          <a:xfrm rot="10800000" flipH="1">
            <a:off x="-5" y="6616722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b289b915d7_0_140"/>
          <p:cNvSpPr/>
          <p:nvPr/>
        </p:nvSpPr>
        <p:spPr>
          <a:xfrm rot="10800000" flipH="1">
            <a:off x="-15641" y="-382471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b289b915d7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1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b289b915d7_0_140"/>
          <p:cNvSpPr txBox="1"/>
          <p:nvPr/>
        </p:nvSpPr>
        <p:spPr>
          <a:xfrm>
            <a:off x="611600" y="1755250"/>
            <a:ext cx="10852800" cy="4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400">
                <a:solidFill>
                  <a:schemeClr val="dk1"/>
                </a:solidFill>
              </a:rPr>
              <a:t>Integrada pela primeira vez em 2001 ao Atlas do Sistema Bethesda;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400">
                <a:solidFill>
                  <a:schemeClr val="dk1"/>
                </a:solidFill>
              </a:rPr>
              <a:t>É uma importante ferramenta para o rastreio de Lesões Intraepiteliais 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Escamosas Anais (ASIL);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400">
                <a:solidFill>
                  <a:schemeClr val="dk1"/>
                </a:solidFill>
              </a:rPr>
              <a:t>Coleta de células do canal anal e do ânus para analise microscópica;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400">
                <a:solidFill>
                  <a:schemeClr val="dk1"/>
                </a:solidFill>
              </a:rPr>
              <a:t>Detecção precoce de alterações celulares associadas ao HPV e a outras 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condições pré-neoplásicas;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400">
                <a:solidFill>
                  <a:schemeClr val="dk1"/>
                </a:solidFill>
              </a:rPr>
              <a:t>A sensibilidade e especificidade de uma única amostra citológica anal é 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comparada a de um único teste de citologia cervical (Darragh; Palefsky, 2015).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b289b915d7_0_140"/>
          <p:cNvSpPr txBox="1"/>
          <p:nvPr/>
        </p:nvSpPr>
        <p:spPr>
          <a:xfrm>
            <a:off x="611600" y="764350"/>
            <a:ext cx="64074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CITOLOGIA ANAL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22d7f3e05_0_18"/>
          <p:cNvSpPr/>
          <p:nvPr/>
        </p:nvSpPr>
        <p:spPr>
          <a:xfrm rot="10800000" flipH="1">
            <a:off x="-5" y="6616722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b22d7f3e05_0_18"/>
          <p:cNvSpPr/>
          <p:nvPr/>
        </p:nvSpPr>
        <p:spPr>
          <a:xfrm rot="10800000" flipH="1">
            <a:off x="-15641" y="-382471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2b22d7f3e05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1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b22d7f3e05_0_18"/>
          <p:cNvSpPr txBox="1"/>
          <p:nvPr/>
        </p:nvSpPr>
        <p:spPr>
          <a:xfrm>
            <a:off x="866150" y="2201125"/>
            <a:ext cx="10737000" cy="4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Uma parte essencial deste processo é a realização do </a:t>
            </a:r>
            <a:r>
              <a:rPr lang="pt-BR" sz="2400" b="1">
                <a:solidFill>
                  <a:schemeClr val="dk1"/>
                </a:solidFill>
              </a:rPr>
              <a:t>Exame Anorretal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dk1"/>
                </a:solidFill>
              </a:rPr>
              <a:t>Digital (DARE)</a:t>
            </a:r>
            <a:r>
              <a:rPr lang="pt-BR" sz="2400">
                <a:solidFill>
                  <a:schemeClr val="dk1"/>
                </a:solidFill>
              </a:rPr>
              <a:t>, que se destaca como o principal método de triagem para o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câncer anal, pois por meio dele é possível identificar sutis alterações que podem indicar condições precursoras de tumores malignos, por meio de suas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abordagens técnicas, como: avaliação tátil, análise visual detalhada e a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sensibilidade na detecção dessas lesões.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b22d7f3e05_0_18"/>
          <p:cNvSpPr txBox="1"/>
          <p:nvPr/>
        </p:nvSpPr>
        <p:spPr>
          <a:xfrm>
            <a:off x="626575" y="985625"/>
            <a:ext cx="64074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CITOLOGIA ANAL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 rot="10800000" flipH="1">
            <a:off x="7" y="6654265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 rot="10800000" flipH="1">
            <a:off x="-15641" y="0"/>
            <a:ext cx="20280722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 txBox="1"/>
          <p:nvPr/>
        </p:nvSpPr>
        <p:spPr>
          <a:xfrm>
            <a:off x="10318025" y="868875"/>
            <a:ext cx="9156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279275" y="1458788"/>
            <a:ext cx="69822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>
                <a:solidFill>
                  <a:srgbClr val="06B9CD"/>
                </a:solidFill>
                <a:latin typeface="Calibri"/>
                <a:ea typeface="Calibri"/>
                <a:cs typeface="Calibri"/>
                <a:sym typeface="Calibri"/>
              </a:rPr>
              <a:t>AMOSTRAGEM</a:t>
            </a:r>
            <a:endParaRPr sz="4000" b="1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486275" y="5135575"/>
            <a:ext cx="113247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486279" y="5849518"/>
            <a:ext cx="2006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Derival, 2021.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8" descr="C:\Users\m\Downloads\WhatsApp Image 2023-08-03 at 19.24.4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279" y="4032694"/>
            <a:ext cx="11019140" cy="181682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 txBox="1"/>
          <p:nvPr/>
        </p:nvSpPr>
        <p:spPr>
          <a:xfrm>
            <a:off x="628900" y="2470675"/>
            <a:ext cx="108225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Realização de uma coleta de amostras do canal anal, afim de obter células da região do reto inferior, zona de transição escamo-colunar e canal anal.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ddf69ae94_0_91"/>
          <p:cNvSpPr/>
          <p:nvPr/>
        </p:nvSpPr>
        <p:spPr>
          <a:xfrm rot="10800000" flipH="1">
            <a:off x="-5" y="6630515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5ddf69ae94_0_91"/>
          <p:cNvSpPr/>
          <p:nvPr/>
        </p:nvSpPr>
        <p:spPr>
          <a:xfrm rot="10800000" flipH="1">
            <a:off x="9" y="-10480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5ddf69ae94_0_91"/>
          <p:cNvSpPr txBox="1"/>
          <p:nvPr/>
        </p:nvSpPr>
        <p:spPr>
          <a:xfrm>
            <a:off x="635725" y="2998725"/>
            <a:ext cx="108156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374151"/>
                </a:solidFill>
              </a:rPr>
              <a:t>A interpretação precisa dos resultados da citologia da região anorretal é crucial para detectar potenciais anormalidades nas células do canal anal. Essas informações específicas são essenciais para o diagnóstico e tratamento de condições como NIAS e câncer anal (Darragh; Palefsky, 2015).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53" name="Google Shape;253;g25ddf69ae94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5ddf69ae94_0_91"/>
          <p:cNvSpPr txBox="1"/>
          <p:nvPr/>
        </p:nvSpPr>
        <p:spPr>
          <a:xfrm>
            <a:off x="492050" y="1332675"/>
            <a:ext cx="102570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06B9CD"/>
                </a:solidFill>
              </a:rPr>
              <a:t>Interpretação e características citomorfológicas das lesões</a:t>
            </a:r>
            <a:endParaRPr sz="4000" b="1">
              <a:solidFill>
                <a:srgbClr val="06B9CD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289b915d7_0_17"/>
          <p:cNvSpPr/>
          <p:nvPr/>
        </p:nvSpPr>
        <p:spPr>
          <a:xfrm rot="10800000" flipH="1">
            <a:off x="-5" y="6630515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b289b915d7_0_17"/>
          <p:cNvSpPr/>
          <p:nvPr/>
        </p:nvSpPr>
        <p:spPr>
          <a:xfrm rot="10800000" flipH="1">
            <a:off x="9" y="-10480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b289b915d7_0_17"/>
          <p:cNvSpPr txBox="1"/>
          <p:nvPr/>
        </p:nvSpPr>
        <p:spPr>
          <a:xfrm>
            <a:off x="688200" y="2757175"/>
            <a:ext cx="108156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374151"/>
                </a:solidFill>
              </a:rPr>
              <a:t>A classificação de Bethesda utilizada na análise de alterações celulares, é aplicada tanto na citologia cervical quanto na citologia anal, adaptada às especificidades desta região. As interpretações variam de resultados normais a resultados indicando possível malignidade (Darragh; Palefsky, 2015).</a:t>
            </a:r>
            <a:endParaRPr sz="2400">
              <a:solidFill>
                <a:srgbClr val="37415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374151"/>
              </a:solidFill>
            </a:endParaRPr>
          </a:p>
        </p:txBody>
      </p:sp>
      <p:pic>
        <p:nvPicPr>
          <p:cNvPr id="262" name="Google Shape;262;g2b289b915d7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b289b915d7_0_17"/>
          <p:cNvSpPr txBox="1"/>
          <p:nvPr/>
        </p:nvSpPr>
        <p:spPr>
          <a:xfrm>
            <a:off x="492050" y="1287750"/>
            <a:ext cx="102570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06B9CD"/>
                </a:solidFill>
              </a:rPr>
              <a:t>Interpretação e características citomorfológicas das lesões</a:t>
            </a:r>
            <a:endParaRPr sz="4000" b="1">
              <a:solidFill>
                <a:srgbClr val="06B9CD"/>
              </a:solidFill>
            </a:endParaRPr>
          </a:p>
        </p:txBody>
      </p:sp>
      <p:pic>
        <p:nvPicPr>
          <p:cNvPr id="264" name="Google Shape;264;g2b289b915d7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1700" y="4582425"/>
            <a:ext cx="1542300" cy="18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b289b915d7_0_17"/>
          <p:cNvSpPr txBox="1"/>
          <p:nvPr/>
        </p:nvSpPr>
        <p:spPr>
          <a:xfrm>
            <a:off x="10404300" y="6390525"/>
            <a:ext cx="16371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000">
                <a:solidFill>
                  <a:schemeClr val="dk1"/>
                </a:solidFill>
              </a:rPr>
              <a:t>Fonte: </a:t>
            </a:r>
            <a:r>
              <a:rPr lang="pt-BR" sz="1000">
                <a:solidFill>
                  <a:srgbClr val="393939"/>
                </a:solidFill>
              </a:rPr>
              <a:t> Bethesda, 2015.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289b915d7_0_30"/>
          <p:cNvSpPr/>
          <p:nvPr/>
        </p:nvSpPr>
        <p:spPr>
          <a:xfrm rot="10800000" flipH="1">
            <a:off x="-5" y="6630515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b289b915d7_0_30"/>
          <p:cNvSpPr/>
          <p:nvPr/>
        </p:nvSpPr>
        <p:spPr>
          <a:xfrm rot="10800000" flipH="1">
            <a:off x="9" y="-10480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b289b915d7_0_30"/>
          <p:cNvSpPr txBox="1"/>
          <p:nvPr/>
        </p:nvSpPr>
        <p:spPr>
          <a:xfrm>
            <a:off x="545875" y="2025425"/>
            <a:ext cx="7644900" cy="541500"/>
          </a:xfrm>
          <a:prstGeom prst="rect">
            <a:avLst/>
          </a:pr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374151"/>
                </a:solidFill>
              </a:rPr>
              <a:t>Negativo para lesão intraepitelial ou malignidade (NIL)</a:t>
            </a:r>
            <a:endParaRPr sz="2400" b="1">
              <a:solidFill>
                <a:srgbClr val="37415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374151"/>
              </a:solidFill>
            </a:endParaRPr>
          </a:p>
        </p:txBody>
      </p:sp>
      <p:pic>
        <p:nvPicPr>
          <p:cNvPr id="273" name="Google Shape;273;g2b289b915d7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b289b915d7_0_30"/>
          <p:cNvSpPr txBox="1"/>
          <p:nvPr/>
        </p:nvSpPr>
        <p:spPr>
          <a:xfrm>
            <a:off x="477075" y="1014300"/>
            <a:ext cx="102570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06B9CD"/>
                </a:solidFill>
              </a:rPr>
              <a:t>CLASSIFICAÇÕES</a:t>
            </a:r>
            <a:endParaRPr sz="4000" b="1">
              <a:solidFill>
                <a:srgbClr val="06B9CD"/>
              </a:solidFill>
            </a:endParaRPr>
          </a:p>
        </p:txBody>
      </p:sp>
      <p:pic>
        <p:nvPicPr>
          <p:cNvPr id="275" name="Google Shape;275;g2b289b915d7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2875" y="1749625"/>
            <a:ext cx="747680" cy="10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b289b915d7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75" y="2719325"/>
            <a:ext cx="4971600" cy="36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2b289b915d7_0_30"/>
          <p:cNvSpPr txBox="1"/>
          <p:nvPr/>
        </p:nvSpPr>
        <p:spPr>
          <a:xfrm>
            <a:off x="5914650" y="2964800"/>
            <a:ext cx="53157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Células escamosas com alterações nucleares pouco reativas;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 Aumento nuclear;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 err="1">
                <a:solidFill>
                  <a:schemeClr val="dk1"/>
                </a:solidFill>
              </a:rPr>
              <a:t>Hipercromasia</a:t>
            </a:r>
            <a:r>
              <a:rPr lang="pt-BR" sz="1900" dirty="0">
                <a:solidFill>
                  <a:schemeClr val="dk1"/>
                </a:solidFill>
              </a:rPr>
              <a:t>;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Nucléolos;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Células anucleadas.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</p:txBody>
      </p:sp>
      <p:sp>
        <p:nvSpPr>
          <p:cNvPr id="278" name="Google Shape;278;g2b289b915d7_0_30"/>
          <p:cNvSpPr txBox="1"/>
          <p:nvPr/>
        </p:nvSpPr>
        <p:spPr>
          <a:xfrm rot="-5400000">
            <a:off x="10654450" y="2183273"/>
            <a:ext cx="1159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b289b915d7_0_30"/>
          <p:cNvSpPr txBox="1"/>
          <p:nvPr/>
        </p:nvSpPr>
        <p:spPr>
          <a:xfrm>
            <a:off x="545875" y="63350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</a:rPr>
              <a:t>Fonte: </a:t>
            </a:r>
            <a:r>
              <a:rPr lang="pt-BR" sz="1000">
                <a:solidFill>
                  <a:srgbClr val="393939"/>
                </a:solidFill>
              </a:rPr>
              <a:t> Bethesda, 2015.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700825" y="4139800"/>
            <a:ext cx="57696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CITOLOGIA </a:t>
            </a:r>
            <a:r>
              <a:rPr lang="pt-BR" sz="1800" b="1">
                <a:solidFill>
                  <a:srgbClr val="06B9CD"/>
                </a:solidFill>
              </a:rPr>
              <a:t>ANAL</a:t>
            </a:r>
            <a:r>
              <a:rPr lang="pt-BR" sz="18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 E SUA APLICAÇÃO NO RASTREAMENTO DE LESÕES PRÉ-NEOPLÁSICAS </a:t>
            </a:r>
            <a:endParaRPr sz="2000" b="0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85103" y="3678091"/>
            <a:ext cx="199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131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-719366" y="5197551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289b915d7_0_44"/>
          <p:cNvSpPr/>
          <p:nvPr/>
        </p:nvSpPr>
        <p:spPr>
          <a:xfrm rot="10800000" flipH="1">
            <a:off x="-5" y="6630515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b289b915d7_0_44"/>
          <p:cNvSpPr/>
          <p:nvPr/>
        </p:nvSpPr>
        <p:spPr>
          <a:xfrm rot="10800000" flipH="1">
            <a:off x="9" y="-10480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b289b915d7_0_44"/>
          <p:cNvSpPr txBox="1"/>
          <p:nvPr/>
        </p:nvSpPr>
        <p:spPr>
          <a:xfrm>
            <a:off x="545875" y="2025425"/>
            <a:ext cx="7644900" cy="541500"/>
          </a:xfrm>
          <a:prstGeom prst="rect">
            <a:avLst/>
          </a:pr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374151"/>
                </a:solidFill>
              </a:rPr>
              <a:t>Células escamosas atípicas (ASC-US E ASC-H)</a:t>
            </a:r>
            <a:endParaRPr sz="2400" b="1">
              <a:solidFill>
                <a:srgbClr val="37415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374151"/>
              </a:solidFill>
            </a:endParaRPr>
          </a:p>
        </p:txBody>
      </p:sp>
      <p:pic>
        <p:nvPicPr>
          <p:cNvPr id="287" name="Google Shape;287;g2b289b915d7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b289b915d7_0_44"/>
          <p:cNvSpPr txBox="1"/>
          <p:nvPr/>
        </p:nvSpPr>
        <p:spPr>
          <a:xfrm>
            <a:off x="477075" y="1014300"/>
            <a:ext cx="102570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06B9CD"/>
                </a:solidFill>
              </a:rPr>
              <a:t>CLASSIFICAÇÕES</a:t>
            </a:r>
            <a:endParaRPr sz="4000" b="1">
              <a:solidFill>
                <a:srgbClr val="06B9CD"/>
              </a:solidFill>
            </a:endParaRPr>
          </a:p>
        </p:txBody>
      </p:sp>
      <p:pic>
        <p:nvPicPr>
          <p:cNvPr id="289" name="Google Shape;289;g2b289b915d7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2875" y="1749625"/>
            <a:ext cx="747680" cy="10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b289b915d7_0_44"/>
          <p:cNvSpPr txBox="1"/>
          <p:nvPr/>
        </p:nvSpPr>
        <p:spPr>
          <a:xfrm>
            <a:off x="545875" y="4694475"/>
            <a:ext cx="5189100" cy="22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Células escamosas atípicas;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Contornos nucleares espessados, mas</a:t>
            </a:r>
            <a:endParaRPr sz="190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</a:rPr>
              <a:t>lisos;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Cromatina borrada;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Clareamento perinuclear estreito.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291" name="Google Shape;291;g2b289b915d7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75" y="2722300"/>
            <a:ext cx="2778300" cy="18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2b289b915d7_0_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5988" y="2749000"/>
            <a:ext cx="3022725" cy="181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b289b915d7_0_44"/>
          <p:cNvSpPr txBox="1"/>
          <p:nvPr/>
        </p:nvSpPr>
        <p:spPr>
          <a:xfrm>
            <a:off x="6124275" y="4836525"/>
            <a:ext cx="50463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Pequenas células escamosas metaplásicas imaturas;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Cromatina nuclear escura.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94" name="Google Shape;294;g2b289b915d7_0_44"/>
          <p:cNvSpPr txBox="1"/>
          <p:nvPr/>
        </p:nvSpPr>
        <p:spPr>
          <a:xfrm rot="-5400000">
            <a:off x="10574475" y="2149918"/>
            <a:ext cx="1302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b289b915d7_0_44"/>
          <p:cNvSpPr txBox="1"/>
          <p:nvPr/>
        </p:nvSpPr>
        <p:spPr>
          <a:xfrm>
            <a:off x="545875" y="445247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b289b915d7_0_44"/>
          <p:cNvSpPr txBox="1"/>
          <p:nvPr/>
        </p:nvSpPr>
        <p:spPr>
          <a:xfrm>
            <a:off x="6107350" y="445247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b289b915d7_0_61"/>
          <p:cNvSpPr/>
          <p:nvPr/>
        </p:nvSpPr>
        <p:spPr>
          <a:xfrm rot="10800000" flipH="1">
            <a:off x="-5" y="6630515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b289b915d7_0_61"/>
          <p:cNvSpPr/>
          <p:nvPr/>
        </p:nvSpPr>
        <p:spPr>
          <a:xfrm rot="10800000" flipH="1">
            <a:off x="9" y="-10480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b289b915d7_0_61"/>
          <p:cNvSpPr txBox="1"/>
          <p:nvPr/>
        </p:nvSpPr>
        <p:spPr>
          <a:xfrm>
            <a:off x="545875" y="2025425"/>
            <a:ext cx="7644900" cy="541500"/>
          </a:xfrm>
          <a:prstGeom prst="rect">
            <a:avLst/>
          </a:pr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374151"/>
                </a:solidFill>
              </a:rPr>
              <a:t>Lesão intraepitelial escamosa de baixo grau (LSIL)</a:t>
            </a:r>
            <a:endParaRPr sz="2400" b="1">
              <a:solidFill>
                <a:srgbClr val="37415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374151"/>
              </a:solidFill>
            </a:endParaRPr>
          </a:p>
        </p:txBody>
      </p:sp>
      <p:pic>
        <p:nvPicPr>
          <p:cNvPr id="304" name="Google Shape;304;g2b289b915d7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2b289b915d7_0_61"/>
          <p:cNvSpPr txBox="1"/>
          <p:nvPr/>
        </p:nvSpPr>
        <p:spPr>
          <a:xfrm>
            <a:off x="477075" y="1014300"/>
            <a:ext cx="102570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06B9CD"/>
                </a:solidFill>
              </a:rPr>
              <a:t>CLASSIFICAÇÕES</a:t>
            </a:r>
            <a:endParaRPr sz="4000" b="1">
              <a:solidFill>
                <a:srgbClr val="06B9CD"/>
              </a:solidFill>
            </a:endParaRPr>
          </a:p>
        </p:txBody>
      </p:sp>
      <p:pic>
        <p:nvPicPr>
          <p:cNvPr id="306" name="Google Shape;306;g2b289b915d7_0_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2875" y="1749625"/>
            <a:ext cx="747680" cy="10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b289b915d7_0_61"/>
          <p:cNvSpPr txBox="1"/>
          <p:nvPr/>
        </p:nvSpPr>
        <p:spPr>
          <a:xfrm>
            <a:off x="5914650" y="2964800"/>
            <a:ext cx="53157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Hipercromatismo;</a:t>
            </a:r>
            <a:endParaRPr sz="1900">
              <a:solidFill>
                <a:schemeClr val="dk1"/>
              </a:solidFill>
            </a:endParaRPr>
          </a:p>
          <a:p>
            <a:pPr marL="914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Relação núcleo e citoplasma aumentada;</a:t>
            </a:r>
            <a:endParaRPr sz="1900">
              <a:solidFill>
                <a:schemeClr val="dk1"/>
              </a:solidFill>
            </a:endParaRPr>
          </a:p>
          <a:p>
            <a:pPr marL="914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Presença de coilócitos;</a:t>
            </a:r>
            <a:endParaRPr sz="1900">
              <a:solidFill>
                <a:schemeClr val="dk1"/>
              </a:solidFill>
            </a:endParaRPr>
          </a:p>
          <a:p>
            <a:pPr marL="914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Metacromasia.</a:t>
            </a:r>
            <a:endParaRPr sz="19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308" name="Google Shape;308;g2b289b915d7_0_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75" y="2760400"/>
            <a:ext cx="5105400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2b289b915d7_0_61"/>
          <p:cNvSpPr txBox="1"/>
          <p:nvPr/>
        </p:nvSpPr>
        <p:spPr>
          <a:xfrm rot="-5400000">
            <a:off x="10087025" y="1576525"/>
            <a:ext cx="2179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b289b915d7_0_61"/>
          <p:cNvSpPr txBox="1"/>
          <p:nvPr/>
        </p:nvSpPr>
        <p:spPr>
          <a:xfrm>
            <a:off x="545875" y="64370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b289b915d7_0_75"/>
          <p:cNvSpPr/>
          <p:nvPr/>
        </p:nvSpPr>
        <p:spPr>
          <a:xfrm rot="10800000" flipH="1">
            <a:off x="-5" y="6630515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b289b915d7_0_75"/>
          <p:cNvSpPr/>
          <p:nvPr/>
        </p:nvSpPr>
        <p:spPr>
          <a:xfrm rot="10800000" flipH="1">
            <a:off x="9" y="-10480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b289b915d7_0_75"/>
          <p:cNvSpPr txBox="1"/>
          <p:nvPr/>
        </p:nvSpPr>
        <p:spPr>
          <a:xfrm>
            <a:off x="545875" y="2025425"/>
            <a:ext cx="7644900" cy="541500"/>
          </a:xfrm>
          <a:prstGeom prst="rect">
            <a:avLst/>
          </a:pr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rgbClr val="374151"/>
                </a:solidFill>
              </a:rPr>
              <a:t>Lesão intraepitelial escamosa de alto grau (HSIL)</a:t>
            </a:r>
            <a:endParaRPr sz="2400" b="1">
              <a:solidFill>
                <a:srgbClr val="37415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374151"/>
              </a:solidFill>
            </a:endParaRPr>
          </a:p>
        </p:txBody>
      </p:sp>
      <p:pic>
        <p:nvPicPr>
          <p:cNvPr id="318" name="Google Shape;318;g2b289b915d7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b289b915d7_0_75"/>
          <p:cNvSpPr txBox="1"/>
          <p:nvPr/>
        </p:nvSpPr>
        <p:spPr>
          <a:xfrm>
            <a:off x="477075" y="1014300"/>
            <a:ext cx="102570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06B9CD"/>
                </a:solidFill>
              </a:rPr>
              <a:t>CLASSIFICAÇÕES</a:t>
            </a:r>
            <a:endParaRPr sz="4000" b="1">
              <a:solidFill>
                <a:srgbClr val="06B9CD"/>
              </a:solidFill>
            </a:endParaRPr>
          </a:p>
        </p:txBody>
      </p:sp>
      <p:pic>
        <p:nvPicPr>
          <p:cNvPr id="320" name="Google Shape;320;g2b289b915d7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2875" y="1749625"/>
            <a:ext cx="747680" cy="10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b289b915d7_0_75"/>
          <p:cNvSpPr txBox="1"/>
          <p:nvPr/>
        </p:nvSpPr>
        <p:spPr>
          <a:xfrm>
            <a:off x="5914650" y="2964800"/>
            <a:ext cx="53157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Células displásicas com citoplasma metaplásico;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Relação núcleo e citoplasma aumentada;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Contornos nucleares irregulares;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Hipercromático;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Cromatina alterada;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Contornos nucleares irregulares.</a:t>
            </a:r>
            <a:endParaRPr sz="19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pic>
        <p:nvPicPr>
          <p:cNvPr id="322" name="Google Shape;322;g2b289b915d7_0_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75" y="2719325"/>
            <a:ext cx="4956350" cy="364121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b289b915d7_0_75"/>
          <p:cNvSpPr txBox="1"/>
          <p:nvPr/>
        </p:nvSpPr>
        <p:spPr>
          <a:xfrm rot="-5400000">
            <a:off x="9676625" y="12489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b289b915d7_0_75"/>
          <p:cNvSpPr txBox="1"/>
          <p:nvPr/>
        </p:nvSpPr>
        <p:spPr>
          <a:xfrm>
            <a:off x="477075" y="636052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b289b915d7_0_102"/>
          <p:cNvSpPr/>
          <p:nvPr/>
        </p:nvSpPr>
        <p:spPr>
          <a:xfrm rot="10800000" flipH="1">
            <a:off x="-5" y="6630515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b289b915d7_0_102"/>
          <p:cNvSpPr/>
          <p:nvPr/>
        </p:nvSpPr>
        <p:spPr>
          <a:xfrm rot="10800000" flipH="1">
            <a:off x="9" y="-10480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b289b915d7_0_102"/>
          <p:cNvSpPr txBox="1"/>
          <p:nvPr/>
        </p:nvSpPr>
        <p:spPr>
          <a:xfrm>
            <a:off x="545875" y="2025425"/>
            <a:ext cx="9991500" cy="541500"/>
          </a:xfrm>
          <a:prstGeom prst="rect">
            <a:avLst/>
          </a:pr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 b="1">
                <a:solidFill>
                  <a:srgbClr val="374151"/>
                </a:solidFill>
              </a:rPr>
              <a:t>Carcinoma de células escamosas queratinizante e não queratinizante (SCC)</a:t>
            </a:r>
            <a:endParaRPr sz="2100" b="1">
              <a:solidFill>
                <a:srgbClr val="37415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37415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374151"/>
              </a:solidFill>
            </a:endParaRPr>
          </a:p>
        </p:txBody>
      </p:sp>
      <p:pic>
        <p:nvPicPr>
          <p:cNvPr id="332" name="Google Shape;332;g2b289b915d7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b289b915d7_0_102"/>
          <p:cNvSpPr txBox="1"/>
          <p:nvPr/>
        </p:nvSpPr>
        <p:spPr>
          <a:xfrm>
            <a:off x="477075" y="1014300"/>
            <a:ext cx="102570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06B9CD"/>
                </a:solidFill>
              </a:rPr>
              <a:t>CLASSIFICAÇÕES</a:t>
            </a:r>
            <a:endParaRPr sz="4000" b="1">
              <a:solidFill>
                <a:srgbClr val="06B9CD"/>
              </a:solidFill>
            </a:endParaRPr>
          </a:p>
        </p:txBody>
      </p:sp>
      <p:pic>
        <p:nvPicPr>
          <p:cNvPr id="334" name="Google Shape;334;g2b289b915d7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2875" y="1749625"/>
            <a:ext cx="747680" cy="10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b289b915d7_0_102"/>
          <p:cNvSpPr txBox="1"/>
          <p:nvPr/>
        </p:nvSpPr>
        <p:spPr>
          <a:xfrm>
            <a:off x="545875" y="4694475"/>
            <a:ext cx="5189100" cy="22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 err="1">
                <a:solidFill>
                  <a:schemeClr val="dk1"/>
                </a:solidFill>
              </a:rPr>
              <a:t>Pleomorfismo</a:t>
            </a:r>
            <a:r>
              <a:rPr lang="pt-BR" sz="1900" dirty="0">
                <a:solidFill>
                  <a:schemeClr val="dk1"/>
                </a:solidFill>
              </a:rPr>
              <a:t> celular;</a:t>
            </a:r>
            <a:endParaRPr sz="1900" dirty="0">
              <a:solidFill>
                <a:schemeClr val="dk1"/>
              </a:solidFill>
            </a:endParaRPr>
          </a:p>
          <a:p>
            <a:pPr marL="914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 err="1">
                <a:solidFill>
                  <a:schemeClr val="dk1"/>
                </a:solidFill>
              </a:rPr>
              <a:t>Citomegalia</a:t>
            </a:r>
            <a:r>
              <a:rPr lang="pt-BR" sz="1900" dirty="0">
                <a:solidFill>
                  <a:schemeClr val="dk1"/>
                </a:solidFill>
              </a:rPr>
              <a:t>;</a:t>
            </a:r>
            <a:endParaRPr sz="1900" dirty="0">
              <a:solidFill>
                <a:schemeClr val="dk1"/>
              </a:solidFill>
            </a:endParaRPr>
          </a:p>
          <a:p>
            <a:pPr marL="914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Relação núcleo e citoplasma aumentada;</a:t>
            </a:r>
            <a:endParaRPr sz="1900" dirty="0">
              <a:solidFill>
                <a:schemeClr val="dk1"/>
              </a:solidFill>
            </a:endParaRPr>
          </a:p>
          <a:p>
            <a:pPr marL="914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 err="1">
                <a:solidFill>
                  <a:schemeClr val="dk1"/>
                </a:solidFill>
              </a:rPr>
              <a:t>Queratinização</a:t>
            </a:r>
            <a:r>
              <a:rPr lang="pt-BR" sz="1900" dirty="0">
                <a:solidFill>
                  <a:schemeClr val="dk1"/>
                </a:solidFill>
              </a:rPr>
              <a:t> citoplasmática.</a:t>
            </a:r>
            <a:endParaRPr sz="19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</p:txBody>
      </p:sp>
      <p:sp>
        <p:nvSpPr>
          <p:cNvPr id="336" name="Google Shape;336;g2b289b915d7_0_102"/>
          <p:cNvSpPr txBox="1"/>
          <p:nvPr/>
        </p:nvSpPr>
        <p:spPr>
          <a:xfrm>
            <a:off x="6124275" y="4836525"/>
            <a:ext cx="50463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 err="1">
                <a:solidFill>
                  <a:schemeClr val="dk1"/>
                </a:solidFill>
              </a:rPr>
              <a:t>Pleomorfismo</a:t>
            </a:r>
            <a:r>
              <a:rPr lang="pt-BR" sz="1900" dirty="0">
                <a:solidFill>
                  <a:schemeClr val="dk1"/>
                </a:solidFill>
              </a:rPr>
              <a:t> celular;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Nucléolos proeminentes; 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Diátese tumoral.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</p:txBody>
      </p:sp>
      <p:pic>
        <p:nvPicPr>
          <p:cNvPr id="337" name="Google Shape;337;g2b289b915d7_0_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75" y="2719325"/>
            <a:ext cx="3422174" cy="18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b289b915d7_0_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9150" y="2719325"/>
            <a:ext cx="3818325" cy="19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b289b915d7_0_102"/>
          <p:cNvSpPr txBox="1"/>
          <p:nvPr/>
        </p:nvSpPr>
        <p:spPr>
          <a:xfrm rot="-5400000">
            <a:off x="9676625" y="119647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b289b915d7_0_102"/>
          <p:cNvSpPr txBox="1"/>
          <p:nvPr/>
        </p:nvSpPr>
        <p:spPr>
          <a:xfrm>
            <a:off x="545875" y="454207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b289b915d7_0_102"/>
          <p:cNvSpPr txBox="1"/>
          <p:nvPr/>
        </p:nvSpPr>
        <p:spPr>
          <a:xfrm>
            <a:off x="6199150" y="469447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b289b915d7_0_119"/>
          <p:cNvSpPr/>
          <p:nvPr/>
        </p:nvSpPr>
        <p:spPr>
          <a:xfrm rot="10800000" flipH="1">
            <a:off x="-5" y="6630515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2b289b915d7_0_119"/>
          <p:cNvSpPr/>
          <p:nvPr/>
        </p:nvSpPr>
        <p:spPr>
          <a:xfrm rot="10800000" flipH="1">
            <a:off x="9" y="-10480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2b289b915d7_0_119"/>
          <p:cNvSpPr txBox="1"/>
          <p:nvPr/>
        </p:nvSpPr>
        <p:spPr>
          <a:xfrm>
            <a:off x="545875" y="1912947"/>
            <a:ext cx="7644900" cy="653978"/>
          </a:xfrm>
          <a:prstGeom prst="rect">
            <a:avLst/>
          </a:pr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dirty="0">
                <a:solidFill>
                  <a:srgbClr val="374151"/>
                </a:solidFill>
              </a:rPr>
              <a:t>Anormalidades das células glandulares</a:t>
            </a:r>
            <a:endParaRPr sz="2400" b="1" dirty="0">
              <a:solidFill>
                <a:srgbClr val="37415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374151"/>
              </a:solidFill>
            </a:endParaRPr>
          </a:p>
        </p:txBody>
      </p:sp>
      <p:pic>
        <p:nvPicPr>
          <p:cNvPr id="349" name="Google Shape;349;g2b289b915d7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2b289b915d7_0_119"/>
          <p:cNvSpPr txBox="1"/>
          <p:nvPr/>
        </p:nvSpPr>
        <p:spPr>
          <a:xfrm>
            <a:off x="477075" y="1014300"/>
            <a:ext cx="10257000" cy="12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rgbClr val="06B9CD"/>
                </a:solidFill>
              </a:rPr>
              <a:t>CLASSIFICAÇÕES</a:t>
            </a:r>
            <a:endParaRPr sz="4000" b="1">
              <a:solidFill>
                <a:srgbClr val="06B9CD"/>
              </a:solidFill>
            </a:endParaRPr>
          </a:p>
        </p:txBody>
      </p:sp>
      <p:pic>
        <p:nvPicPr>
          <p:cNvPr id="351" name="Google Shape;351;g2b289b915d7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2875" y="1749625"/>
            <a:ext cx="747680" cy="109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b289b915d7_0_119"/>
          <p:cNvSpPr txBox="1"/>
          <p:nvPr/>
        </p:nvSpPr>
        <p:spPr>
          <a:xfrm>
            <a:off x="5914650" y="2964800"/>
            <a:ext cx="53157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Células malignas com núcleos vesiculares;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Nucléolos proeminentes;</a:t>
            </a:r>
            <a:endParaRPr sz="1900" dirty="0">
              <a:solidFill>
                <a:schemeClr val="dk1"/>
              </a:solidFill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 dirty="0">
                <a:solidFill>
                  <a:schemeClr val="dk1"/>
                </a:solidFill>
              </a:rPr>
              <a:t>Citoplasma finamente vacuolado.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dirty="0">
                <a:solidFill>
                  <a:schemeClr val="dk1"/>
                </a:solidFill>
              </a:rPr>
              <a:t> Esta é uma recorrência de um </a:t>
            </a:r>
            <a:r>
              <a:rPr lang="pt-BR" sz="1900" dirty="0" err="1">
                <a:solidFill>
                  <a:schemeClr val="dk1"/>
                </a:solidFill>
              </a:rPr>
              <a:t>adenocarcinoma</a:t>
            </a:r>
            <a:r>
              <a:rPr lang="pt-BR" sz="1900" dirty="0">
                <a:solidFill>
                  <a:schemeClr val="dk1"/>
                </a:solidFill>
              </a:rPr>
              <a:t> retal.</a:t>
            </a:r>
            <a:endParaRPr sz="19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</p:txBody>
      </p:sp>
      <p:pic>
        <p:nvPicPr>
          <p:cNvPr id="353" name="Google Shape;353;g2b289b915d7_0_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875" y="2719325"/>
            <a:ext cx="5014575" cy="3624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b289b915d7_0_119"/>
          <p:cNvSpPr txBox="1"/>
          <p:nvPr/>
        </p:nvSpPr>
        <p:spPr>
          <a:xfrm rot="-5400000">
            <a:off x="9676625" y="12489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2b289b915d7_0_119"/>
          <p:cNvSpPr txBox="1"/>
          <p:nvPr/>
        </p:nvSpPr>
        <p:spPr>
          <a:xfrm>
            <a:off x="545875" y="634352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</a:rPr>
              <a:t>Fonte: </a:t>
            </a:r>
            <a:r>
              <a:rPr lang="pt-BR" sz="700">
                <a:solidFill>
                  <a:srgbClr val="393939"/>
                </a:solidFill>
              </a:rPr>
              <a:t> Bethesda, 2015. 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edf151a01_0_23"/>
          <p:cNvSpPr/>
          <p:nvPr/>
        </p:nvSpPr>
        <p:spPr>
          <a:xfrm rot="10800000" flipH="1">
            <a:off x="-5" y="6701990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5edf151a01_0_23"/>
          <p:cNvSpPr/>
          <p:nvPr/>
        </p:nvSpPr>
        <p:spPr>
          <a:xfrm rot="10800000" flipH="1">
            <a:off x="-15641" y="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5edf151a01_0_23"/>
          <p:cNvSpPr txBox="1"/>
          <p:nvPr/>
        </p:nvSpPr>
        <p:spPr>
          <a:xfrm>
            <a:off x="282475" y="1726000"/>
            <a:ext cx="71895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>
                <a:solidFill>
                  <a:srgbClr val="06B9CD"/>
                </a:solidFill>
              </a:rPr>
              <a:t>CONSIDERAÇÕES FINAIS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5edf151a01_0_23"/>
          <p:cNvSpPr txBox="1"/>
          <p:nvPr/>
        </p:nvSpPr>
        <p:spPr>
          <a:xfrm>
            <a:off x="981900" y="2825075"/>
            <a:ext cx="1022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/>
              <a:t>Conclui-se que a citologia anal é muito eficaz no rastreio de lesões precursoras do câncer anal para os profissionais da saúde, como citotécnicos e patologistas, desde que seja combinada com o Exame Anorretal Digital (DARE) e biópsia, servindo como uma ferramenta valiosa para o diagnóstico precoce e a intervenção terapêutica.</a:t>
            </a:r>
            <a:endParaRPr sz="2400"/>
          </a:p>
        </p:txBody>
      </p:sp>
      <p:pic>
        <p:nvPicPr>
          <p:cNvPr id="364" name="Google Shape;364;g25edf151a01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b289b915d7_0_149"/>
          <p:cNvSpPr/>
          <p:nvPr/>
        </p:nvSpPr>
        <p:spPr>
          <a:xfrm rot="10800000" flipH="1">
            <a:off x="-5" y="6701990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b289b915d7_0_149"/>
          <p:cNvSpPr/>
          <p:nvPr/>
        </p:nvSpPr>
        <p:spPr>
          <a:xfrm rot="10800000" flipH="1">
            <a:off x="-15641" y="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2b289b915d7_0_149"/>
          <p:cNvSpPr txBox="1"/>
          <p:nvPr/>
        </p:nvSpPr>
        <p:spPr>
          <a:xfrm>
            <a:off x="701750" y="1014300"/>
            <a:ext cx="4797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b289b915d7_0_149"/>
          <p:cNvSpPr txBox="1"/>
          <p:nvPr/>
        </p:nvSpPr>
        <p:spPr>
          <a:xfrm>
            <a:off x="797350" y="1948150"/>
            <a:ext cx="9881700" cy="4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DARRAGH, T. M. et al. Anal-Rectal Cytology. The Bethesda System for Reporting Cervical Cytology. New York, NY: Springer New York, 2004. p. 169–175.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DARRAGH, T. M. Anal cytology for anal cancer screening: Is it time yet? Diagnostic cytopathology, v. 30, n. 6, p. 371–374, 2004.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DARRAGH, T. M.; PALEFSKY, J. M. Anal Cytology. Em: The Bethesda System for Reporting Cervical Cytology. Cham: Springer International Publishing, 2015. p. 263–285.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DARRAGH, T. M.; WINKLER, B. Anal cancer and cervical cancer screening: key differences. Cancer cytopathology, v. 119, n. 1, p. 5–19, 2011.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DARRAGH, T. M.; WINKLER, B. Screening for anal neoplasia: anal cytology - sampling, processing and reporting. Sexual health, v. 9, n. 6, p. 556, 2012.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HOOTS, B. E. et al. Human papillomavirus type distribution in anal cancer and anal intraepithelial lesions. International journal of cancer. Journal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international du cancer, v. 124, n. 10, p. 2375–2383, 2009.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MAVROGIANNI, P. et al. The role of cytology and HPV typing as a screening tool in patients with intraanal warts. Journal of clinical gastroenterology, v.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45, n. 4, p. e39-43, 2011.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PALEFSKY, J. Human papillomavirus infection and its role in the pathogenesis of anal cancer. Seminars in colon &amp; rectal surgery, v. 28, n. 2, p. 57–62, 2017.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PALEFSKY, J. Anal Cancer. Em: Encyclopedia of AIDS. New York, NY: Springer New York, 2018. p. 22–32.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PALEFSKY, J. M. et al. Citologia anal como ferramenta de triagem para lesões intraepiteliais escamosas anais. J Adquira Immune Defi c Syndr Hum Retrovirol, v. 14, p. 415–422, 1997.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PALEFSKY, J. M. Anal HPV Infection and HPV-Associated Disease. Em: Human Papillomavirus. [s.l.] Elsevier, 2020. p. 195–204.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2b289b915d7_0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b289b915d7_0_184"/>
          <p:cNvSpPr/>
          <p:nvPr/>
        </p:nvSpPr>
        <p:spPr>
          <a:xfrm rot="10800000" flipH="1">
            <a:off x="-5" y="6701990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b289b915d7_0_184"/>
          <p:cNvSpPr/>
          <p:nvPr/>
        </p:nvSpPr>
        <p:spPr>
          <a:xfrm rot="10800000" flipH="1">
            <a:off x="-15641" y="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2b289b915d7_0_184"/>
          <p:cNvSpPr txBox="1"/>
          <p:nvPr/>
        </p:nvSpPr>
        <p:spPr>
          <a:xfrm>
            <a:off x="701750" y="1014300"/>
            <a:ext cx="4797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b289b915d7_0_184"/>
          <p:cNvSpPr txBox="1"/>
          <p:nvPr/>
        </p:nvSpPr>
        <p:spPr>
          <a:xfrm>
            <a:off x="797350" y="1948150"/>
            <a:ext cx="9881700" cy="4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PALEFSKY, J. M. et al. Treatment of anal high-grade squamous intraepithelial lesions to prevent anal cancer. The New England journal of medicine, v.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386, n. 24, p. 2273–2282, 2022.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PALEFSKY, J. M.; LEE, J. Y.; ANCHOR INVESTIGATORS GROUP. Prevention of anal cancer. Reply. The New England journal of medicine, v. 387, n. 7, p. 666–667, 2022.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PATEL, A. P. et al. The interpretation of high-grade squamous intraepithelial lesion on anal cytology: a comparative analysis with the cervical Papanicolaou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test. Journal of the American Society of Cytopathology, v. 9, n. 6, p. 540– 549, 2020.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ROBERTS, J. R.; SIEKAS, L. L.; KAZ, A. M. Anal intraepithelial neoplasia: A review of diagnosis and management. World journal of gastrointestinal oncology, v. 9, n. 2, p. 50–61, 2017.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chemeClr val="dk1"/>
                </a:solidFill>
              </a:rPr>
              <a:t>Disponível em: &lt;</a:t>
            </a:r>
            <a:r>
              <a:rPr lang="pt-BR" sz="1100" u="sng">
                <a:solidFill>
                  <a:schemeClr val="hlink"/>
                </a:solidFill>
                <a:hlinkClick r:id="rId3"/>
              </a:rPr>
              <a:t>https://www.inca.gov.br/MortalidadeWeb/pages/Modelo03/consultar.xhtml</a:t>
            </a:r>
            <a:r>
              <a:rPr lang="pt-BR" sz="1100">
                <a:solidFill>
                  <a:schemeClr val="dk1"/>
                </a:solidFill>
              </a:rPr>
              <a:t>.&gt;. Acesso em: 28 dez. 2023.</a:t>
            </a: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g2b289b915d7_0_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b289b915d7_0_193"/>
          <p:cNvSpPr/>
          <p:nvPr/>
        </p:nvSpPr>
        <p:spPr>
          <a:xfrm rot="10800000" flipH="1">
            <a:off x="-5" y="6701990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2b289b915d7_0_193"/>
          <p:cNvSpPr/>
          <p:nvPr/>
        </p:nvSpPr>
        <p:spPr>
          <a:xfrm rot="10800000" flipH="1">
            <a:off x="-15641" y="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2b289b915d7_0_193"/>
          <p:cNvSpPr txBox="1"/>
          <p:nvPr/>
        </p:nvSpPr>
        <p:spPr>
          <a:xfrm>
            <a:off x="3628800" y="3100800"/>
            <a:ext cx="4934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>
                <a:solidFill>
                  <a:srgbClr val="06B9CD"/>
                </a:solidFill>
              </a:rPr>
              <a:t>MUITO OBRIGADO.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g2b289b915d7_0_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5ddf69ae94_0_107"/>
          <p:cNvSpPr/>
          <p:nvPr/>
        </p:nvSpPr>
        <p:spPr>
          <a:xfrm rot="10800000" flipH="1">
            <a:off x="-15655" y="6618940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25ddf69ae94_0_107"/>
          <p:cNvSpPr/>
          <p:nvPr/>
        </p:nvSpPr>
        <p:spPr>
          <a:xfrm rot="10800000" flipH="1">
            <a:off x="-15641" y="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g25ddf69ae94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628" y="2992966"/>
            <a:ext cx="6682740" cy="141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5ddf69ae94_0_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ddf69ae94_0_10"/>
          <p:cNvSpPr/>
          <p:nvPr/>
        </p:nvSpPr>
        <p:spPr>
          <a:xfrm rot="10800000">
            <a:off x="-5" y="6654001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06B9C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5ddf69ae94_0_10"/>
          <p:cNvSpPr/>
          <p:nvPr/>
        </p:nvSpPr>
        <p:spPr>
          <a:xfrm rot="10800000" flipH="1">
            <a:off x="9" y="-526742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5ddf69ae94_0_10"/>
          <p:cNvSpPr txBox="1"/>
          <p:nvPr/>
        </p:nvSpPr>
        <p:spPr>
          <a:xfrm>
            <a:off x="1332675" y="533400"/>
            <a:ext cx="36537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 b="1">
                <a:solidFill>
                  <a:srgbClr val="06B9CD"/>
                </a:solidFill>
              </a:rPr>
              <a:t>O Câncer</a:t>
            </a:r>
            <a:endParaRPr sz="4000" b="1">
              <a:solidFill>
                <a:srgbClr val="06B9C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4000" b="1">
              <a:solidFill>
                <a:srgbClr val="06B9CD"/>
              </a:solidFill>
            </a:endParaRPr>
          </a:p>
        </p:txBody>
      </p:sp>
      <p:sp>
        <p:nvSpPr>
          <p:cNvPr id="109" name="Google Shape;109;g25ddf69ae94_0_10"/>
          <p:cNvSpPr txBox="1"/>
          <p:nvPr/>
        </p:nvSpPr>
        <p:spPr>
          <a:xfrm>
            <a:off x="437050" y="1421400"/>
            <a:ext cx="10568700" cy="1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câncer anal é considerado uma neoplasia inabitual, no entanto foi possível observar um aumento significativo nas últimas décadas, especialmente entre os anos de 2015 e 2021 (Roberts, 2017; INCA, 2022).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g25ddf69ae94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1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5ddf69ae94_0_10"/>
          <p:cNvSpPr txBox="1"/>
          <p:nvPr/>
        </p:nvSpPr>
        <p:spPr>
          <a:xfrm>
            <a:off x="4821500" y="5759725"/>
            <a:ext cx="1063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5ddf69ae94_0_10"/>
          <p:cNvSpPr txBox="1"/>
          <p:nvPr/>
        </p:nvSpPr>
        <p:spPr>
          <a:xfrm rot="5400000">
            <a:off x="9099013" y="4652838"/>
            <a:ext cx="174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Inca, 2022.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5ddf69ae94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675" y="3159525"/>
            <a:ext cx="7661751" cy="31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ddf69ae94_0_99"/>
          <p:cNvSpPr/>
          <p:nvPr/>
        </p:nvSpPr>
        <p:spPr>
          <a:xfrm rot="10800000" flipH="1">
            <a:off x="-5" y="6701990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5ddf69ae94_0_99"/>
          <p:cNvSpPr/>
          <p:nvPr/>
        </p:nvSpPr>
        <p:spPr>
          <a:xfrm rot="10800000" flipH="1">
            <a:off x="-15641" y="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5ddf69ae94_0_99"/>
          <p:cNvSpPr txBox="1"/>
          <p:nvPr/>
        </p:nvSpPr>
        <p:spPr>
          <a:xfrm>
            <a:off x="803475" y="1014300"/>
            <a:ext cx="50850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35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OBJETIVO GERAL</a:t>
            </a:r>
            <a:endParaRPr sz="35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5ddf69ae94_0_99"/>
          <p:cNvSpPr txBox="1"/>
          <p:nvPr/>
        </p:nvSpPr>
        <p:spPr>
          <a:xfrm>
            <a:off x="893325" y="1948150"/>
            <a:ext cx="10557900" cy="1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Identificar como a aplicação da citologia anal pode ser importante para a redução da incidência de câncer anal.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25ddf69ae94_0_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5ddf69ae94_0_99"/>
          <p:cNvSpPr txBox="1"/>
          <p:nvPr/>
        </p:nvSpPr>
        <p:spPr>
          <a:xfrm>
            <a:off x="893325" y="3354125"/>
            <a:ext cx="67134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3500" b="1">
                <a:solidFill>
                  <a:srgbClr val="06B9CD"/>
                </a:solidFill>
              </a:rPr>
              <a:t>OBJETIVOS ESPECÍFICOS</a:t>
            </a:r>
            <a:endParaRPr sz="3500" b="1">
              <a:solidFill>
                <a:srgbClr val="06B9CD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5ddf69ae94_0_99"/>
          <p:cNvSpPr txBox="1"/>
          <p:nvPr/>
        </p:nvSpPr>
        <p:spPr>
          <a:xfrm>
            <a:off x="803475" y="4178825"/>
            <a:ext cx="10418100" cy="21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● Revisar os conceitos e fundamentos no que se refere ao câncer anal;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● Relacionar a infecção pelo HPV e a incidência de neoplasias anais;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● Avaliar o papel da citologia anal no combate ao câncer de reto;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● Descrever as características citomorfológicas de neoplasias anais.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ddf69ae94_0_136"/>
          <p:cNvSpPr/>
          <p:nvPr/>
        </p:nvSpPr>
        <p:spPr>
          <a:xfrm rot="10800000" flipH="1">
            <a:off x="-5" y="6778190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5ddf69ae94_0_136"/>
          <p:cNvSpPr/>
          <p:nvPr/>
        </p:nvSpPr>
        <p:spPr>
          <a:xfrm rot="10800000" flipH="1">
            <a:off x="9" y="-49970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5ddf69ae94_0_136"/>
          <p:cNvSpPr txBox="1"/>
          <p:nvPr/>
        </p:nvSpPr>
        <p:spPr>
          <a:xfrm>
            <a:off x="893325" y="623750"/>
            <a:ext cx="508500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5ddf69ae94_0_136"/>
          <p:cNvSpPr txBox="1"/>
          <p:nvPr/>
        </p:nvSpPr>
        <p:spPr>
          <a:xfrm>
            <a:off x="893325" y="1708825"/>
            <a:ext cx="10557900" cy="4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400">
                <a:solidFill>
                  <a:schemeClr val="dk1"/>
                </a:solidFill>
              </a:rPr>
              <a:t>Revisão narrativa descritiva e reflexiva;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400">
                <a:solidFill>
                  <a:schemeClr val="dk1"/>
                </a:solidFill>
              </a:rPr>
              <a:t>Bases de dados em saúde: Biblioteca Virtual em Saúde Brasil (BVS), 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Pubmed e Scientific Electronic Library Online (Scielo);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400">
                <a:solidFill>
                  <a:schemeClr val="dk1"/>
                </a:solidFill>
              </a:rPr>
              <a:t>Mapeamento de termos por meio do uso de vocabulários controlados 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pelos Descritores em Ciências da Saúde (DeCS) e Medical Subject Headings (MeSH);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400">
                <a:solidFill>
                  <a:schemeClr val="dk1"/>
                </a:solidFill>
              </a:rPr>
              <a:t>Português, inglês e espanhol, além de buscas livres utilizando títulos 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</a:rPr>
              <a:t>compatíveis com os assuntos abordados durante a pesquisa.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5ddf69ae94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448ea12d1_0_0"/>
          <p:cNvSpPr txBox="1"/>
          <p:nvPr/>
        </p:nvSpPr>
        <p:spPr>
          <a:xfrm>
            <a:off x="893325" y="2968600"/>
            <a:ext cx="98817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00" i="0" u="none" strike="noStrike" cap="none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 b="1">
                <a:solidFill>
                  <a:schemeClr val="dk1"/>
                </a:solidFill>
              </a:rPr>
              <a:t>Amit Patel e Joseph R. Roberts </a:t>
            </a:r>
            <a:r>
              <a:rPr lang="pt-BR" sz="2400">
                <a:solidFill>
                  <a:schemeClr val="dk1"/>
                </a:solidFill>
              </a:rPr>
              <a:t>- N</a:t>
            </a:r>
            <a:r>
              <a:rPr lang="pt-BR" sz="2400"/>
              <a:t>eoplasia do reto. </a:t>
            </a:r>
            <a:endParaRPr sz="240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 b="1"/>
              <a:t>Teresa M. Darragh e Panagiota Mavrogianni</a:t>
            </a:r>
            <a:r>
              <a:rPr lang="pt-BR" sz="2400"/>
              <a:t> - HPV e suas </a:t>
            </a:r>
            <a:endParaRPr sz="24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diferentes patologias com enfoque especial no câncer cervical e anal.</a:t>
            </a:r>
            <a:endParaRPr sz="24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 b="1"/>
              <a:t>Joel M. Palefsky - </a:t>
            </a:r>
            <a:r>
              <a:rPr lang="pt-BR" sz="2400"/>
              <a:t>Fatores de risco, diagnóstico e prevenção</a:t>
            </a: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do câncer anal associado ao HPV.</a:t>
            </a:r>
            <a:endParaRPr sz="24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9" name="Google Shape;139;g27448ea12d1_0_0"/>
          <p:cNvSpPr/>
          <p:nvPr/>
        </p:nvSpPr>
        <p:spPr>
          <a:xfrm rot="10800000" flipH="1">
            <a:off x="-5" y="6701990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7448ea12d1_0_0"/>
          <p:cNvSpPr/>
          <p:nvPr/>
        </p:nvSpPr>
        <p:spPr>
          <a:xfrm rot="10800000" flipH="1">
            <a:off x="-15641" y="0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6B9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7448ea12d1_0_0"/>
          <p:cNvSpPr txBox="1"/>
          <p:nvPr/>
        </p:nvSpPr>
        <p:spPr>
          <a:xfrm>
            <a:off x="893325" y="1821450"/>
            <a:ext cx="80397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>
                <a:solidFill>
                  <a:srgbClr val="06B9CD"/>
                </a:solidFill>
              </a:rPr>
              <a:t>REFERENCIAL TEÓRICO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27448ea12d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5" y="533400"/>
            <a:ext cx="914041" cy="4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 rot="10800000" flipH="1">
            <a:off x="-5" y="6493247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 rot="10800000" flipH="1">
            <a:off x="-15641" y="-382471"/>
            <a:ext cx="20280722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-15650" y="1069575"/>
            <a:ext cx="8715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 b="1">
                <a:solidFill>
                  <a:srgbClr val="06B9CD"/>
                </a:solidFill>
              </a:rPr>
              <a:t>O Câncer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451875" y="2201800"/>
            <a:ext cx="8247900" cy="22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/>
              <a:t>O câncer anal é uma condição maligna que se desenvolve no ânus, a abertura final do trato digestivo. Ele surge a partir de mutações genéticas em células do tecido anal, levando </a:t>
            </a:r>
            <a:endParaRPr sz="23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/>
              <a:t>ao crescimento descontrolado e formação de  tumores (Fazeli; Keramati, 2015).</a:t>
            </a:r>
            <a:endParaRPr sz="23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7238" y="3805734"/>
            <a:ext cx="3101376" cy="2404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9531888" y="6210350"/>
            <a:ext cx="20985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</a:rPr>
              <a:t>Fonte: Khodadadian, 2022.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648a496de_0_42"/>
          <p:cNvSpPr/>
          <p:nvPr/>
        </p:nvSpPr>
        <p:spPr>
          <a:xfrm rot="10800000" flipH="1">
            <a:off x="-5" y="6493247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6648a496de_0_42"/>
          <p:cNvSpPr/>
          <p:nvPr/>
        </p:nvSpPr>
        <p:spPr>
          <a:xfrm rot="10800000" flipH="1">
            <a:off x="-15641" y="-382471"/>
            <a:ext cx="2028071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6648a496de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1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6648a496de_0_42"/>
          <p:cNvSpPr txBox="1"/>
          <p:nvPr/>
        </p:nvSpPr>
        <p:spPr>
          <a:xfrm>
            <a:off x="-15650" y="1069575"/>
            <a:ext cx="8715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 b="1">
                <a:solidFill>
                  <a:srgbClr val="06B9CD"/>
                </a:solidFill>
              </a:rPr>
              <a:t>O Câncer</a:t>
            </a:r>
            <a:endParaRPr sz="4000" b="1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6648a496de_0_42"/>
          <p:cNvSpPr txBox="1"/>
          <p:nvPr/>
        </p:nvSpPr>
        <p:spPr>
          <a:xfrm>
            <a:off x="436900" y="2175075"/>
            <a:ext cx="10824300" cy="4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/>
              <a:t>Existem vários tipos de neoplasias que podem se desenvolver no canal</a:t>
            </a:r>
            <a:endParaRPr sz="23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/>
              <a:t>anal, sendo a mais comum o </a:t>
            </a:r>
            <a:r>
              <a:rPr lang="pt-BR" sz="2300" b="1"/>
              <a:t>carcinoma epidermoide de células escamosas</a:t>
            </a:r>
            <a:endParaRPr sz="2300" b="1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 b="1"/>
              <a:t>(CEC)</a:t>
            </a:r>
            <a:r>
              <a:rPr lang="pt-BR" sz="2300"/>
              <a:t>. Esse tipo de câncer está frequentemente associado ao HPV 16, e pode se manifestar como verrugas, fissuras ou úlceras no ânus, porém existem ainda</a:t>
            </a:r>
            <a:endParaRPr sz="23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/>
              <a:t>outros fatores que podem contribuir para o aparecimento dessas lesões (Inca, 2022).</a:t>
            </a:r>
            <a:endParaRPr sz="23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/>
        </p:nvSpPr>
        <p:spPr>
          <a:xfrm>
            <a:off x="-21875" y="2093763"/>
            <a:ext cx="1234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rgbClr val="06B9CD"/>
                </a:solidFill>
                <a:latin typeface="Arial"/>
                <a:ea typeface="Arial"/>
                <a:cs typeface="Arial"/>
                <a:sym typeface="Arial"/>
              </a:rPr>
              <a:t>As principais causas relacionadas ao surgimento e avanços destas neoplasias são:</a:t>
            </a:r>
            <a:endParaRPr sz="2400" b="0" i="0" u="none" strike="noStrike" cap="none">
              <a:solidFill>
                <a:srgbClr val="06B9C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 rot="10800000" flipH="1">
            <a:off x="-12" y="-348448"/>
            <a:ext cx="20280717" cy="2329145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7278" y="533400"/>
            <a:ext cx="7239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/>
          <p:nvPr/>
        </p:nvSpPr>
        <p:spPr>
          <a:xfrm rot="10800000" flipH="1">
            <a:off x="-5" y="6632884"/>
            <a:ext cx="21162277" cy="1948146"/>
          </a:xfrm>
          <a:custGeom>
            <a:avLst/>
            <a:gdLst/>
            <a:ahLst/>
            <a:cxnLst/>
            <a:rect l="l" t="t" r="r" b="b"/>
            <a:pathLst>
              <a:path w="11940" h="2534" extrusionOk="0">
                <a:moveTo>
                  <a:pt x="11939" y="0"/>
                </a:moveTo>
                <a:cubicBezTo>
                  <a:pt x="11527" y="618"/>
                  <a:pt x="10640" y="977"/>
                  <a:pt x="9872" y="977"/>
                </a:cubicBezTo>
                <a:cubicBezTo>
                  <a:pt x="9788" y="977"/>
                  <a:pt x="9705" y="973"/>
                  <a:pt x="9624" y="964"/>
                </a:cubicBezTo>
                <a:cubicBezTo>
                  <a:pt x="8800" y="874"/>
                  <a:pt x="8035" y="556"/>
                  <a:pt x="7221" y="388"/>
                </a:cubicBezTo>
                <a:cubicBezTo>
                  <a:pt x="6781" y="295"/>
                  <a:pt x="6418" y="247"/>
                  <a:pt x="6083" y="247"/>
                </a:cubicBezTo>
                <a:cubicBezTo>
                  <a:pt x="5449" y="247"/>
                  <a:pt x="4912" y="418"/>
                  <a:pt x="4132" y="775"/>
                </a:cubicBezTo>
                <a:cubicBezTo>
                  <a:pt x="3834" y="904"/>
                  <a:pt x="3546" y="1033"/>
                  <a:pt x="3248" y="1172"/>
                </a:cubicBezTo>
                <a:cubicBezTo>
                  <a:pt x="2680" y="1440"/>
                  <a:pt x="2194" y="1562"/>
                  <a:pt x="1718" y="1562"/>
                </a:cubicBezTo>
                <a:cubicBezTo>
                  <a:pt x="1169" y="1562"/>
                  <a:pt x="633" y="1400"/>
                  <a:pt x="0" y="1113"/>
                </a:cubicBezTo>
                <a:lnTo>
                  <a:pt x="0" y="2533"/>
                </a:lnTo>
                <a:lnTo>
                  <a:pt x="11939" y="2533"/>
                </a:lnTo>
                <a:lnTo>
                  <a:pt x="11939" y="0"/>
                </a:lnTo>
                <a:close/>
              </a:path>
            </a:pathLst>
          </a:custGeom>
          <a:solidFill>
            <a:srgbClr val="06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6" descr="Free Hpv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225725"/>
            <a:ext cx="1948150" cy="19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9350" y="3332700"/>
            <a:ext cx="1643202" cy="17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0175" y="3279200"/>
            <a:ext cx="1841176" cy="18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94575" y="3439700"/>
            <a:ext cx="1734175" cy="17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/>
          <p:nvPr/>
        </p:nvSpPr>
        <p:spPr>
          <a:xfrm>
            <a:off x="7299465" y="3936238"/>
            <a:ext cx="11244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HSH</a:t>
            </a:r>
            <a:endParaRPr sz="3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91975" y="3493200"/>
            <a:ext cx="1627175" cy="16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0113" y="2993550"/>
            <a:ext cx="1307126" cy="6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239575" y="5195900"/>
            <a:ext cx="1307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983432" y="5195900"/>
            <a:ext cx="103329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pt-BR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Iconduck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2021.                    Fonte: </a:t>
            </a:r>
            <a:r>
              <a:rPr lang="pt-BR" sz="1000" b="0" i="0" u="none" strike="noStrike" cap="none" dirty="0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000" b="0" i="0" u="none" strike="noStrike" cap="none" dirty="0" err="1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rPr>
              <a:t>Uyesaka</a:t>
            </a:r>
            <a:r>
              <a:rPr lang="pt-BR" sz="1000" b="0" i="0" u="none" strike="noStrike" cap="none" dirty="0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rPr>
              <a:t>, 2020.                         Fonte: </a:t>
            </a:r>
            <a:r>
              <a:rPr lang="pt-BR" sz="1000" b="0" i="0" u="none" strike="noStrike" cap="none" dirty="0" err="1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rPr>
              <a:t>Freepik</a:t>
            </a:r>
            <a:r>
              <a:rPr lang="pt-BR" sz="1000" b="0" i="0" u="none" strike="noStrike" cap="none" dirty="0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rPr>
              <a:t>, 2023.                 Fonte: Próprio autor</a:t>
            </a:r>
            <a:r>
              <a:rPr lang="pt-BR" sz="1000" dirty="0">
                <a:solidFill>
                  <a:srgbClr val="393939"/>
                </a:solidFill>
              </a:rPr>
              <a:t>, 2023.</a:t>
            </a:r>
            <a:r>
              <a:rPr lang="pt-BR" sz="1000" b="0" i="0" u="none" strike="noStrike" cap="none" dirty="0">
                <a:solidFill>
                  <a:srgbClr val="393939"/>
                </a:solidFill>
                <a:latin typeface="Arial"/>
                <a:ea typeface="Arial"/>
                <a:cs typeface="Arial"/>
                <a:sym typeface="Arial"/>
              </a:rPr>
              <a:t>                         Fonte: Brasil, 2020.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1971</Words>
  <Application>Microsoft Macintosh PowerPoint</Application>
  <PresentationFormat>Widescreen</PresentationFormat>
  <Paragraphs>208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</dc:creator>
  <cp:lastModifiedBy>DANIEL JUNIO RIBEIRO DOS SANTOS</cp:lastModifiedBy>
  <cp:revision>2</cp:revision>
  <dcterms:modified xsi:type="dcterms:W3CDTF">2024-02-02T02:15:35Z</dcterms:modified>
</cp:coreProperties>
</file>