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iGwfJLIeu1kbp/sDpTQIuEghUS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8BFD31-6876-4E89-9D97-A695799B5AB1}">
  <a:tblStyle styleId="{428BFD31-6876-4E89-9D97-A695799B5AB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hyperlink" Target="http://www.sciencedirect.com/science/article/pii/S1368837517301355?via%3Dihub" TargetMode="External"/><Relationship Id="rId11" Type="http://schemas.openxmlformats.org/officeDocument/2006/relationships/hyperlink" Target="https://www.amazon.com.br/s/ref%3Ddp_byline_sr_book_3?ie=UTF8&amp;field-author=S%C3%A9rgio%2BLuiz%2BFaria&amp;text=S%C3%A9rgio%2BLuiz%2BFaria&amp;sort=relevancerank&amp;search-alias=stripbooks" TargetMode="External"/><Relationship Id="rId10" Type="http://schemas.openxmlformats.org/officeDocument/2006/relationships/hyperlink" Target="https://www.amazon.com.br/s/ref%3Ddp_byline_sr_book_2?ie=UTF8&amp;field-author=Lu%C3%ADs%2BSouhami&amp;text=Lu%C3%ADs%2BSouhami&amp;sort=relevancerank&amp;search-alias=stripbooks" TargetMode="External"/><Relationship Id="rId12" Type="http://schemas.openxmlformats.org/officeDocument/2006/relationships/hyperlink" Target="https://pesquisa.bvsalud.org/portal/?lang=pt&amp;q=au:%22Martins,%20L%C3%A1zara%20Joyce%20Oliveira%22" TargetMode="External"/><Relationship Id="rId9" Type="http://schemas.openxmlformats.org/officeDocument/2006/relationships/hyperlink" Target="https://www.amazon.com.br/s/ref%3Ddp_byline_sr_book_1?ie=UTF8&amp;field-author=Jo%C3%A3o%2BVictor%2BSalvajoli&amp;text=Jo%C3%A3o%2BVictor%2BSalvajoli&amp;sort=relevancerank&amp;search-alias=stripbooks" TargetMode="External"/><Relationship Id="rId5" Type="http://schemas.openxmlformats.org/officeDocument/2006/relationships/hyperlink" Target="http://decs.bvsalud.org/" TargetMode="External"/><Relationship Id="rId6" Type="http://schemas.openxmlformats.org/officeDocument/2006/relationships/hyperlink" Target="http://www.futuremedicine.com/doi/10.2217/fon-2017-0359" TargetMode="External"/><Relationship Id="rId7" Type="http://schemas.openxmlformats.org/officeDocument/2006/relationships/hyperlink" Target="https://www.google.com/maps/place/8600+Rockville+Pike,+Bethesda,+MD+20894/@38.9959508,-77.101021,17z/data=!3m1!4b1!4m5!3m4!1s0x89b7c95e25765ddb:0x19156f88b27635b8!8m2!3d38.9959508!4d-77.0988323" TargetMode="External"/><Relationship Id="rId8" Type="http://schemas.openxmlformats.org/officeDocument/2006/relationships/hyperlink" Target="https://meshb.nlm.nih.gov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1400" cy="6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0720" y="3876120"/>
            <a:ext cx="7260840" cy="1478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i="0" lang="pt-BR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  Técnicos no tratamento com Teleterapia no Câncer de cavidade oral: avaliação do uso de Stents intra-orais  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162843" y="5611320"/>
            <a:ext cx="5476237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Aluna: 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Bruna Dias de Oliveira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b="1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EPTNM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Especialização Técnica em Radioterapia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Orientadora: 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Mestª Esp. Flávia Ventura dos Passos</a:t>
            </a: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Coorientadora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Profª. Esp. Fádia Carvalho Pacheco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9440" y="6228000"/>
            <a:ext cx="1348560" cy="5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5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649200">
            <a:off x="646920" y="3492360"/>
            <a:ext cx="5944680" cy="28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5"/>
          <p:cNvSpPr/>
          <p:nvPr/>
        </p:nvSpPr>
        <p:spPr>
          <a:xfrm>
            <a:off x="696686" y="927720"/>
            <a:ext cx="11061414" cy="4848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reduzir os efeitos da toxicidade no tratamento do câncer de cavidade oral ?</a:t>
            </a:r>
            <a:endParaRPr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HIPÓTESE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reduzir os efeitos adversos da radioterapia e proteger áreas saudáveis ocorrerá a necessidade da indicação clínica  dos Stents Intra</a:t>
            </a:r>
            <a:r>
              <a:rPr lang="pt-BR" sz="1800"/>
              <a:t>-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Orais (IRS ), deslocando os tecidos normais para longe do campo de tratamento.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720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916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/>
          <p:nvPr/>
        </p:nvSpPr>
        <p:spPr>
          <a:xfrm>
            <a:off x="4876801" y="0"/>
            <a:ext cx="6330462" cy="627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Stent de radiação intra-oral </a:t>
            </a:r>
            <a:endParaRPr/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 dispositivos protéticos que auxiliam na aplicação eficaz da radiação aos tecidos tumorais com teleterapia ou transportar radiação na braquiterapia.</a:t>
            </a:r>
            <a:endParaRPr/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Deslocar tecidos normais e estruturas vitais para longe do campo de tratamento. </a:t>
            </a:r>
            <a:endParaRPr/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 mais distante a mucosa estiver da fonte , menor será a intensidade  que o feixe chegará a outras áreas saudáveis, conforme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Singh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(2021).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46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1073807" y="4264498"/>
            <a:ext cx="5598916" cy="143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7430" y="56663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59" y="624114"/>
            <a:ext cx="3981627" cy="513883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6"/>
          <p:cNvSpPr txBox="1"/>
          <p:nvPr/>
        </p:nvSpPr>
        <p:spPr>
          <a:xfrm>
            <a:off x="868622" y="5762954"/>
            <a:ext cx="2774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INCA, 2023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7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1073807" y="4264498"/>
            <a:ext cx="5598916" cy="143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6187" y="731273"/>
            <a:ext cx="723240" cy="380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47"/>
          <p:cNvGrpSpPr/>
          <p:nvPr/>
        </p:nvGrpSpPr>
        <p:grpSpPr>
          <a:xfrm>
            <a:off x="2032000" y="1604033"/>
            <a:ext cx="3506376" cy="4303384"/>
            <a:chOff x="0" y="492600"/>
            <a:chExt cx="3506376" cy="4303384"/>
          </a:xfrm>
        </p:grpSpPr>
        <p:sp>
          <p:nvSpPr>
            <p:cNvPr id="225" name="Google Shape;225;p47"/>
            <p:cNvSpPr/>
            <p:nvPr/>
          </p:nvSpPr>
          <p:spPr>
            <a:xfrm>
              <a:off x="1080484" y="492600"/>
              <a:ext cx="2071333" cy="207164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8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7"/>
            <p:cNvSpPr/>
            <p:nvPr/>
          </p:nvSpPr>
          <p:spPr>
            <a:xfrm>
              <a:off x="65188" y="1507841"/>
              <a:ext cx="2749118" cy="333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7"/>
            <p:cNvSpPr txBox="1"/>
            <p:nvPr/>
          </p:nvSpPr>
          <p:spPr>
            <a:xfrm>
              <a:off x="65188" y="1507841"/>
              <a:ext cx="2749118" cy="333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Stent de posicionamento</a:t>
              </a:r>
              <a:endParaRPr/>
            </a:p>
          </p:txBody>
        </p:sp>
        <p:sp>
          <p:nvSpPr>
            <p:cNvPr id="228" name="Google Shape;228;p47"/>
            <p:cNvSpPr/>
            <p:nvPr/>
          </p:nvSpPr>
          <p:spPr>
            <a:xfrm>
              <a:off x="527797" y="1682916"/>
              <a:ext cx="2071333" cy="2071649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7"/>
            <p:cNvSpPr/>
            <p:nvPr/>
          </p:nvSpPr>
          <p:spPr>
            <a:xfrm>
              <a:off x="727148" y="2436470"/>
              <a:ext cx="2779228" cy="575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7"/>
            <p:cNvSpPr txBox="1"/>
            <p:nvPr/>
          </p:nvSpPr>
          <p:spPr>
            <a:xfrm>
              <a:off x="727148" y="2436470"/>
              <a:ext cx="2779228" cy="575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Prótese de blindagem</a:t>
              </a:r>
              <a:endParaRPr/>
            </a:p>
          </p:txBody>
        </p:sp>
        <p:sp>
          <p:nvSpPr>
            <p:cNvPr id="231" name="Google Shape;231;p47"/>
            <p:cNvSpPr/>
            <p:nvPr/>
          </p:nvSpPr>
          <p:spPr>
            <a:xfrm>
              <a:off x="1250528" y="3015674"/>
              <a:ext cx="1779596" cy="1780310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7"/>
            <p:cNvSpPr/>
            <p:nvPr/>
          </p:nvSpPr>
          <p:spPr>
            <a:xfrm>
              <a:off x="0" y="3506897"/>
              <a:ext cx="3153637" cy="575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7"/>
            <p:cNvSpPr txBox="1"/>
            <p:nvPr/>
          </p:nvSpPr>
          <p:spPr>
            <a:xfrm>
              <a:off x="0" y="3506897"/>
              <a:ext cx="3153637" cy="575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Transportadora de radiação</a:t>
              </a:r>
              <a:endParaRPr/>
            </a:p>
          </p:txBody>
        </p:sp>
      </p:grpSp>
      <p:sp>
        <p:nvSpPr>
          <p:cNvPr id="234" name="Google Shape;234;p47"/>
          <p:cNvSpPr txBox="1"/>
          <p:nvPr/>
        </p:nvSpPr>
        <p:spPr>
          <a:xfrm>
            <a:off x="420914" y="731273"/>
            <a:ext cx="66475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Stents intra-orais podem ser classificados como?</a:t>
            </a:r>
            <a:endParaRPr/>
          </a:p>
        </p:txBody>
      </p:sp>
      <p:sp>
        <p:nvSpPr>
          <p:cNvPr id="235" name="Google Shape;235;p47"/>
          <p:cNvSpPr txBox="1"/>
          <p:nvPr/>
        </p:nvSpPr>
        <p:spPr>
          <a:xfrm>
            <a:off x="6371771" y="1174116"/>
            <a:ext cx="47316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Deslocam e protegem estruturas, através da abertura da boca , com a depressão e desvio da língua, poupando-as reduzindo efeitos adversos.</a:t>
            </a:r>
            <a:endParaRPr/>
          </a:p>
        </p:txBody>
      </p:sp>
      <p:sp>
        <p:nvSpPr>
          <p:cNvPr id="236" name="Google Shape;236;p47"/>
          <p:cNvSpPr/>
          <p:nvPr/>
        </p:nvSpPr>
        <p:spPr>
          <a:xfrm>
            <a:off x="5456357" y="1781942"/>
            <a:ext cx="813816" cy="8686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5456357" y="3054960"/>
            <a:ext cx="813816" cy="8686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7"/>
          <p:cNvSpPr txBox="1"/>
          <p:nvPr/>
        </p:nvSpPr>
        <p:spPr>
          <a:xfrm>
            <a:off x="6371771" y="2512682"/>
            <a:ext cx="48354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Constituídas por uma liga de fusão de baixa temperatura e vários elementos, entre eles o cerrobend, protegendo tecidos adjacentes . Afastando a língua e a borda lateral </a:t>
            </a:r>
            <a:endParaRPr/>
          </a:p>
        </p:txBody>
      </p:sp>
      <p:sp>
        <p:nvSpPr>
          <p:cNvPr id="239" name="Google Shape;239;p47"/>
          <p:cNvSpPr/>
          <p:nvPr/>
        </p:nvSpPr>
        <p:spPr>
          <a:xfrm>
            <a:off x="5557955" y="4183987"/>
            <a:ext cx="813816" cy="8686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6473370" y="4133638"/>
            <a:ext cx="446605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conhecidos como aplicadores de superfície  e levam fontes radioativas, por meio de agulha, para locais mais adjacentes ao tumor, concentrando a dose em uma área específica conforme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Singh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(2021).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-18706" y="4469738"/>
            <a:ext cx="5598916" cy="143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6187" y="731273"/>
            <a:ext cx="723240" cy="3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8"/>
          <p:cNvSpPr/>
          <p:nvPr/>
        </p:nvSpPr>
        <p:spPr>
          <a:xfrm>
            <a:off x="505813" y="842394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1- 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Stent de posicionamento personalizado com fixação de lâmina para abaixar a língua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8"/>
          <p:cNvPicPr preferRelativeResize="0"/>
          <p:nvPr/>
        </p:nvPicPr>
        <p:blipFill rotWithShape="1">
          <a:blip r:embed="rId5">
            <a:alphaModFix/>
          </a:blip>
          <a:srcRect b="0" l="15860" r="0" t="1394"/>
          <a:stretch/>
        </p:blipFill>
        <p:spPr>
          <a:xfrm>
            <a:off x="1793634" y="1111433"/>
            <a:ext cx="3249174" cy="201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8"/>
          <p:cNvSpPr/>
          <p:nvPr/>
        </p:nvSpPr>
        <p:spPr>
          <a:xfrm>
            <a:off x="-2786615" y="324503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 Singh, 2021.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8"/>
          <p:cNvSpPr/>
          <p:nvPr/>
        </p:nvSpPr>
        <p:spPr>
          <a:xfrm>
            <a:off x="6601813" y="1933847"/>
            <a:ext cx="4184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Figura 2- Protetor bucal contra radiação desviadora de língua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9775" y="2188028"/>
            <a:ext cx="4152900" cy="250616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8"/>
          <p:cNvSpPr/>
          <p:nvPr/>
        </p:nvSpPr>
        <p:spPr>
          <a:xfrm>
            <a:off x="8112034" y="494837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 Singh, 2021.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8"/>
          <p:cNvSpPr/>
          <p:nvPr/>
        </p:nvSpPr>
        <p:spPr>
          <a:xfrm>
            <a:off x="2933589" y="3512971"/>
            <a:ext cx="484632" cy="52251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8"/>
          <p:cNvSpPr txBox="1"/>
          <p:nvPr/>
        </p:nvSpPr>
        <p:spPr>
          <a:xfrm>
            <a:off x="1538514" y="4032996"/>
            <a:ext cx="36721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Lesões do assoalho da boca, língua e palato.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9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89069" y="4865778"/>
            <a:ext cx="5598916" cy="143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7807" y="384040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130" y="1398589"/>
            <a:ext cx="16383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1524" y="1438279"/>
            <a:ext cx="16383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0980" y="1398589"/>
            <a:ext cx="16383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9"/>
          <p:cNvSpPr/>
          <p:nvPr/>
        </p:nvSpPr>
        <p:spPr>
          <a:xfrm>
            <a:off x="1306608" y="542046"/>
            <a:ext cx="2613216" cy="1138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3 -  Prótese de blindagem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9"/>
          <p:cNvSpPr/>
          <p:nvPr/>
        </p:nvSpPr>
        <p:spPr>
          <a:xfrm>
            <a:off x="-3482784" y="291805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Fonte:Singh, 2021.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9"/>
          <p:cNvSpPr txBox="1"/>
          <p:nvPr/>
        </p:nvSpPr>
        <p:spPr>
          <a:xfrm>
            <a:off x="365762" y="2961726"/>
            <a:ext cx="6156960" cy="75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0850" lvl="0" marL="0" marR="127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Prótese esculpida em cera modeladora; (B) Liga Cerrobend de 5 mm de espessura adaptada à resina acrílica polimerizada termicamente; (C) A liga Cerrobend é então selada com resina de autopolimerização para evitar retroespalhamento.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495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9"/>
          <p:cNvSpPr/>
          <p:nvPr/>
        </p:nvSpPr>
        <p:spPr>
          <a:xfrm>
            <a:off x="854988" y="3881557"/>
            <a:ext cx="4544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4 - Prótese transportadora de radiação,uma proteção de chumbo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71039" y="4131948"/>
            <a:ext cx="301942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9"/>
          <p:cNvSpPr/>
          <p:nvPr/>
        </p:nvSpPr>
        <p:spPr>
          <a:xfrm>
            <a:off x="2281524" y="6036132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Fonte:Singh, 2021.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9"/>
          <p:cNvSpPr txBox="1"/>
          <p:nvPr/>
        </p:nvSpPr>
        <p:spPr>
          <a:xfrm>
            <a:off x="6937400" y="1607275"/>
            <a:ext cx="45448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Lesão da mucosa bucal, pele , rebordo alveolar, , parótida unilateral ou regiões retromolares .</a:t>
            </a:r>
            <a:endParaRPr/>
          </a:p>
        </p:txBody>
      </p:sp>
      <p:sp>
        <p:nvSpPr>
          <p:cNvPr id="271" name="Google Shape;271;p49"/>
          <p:cNvSpPr/>
          <p:nvPr/>
        </p:nvSpPr>
        <p:spPr>
          <a:xfrm>
            <a:off x="4421414" y="47022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9"/>
          <p:cNvSpPr txBox="1"/>
          <p:nvPr/>
        </p:nvSpPr>
        <p:spPr>
          <a:xfrm>
            <a:off x="6255657" y="4717143"/>
            <a:ext cx="47679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Lesões do palato , seio maxilar, alvéolos, faringe  </a:t>
            </a:r>
            <a:endParaRPr/>
          </a:p>
        </p:txBody>
      </p:sp>
      <p:sp>
        <p:nvSpPr>
          <p:cNvPr id="273" name="Google Shape;273;p49"/>
          <p:cNvSpPr/>
          <p:nvPr/>
        </p:nvSpPr>
        <p:spPr>
          <a:xfrm>
            <a:off x="5669280" y="174428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/>
          <p:nvPr/>
        </p:nvSpPr>
        <p:spPr>
          <a:xfrm>
            <a:off x="936730" y="499993"/>
            <a:ext cx="6131728" cy="5442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Confecções  dos dispositivos (profissionais da odontologia)</a:t>
            </a:r>
            <a:endParaRPr/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coletados os dados no prontuário. Ex: tipo de tumor e localização.</a:t>
            </a:r>
            <a:endParaRPr/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Exames bucais são realizados</a:t>
            </a:r>
            <a:endParaRPr/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resina acrílica será um dos materiais utilizados </a:t>
            </a:r>
            <a:endParaRPr/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medida e seleção do tamanho ocorrerão por meio de moldes personalizados chamados moleiras, conforme Hou ( 2021).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58554" y="4471023"/>
            <a:ext cx="5598916" cy="143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1673" y="921353"/>
            <a:ext cx="723240" cy="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/>
          <p:nvPr/>
        </p:nvSpPr>
        <p:spPr>
          <a:xfrm>
            <a:off x="4626718" y="436823"/>
            <a:ext cx="7245900" cy="6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Efeitos adversos da radioterapia</a:t>
            </a:r>
            <a:endParaRPr/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610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 após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tratamento sequelas podem aparecer: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Dermatite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Mucosite oral induzida por  radiação (RIOM)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Dor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Disfagia 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Perda de peso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Perda de paladar 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Hipossalivação 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Xerostomia 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Dificuldade na deglutição</a:t>
            </a:r>
            <a:endParaRPr/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Lesão por </a:t>
            </a:r>
            <a:r>
              <a:rPr lang="pt-BR" sz="1800">
                <a:solidFill>
                  <a:schemeClr val="dk1"/>
                </a:solidFill>
              </a:rPr>
              <a:t>cárie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radiação</a:t>
            </a:r>
            <a:endParaRPr/>
          </a:p>
          <a:p>
            <a:pPr indent="-1714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51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212998" y="4693224"/>
            <a:ext cx="5598916" cy="143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2873" y="246743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1"/>
          <p:cNvPicPr preferRelativeResize="0"/>
          <p:nvPr/>
        </p:nvPicPr>
        <p:blipFill rotWithShape="1">
          <a:blip r:embed="rId5">
            <a:alphaModFix/>
          </a:blip>
          <a:srcRect b="6222" l="0" r="8140" t="12629"/>
          <a:stretch/>
        </p:blipFill>
        <p:spPr>
          <a:xfrm>
            <a:off x="0" y="238736"/>
            <a:ext cx="4557324" cy="661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321" y="672480"/>
            <a:ext cx="3681993" cy="5175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/>
        </p:nvSpPr>
        <p:spPr>
          <a:xfrm>
            <a:off x="1190009" y="6433336"/>
            <a:ext cx="26853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Fonte:INCA, 2018.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649200">
            <a:off x="646920" y="3492360"/>
            <a:ext cx="5944680" cy="28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/>
          <p:nvPr/>
        </p:nvSpPr>
        <p:spPr>
          <a:xfrm>
            <a:off x="696686" y="927720"/>
            <a:ext cx="11061414" cy="56793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0850" lvl="0" marL="0" marR="127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radioterapia é uma estratégia terapêutica utilizada para o tratamento de  neoplasias de cavidade oral, de forma exclusiva ou associada à cirurgia e quimioterapia. As radiações ionizantes podem causar danos de diversas profundidades no organismo humano. As complicações bucais são esperadas para pacientes submetidos à radioterapia, e como exemplo temos os efeitos adversos  sobre glândulas salivares, mucosa oral, osso, dentes e musculatura mastigatória. Essas complicações orais induzidas por radiação afetam diretamente a qualidade de vida dos pacientes 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127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minimizar os efeitos da toxicidade o uso dos stents intra-orais se torna um recurso benéfico para o paciente pois estudos demonstram que eles reduzem os efeitos colaterais da radioterapia, permitindo estabilizar a área que será irradiada deixando estruturas sadias que estão próximas ao tumor fora do campo de tratamento.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720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916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-445800">
            <a:off x="6277680" y="4881960"/>
            <a:ext cx="6832800" cy="32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1"/>
          <p:cNvSpPr/>
          <p:nvPr/>
        </p:nvSpPr>
        <p:spPr>
          <a:xfrm>
            <a:off x="-8154360" y="5382720"/>
            <a:ext cx="2116152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 flipH="1" rot="10800000">
            <a:off x="40544640" y="3896280"/>
            <a:ext cx="2027988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6" name="Google Shape;306;p11"/>
          <p:cNvGraphicFramePr/>
          <p:nvPr/>
        </p:nvGraphicFramePr>
        <p:xfrm>
          <a:off x="2006280" y="1427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{428BFD31-6876-4E89-9D97-A695799B5AB1}</a:tableStyleId>
              </a:tblPr>
              <a:tblGrid>
                <a:gridCol w="1822675"/>
                <a:gridCol w="609125"/>
                <a:gridCol w="490325"/>
                <a:gridCol w="732600"/>
                <a:gridCol w="610200"/>
                <a:gridCol w="609125"/>
                <a:gridCol w="610200"/>
                <a:gridCol w="610200"/>
                <a:gridCol w="610200"/>
                <a:gridCol w="612725"/>
              </a:tblGrid>
              <a:tr h="457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jun/23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jul/23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ago/ 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set/23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out/23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nov/23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dez/23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jan/24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fev/24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457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Elaboração pré-projeto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457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Levantamento de literatura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76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Redação do TCC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625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Ajustes solicitados pelo orientador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457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Envio do pré-projeto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457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Apresentação do pré-projeto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76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Envio do TCC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406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Envio de slides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461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Apresentação do tcc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pt-B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4725" marL="547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07" name="Google Shape;307;p11"/>
          <p:cNvSpPr/>
          <p:nvPr/>
        </p:nvSpPr>
        <p:spPr>
          <a:xfrm>
            <a:off x="373320" y="1119960"/>
            <a:ext cx="3135960" cy="36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CRONOGRAMA 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11440" y="111240"/>
            <a:ext cx="723240" cy="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2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-445800">
            <a:off x="6277680" y="4881960"/>
            <a:ext cx="6832800" cy="325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flipH="1" rot="10800000">
            <a:off x="18383760" y="9639720"/>
            <a:ext cx="7566120" cy="48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2"/>
          <p:cNvSpPr/>
          <p:nvPr/>
        </p:nvSpPr>
        <p:spPr>
          <a:xfrm>
            <a:off x="0" y="5382720"/>
            <a:ext cx="12008880" cy="178008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 flipH="1" rot="10800000">
            <a:off x="40544640" y="3896280"/>
            <a:ext cx="2027988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183120" y="470161"/>
            <a:ext cx="11566920" cy="26930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  <a:p>
            <a:pPr indent="0" lvl="0" marL="64135" marR="1187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ANTUNES, H. S. </a:t>
            </a: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Long-term survival of a randomized phase III trial of head and neck cancer patients receiving concurrent chemoradiation therapy with or without low-level laser therapy (LLLT) to prevent oral mucositis.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Oral Oncology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 v. 71, p. 11–15, 2017. Disponível em: </a:t>
            </a:r>
            <a:r>
              <a:rPr lang="pt-BR" sz="14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https://www.sciencedirect.com/science/article/pii/S1368837517301355?via%3Dihub.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Acesso em: 08 jul. 2023.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8001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ANTUNES, H. S. </a:t>
            </a: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DNA microarray analysis of human keratinocytes cells of patients submitted to chemoradiotherapy and oral photobiomodulation therapy: pilot study.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Lasers Med Sci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v. 33, n. 1, p. 11–18, 2017. Disponível em: https://link.springer.com/article/10.1007/s10103-017-2313-8. Acesso em: 10 jul.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6022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 Artigo em publicação periódica técnica e/ou científica - Apresentação.Rio de Janeiro: Associação Brasileira de Normas Técnicas 2018.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6023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Referências - Elaboração. Rio de Janeiro:  Associação Brasileira de Normas Técnicas 2018.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6024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Numeração progressiva das seções de um documento - Apresentação. Rio de Janeiro:  Associação Brasileira de Normas Técnicas, 2012a.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6027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Sumário - Apresentação. Rio de Janeiro:  Associação Brasileira de Normas Técnicas, 2012b.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6028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Resumo - Apresentação. Rio de Janeiro:  Associação Brasileira de Normas Técnicas 2003.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10520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Citações em documentos - Apresentação. Rio de Janeiro:  Associação Brasileira de Normas Técnicas 2002b.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10719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Relatório técnico e/ou científico - Apresentação. Rio de Janeiro:  Associação Brasileira de Normas Técnicas 2015.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14724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- Trabalhos acadêmicos - Apresentação. Rio de Janeiro:  Associação Brasileira de Normas Técnicas 2011a.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 ( ABNT ).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NBR 15287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e documentação  - Projeto de pesquisa - Apresentação. Rio de Janeiro:  Associação Brasileira de Normas Técnicas 2011b.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DESCRITORES EM CIÊNCIAS DA SAÚDE: DECS. 2023. ed. rev. e ampl. São Paulo: BIREME / OPAS / OMS, 2023. Disponível em:  </a:t>
            </a:r>
            <a:r>
              <a:rPr lang="pt-BR" sz="1400" u="sng" strike="noStrike">
                <a:solidFill>
                  <a:srgbClr val="007B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http://decs.bvsalud.org/</a:t>
            </a:r>
            <a:r>
              <a:rPr lang="pt-BR" sz="14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Acesso em: 08 jan. 2024.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LACOVELLI, N. A. </a:t>
            </a: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Prevention and treatment of radiation-induced acute dermatitis in head and neck cancer patients: a systematic review.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Oncology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vol. 14, n. 3, p.: [e0359], 2017. Disponível em: </a:t>
            </a:r>
            <a:r>
              <a:rPr lang="pt-BR" sz="14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https://www.futuremedicine.com/doi/10.2217/fon-2017-0359.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Acesso em: 8 jul. 2023.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SUBJECT HEADINGS 2023: The files are updated each week day Monday-Friday by 8AM EST. National Library of Medicine: </a:t>
            </a:r>
            <a:r>
              <a:rPr lang="pt-BR" sz="14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Bethesda, MD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2023. Disponível em: </a:t>
            </a:r>
            <a:r>
              <a:rPr lang="pt-BR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https://meshb.nlm.nih.gov/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Acesso em: 08 jan. 2024.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4668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3924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SALVAJOLI, J. V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.; </a:t>
            </a:r>
            <a:r>
              <a:rPr lang="pt-BR" sz="14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SOUHAMI, L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.; </a:t>
            </a:r>
            <a:r>
              <a:rPr lang="pt-BR" sz="14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FARIA, S. L.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Radioterapia em oncologia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2. ed. São Paulo: Atheneu: 2013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345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SANTOS, M. de O. </a:t>
            </a: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Estimativa de Incidência de Câncer no Brasil, 2023-2025.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Revista Brasileira de Cancerologia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[S. l.], v. 69, n. 1, p. e–213700, 2023. Disponível em: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https://rbc.inca.gov.br/index.php/revista/article/view/3700. Acesso em: 07 jul. 2023.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9875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PINTO, H. da G.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impacto do abridor bucal e diminuição das toxicidades bucais induzidas pelas radioterapia em cabeça e pescoço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revisão sistêmica. 2020. Dissertação (Mestrado em Reabilitação em Odontologia) – Faculdade de Odontologia, Universidade de São Paulo, 2020.Disponível em doi:10.11606/D.23.2020.tde-24022021-173214.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9875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9875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 Z., Li S, Jiang Y, Sun F, Liu J, Gao S, Chen W, Yan J. Benefícios dos stents intraorais para poupar tecido normal na radioterapia do carcinoma nasofaríngeo: uma análise quantitativa baseada em modelo radiobiológico.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Translate: Cancer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 2021;10(10):4281-4289. doi: 10.21037/tcr-21-1324</a:t>
            </a:r>
            <a:r>
              <a:rPr lang="pt-BR" sz="1400">
                <a:solidFill>
                  <a:schemeClr val="dk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9875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Singh A, Rosen EB, Randazzo JD, Estilo CL, Gelblum DY, Huryn JM. Stents de radiação intraoral –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 para uso clínico na terapia do câncer de cabeça e pescoço. Pescoço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2021;1-8. doi:10.1002/ hed.26848 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Ribeiro, Márcia; Singh, Saumyendra Vikram; Aggarwal, Himanshi; Singh, Raghuwar Dayal; Siddharth, Ramashanker; Mishra, Niraj; Tripathi, Shuchi. </a:t>
            </a: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Stents com cerrobend em pacientes com carcinoma bucal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Journal of Cancer Research and Therapeutics 12(2):p 1102-1103, abr–jun 2016. | DOI: 10.4103/0973-1482.144688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Weerakkody Y, Jones J, Bell D, et al. Osteoradionecrosis. Artigo de referência, Radiopaedia.org (Acesso em 29 nov 2023) https://doi.org/10.53347/rID-19023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https://core.ac.uk/search?q=authors:(Torres,%20Bruno%20Lucas%20Buzzi)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Martins, Lázara Joyce Oliveira</a:t>
            </a:r>
            <a:r>
              <a:rPr lang="pt-BR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i="1" lang="pt-BR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Bauru; s.n; 2017. 98 p. ilus, tab, graf.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Tese em Português | BBO - Odontologia | ID: biblio-879888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135" marR="19875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174171"/>
            <a:ext cx="11367888" cy="77568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câncer da cavidade oral é um dos carcinomas de cabeça e pescoço que mais prevalecem no Brasil, causando altos índices de mortalidade.</a:t>
            </a:r>
            <a:endParaRPr/>
          </a:p>
          <a:p>
            <a:pPr indent="-170819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Estão entre os fatores de risco o envelhecimento e estilo de vida como: tabagismo, etilismo e infecções por HPV, conforme Antunes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(2017).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 radioterapia ( RT) é fundamental no tratamento de tumores  de cavidade oral.</a:t>
            </a:r>
            <a:endParaRPr/>
          </a:p>
          <a:p>
            <a:pPr indent="-170819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técnico em radioterapia desempenha um papel importante no tratamento radioterápico, desde o posicionamento até a entrega da dose.</a:t>
            </a:r>
            <a:endParaRPr/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minimizar os efeitos colaterais, como as toxicidades é indicado o uso dos Stent intra-orais.</a:t>
            </a:r>
            <a:endParaRPr/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720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4648" y="323749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43241" l="0" r="32661" t="0"/>
          <a:stretch/>
        </p:blipFill>
        <p:spPr>
          <a:xfrm rot="649200">
            <a:off x="813274" y="5318242"/>
            <a:ext cx="5163136" cy="176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3"/>
          <p:cNvPicPr preferRelativeResize="0"/>
          <p:nvPr/>
        </p:nvPicPr>
        <p:blipFill rotWithShape="1">
          <a:blip r:embed="rId3">
            <a:alphaModFix/>
          </a:blip>
          <a:srcRect b="43241" l="0" r="32660" t="0"/>
          <a:stretch/>
        </p:blipFill>
        <p:spPr>
          <a:xfrm rot="-445800">
            <a:off x="6277680" y="4881960"/>
            <a:ext cx="6832800" cy="325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3">
            <a:alphaModFix/>
          </a:blip>
          <a:srcRect b="43241" l="0" r="32660" t="0"/>
          <a:stretch/>
        </p:blipFill>
        <p:spPr>
          <a:xfrm flipH="1" rot="10800000">
            <a:off x="17260560" y="10983240"/>
            <a:ext cx="7566120" cy="48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3"/>
          <p:cNvSpPr/>
          <p:nvPr/>
        </p:nvSpPr>
        <p:spPr>
          <a:xfrm>
            <a:off x="-8154360" y="5382720"/>
            <a:ext cx="2116152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/>
          <p:nvPr/>
        </p:nvSpPr>
        <p:spPr>
          <a:xfrm flipH="1" rot="10800000">
            <a:off x="40544640" y="3896280"/>
            <a:ext cx="2027988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3806640" y="3346560"/>
            <a:ext cx="42084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lang="pt-BR" sz="6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 b="0" sz="6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4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-445800">
            <a:off x="6282706" y="4959357"/>
            <a:ext cx="5635837" cy="325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4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flipH="1" rot="10312799">
            <a:off x="215620" y="305570"/>
            <a:ext cx="7529400" cy="358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4"/>
          <p:cNvSpPr/>
          <p:nvPr/>
        </p:nvSpPr>
        <p:spPr>
          <a:xfrm>
            <a:off x="-8154350" y="5382725"/>
            <a:ext cx="20346357" cy="1947601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4"/>
          <p:cNvSpPr/>
          <p:nvPr/>
        </p:nvSpPr>
        <p:spPr>
          <a:xfrm flipH="1" rot="10800000">
            <a:off x="40544640" y="3896280"/>
            <a:ext cx="2027988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4720" y="2993040"/>
            <a:ext cx="6681960" cy="141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1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649200">
            <a:off x="-478440" y="4161960"/>
            <a:ext cx="5944680" cy="283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1"/>
          <p:cNvPicPr preferRelativeResize="0"/>
          <p:nvPr/>
        </p:nvPicPr>
        <p:blipFill rotWithShape="1">
          <a:blip r:embed="rId4">
            <a:alphaModFix/>
          </a:blip>
          <a:srcRect b="5931" l="0" r="7945" t="10169"/>
          <a:stretch/>
        </p:blipFill>
        <p:spPr>
          <a:xfrm>
            <a:off x="-30240" y="0"/>
            <a:ext cx="12482280" cy="65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1"/>
          <p:cNvPicPr preferRelativeResize="0"/>
          <p:nvPr/>
        </p:nvPicPr>
        <p:blipFill rotWithShape="1">
          <a:blip r:embed="rId5">
            <a:alphaModFix/>
          </a:blip>
          <a:srcRect b="6222" l="0" r="8140" t="12629"/>
          <a:stretch/>
        </p:blipFill>
        <p:spPr>
          <a:xfrm>
            <a:off x="0" y="0"/>
            <a:ext cx="4661280" cy="636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1"/>
          <p:cNvSpPr/>
          <p:nvPr/>
        </p:nvSpPr>
        <p:spPr>
          <a:xfrm>
            <a:off x="2635560" y="5911920"/>
            <a:ext cx="3926520" cy="30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INCA, 2018.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41"/>
          <p:cNvGrpSpPr/>
          <p:nvPr/>
        </p:nvGrpSpPr>
        <p:grpSpPr>
          <a:xfrm>
            <a:off x="5165763" y="946079"/>
            <a:ext cx="4390677" cy="5049620"/>
            <a:chOff x="0" y="0"/>
            <a:chExt cx="4390677" cy="5049620"/>
          </a:xfrm>
        </p:grpSpPr>
        <p:cxnSp>
          <p:nvCxnSpPr>
            <p:cNvPr id="105" name="Google Shape;105;p41"/>
            <p:cNvCxnSpPr/>
            <p:nvPr/>
          </p:nvCxnSpPr>
          <p:spPr>
            <a:xfrm>
              <a:off x="0" y="2468"/>
              <a:ext cx="4390677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41"/>
            <p:cNvSpPr/>
            <p:nvPr/>
          </p:nvSpPr>
          <p:spPr>
            <a:xfrm>
              <a:off x="0" y="0"/>
              <a:ext cx="118600" cy="5049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1"/>
            <p:cNvSpPr txBox="1"/>
            <p:nvPr/>
          </p:nvSpPr>
          <p:spPr>
            <a:xfrm>
              <a:off x="0" y="0"/>
              <a:ext cx="118600" cy="5049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184461" y="81368"/>
              <a:ext cx="3446681" cy="157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1"/>
            <p:cNvSpPr txBox="1"/>
            <p:nvPr/>
          </p:nvSpPr>
          <p:spPr>
            <a:xfrm>
              <a:off x="184461" y="81368"/>
              <a:ext cx="3446681" cy="157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Médico</a:t>
              </a:r>
              <a:r>
                <a:rPr b="0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/>
            </a:p>
          </p:txBody>
        </p:sp>
        <p:cxnSp>
          <p:nvCxnSpPr>
            <p:cNvPr id="110" name="Google Shape;110;p41"/>
            <p:cNvCxnSpPr/>
            <p:nvPr/>
          </p:nvCxnSpPr>
          <p:spPr>
            <a:xfrm>
              <a:off x="118600" y="1659374"/>
              <a:ext cx="3512541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1" name="Google Shape;111;p41"/>
            <p:cNvSpPr/>
            <p:nvPr/>
          </p:nvSpPr>
          <p:spPr>
            <a:xfrm>
              <a:off x="0" y="1693917"/>
              <a:ext cx="3446681" cy="157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1"/>
            <p:cNvSpPr txBox="1"/>
            <p:nvPr/>
          </p:nvSpPr>
          <p:spPr>
            <a:xfrm>
              <a:off x="0" y="1693917"/>
              <a:ext cx="3446681" cy="157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Físico</a:t>
              </a:r>
              <a:endParaRPr/>
            </a:p>
          </p:txBody>
        </p:sp>
        <p:cxnSp>
          <p:nvCxnSpPr>
            <p:cNvPr id="113" name="Google Shape;113;p41"/>
            <p:cNvCxnSpPr/>
            <p:nvPr/>
          </p:nvCxnSpPr>
          <p:spPr>
            <a:xfrm>
              <a:off x="118600" y="3316281"/>
              <a:ext cx="3512541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4" name="Google Shape;114;p41"/>
            <p:cNvSpPr/>
            <p:nvPr/>
          </p:nvSpPr>
          <p:spPr>
            <a:xfrm>
              <a:off x="184461" y="3395182"/>
              <a:ext cx="3446681" cy="157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1"/>
            <p:cNvSpPr txBox="1"/>
            <p:nvPr/>
          </p:nvSpPr>
          <p:spPr>
            <a:xfrm>
              <a:off x="184461" y="3395182"/>
              <a:ext cx="3446681" cy="157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Técnico</a:t>
              </a:r>
              <a:endParaRPr/>
            </a:p>
          </p:txBody>
        </p:sp>
        <p:cxnSp>
          <p:nvCxnSpPr>
            <p:cNvPr id="116" name="Google Shape;116;p41"/>
            <p:cNvCxnSpPr/>
            <p:nvPr/>
          </p:nvCxnSpPr>
          <p:spPr>
            <a:xfrm>
              <a:off x="118600" y="4973188"/>
              <a:ext cx="3512541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17" name="Google Shape;117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37200" y="563574"/>
            <a:ext cx="72324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1"/>
          <p:cNvSpPr txBox="1"/>
          <p:nvPr/>
        </p:nvSpPr>
        <p:spPr>
          <a:xfrm>
            <a:off x="5709500" y="639970"/>
            <a:ext cx="3636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Protagonistas da Radioterapia</a:t>
            </a:r>
            <a:endParaRPr/>
          </a:p>
        </p:txBody>
      </p:sp>
      <p:pic>
        <p:nvPicPr>
          <p:cNvPr id="119" name="Google Shape;11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3321" y="672480"/>
            <a:ext cx="4467960" cy="517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946200">
            <a:off x="-478440" y="4161600"/>
            <a:ext cx="5944680" cy="28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6592080" y="386640"/>
            <a:ext cx="4842600" cy="59092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técnico deve atentar para :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identificação correta do paciente e sua ficha de tratamento .</a:t>
            </a:r>
            <a:endParaRPr/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Eventuais próteses móveis devem ser retiradas para o uso da máscara.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800" strike="noStrik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e aplicação correta de acessórios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72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(Stent intra-oral)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611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momento da entrega da radiação, o técnico verifica as instruções contidas na ficha e as reproduz no comando do aparelho.</a:t>
            </a:r>
            <a:r>
              <a:rPr b="0" lang="pt-BR" sz="18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 flipH="1" rot="10800000">
            <a:off x="40725720" y="3389760"/>
            <a:ext cx="20279880" cy="200988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7200" y="533520"/>
            <a:ext cx="723240" cy="3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-8154360" y="6324480"/>
            <a:ext cx="21161520" cy="152208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915800" y="5934960"/>
            <a:ext cx="3753000" cy="3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pt-BR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Fonte:INCA, 2018.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320" y="672480"/>
            <a:ext cx="5098680" cy="517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11440" y="111240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7">
            <a:alphaModFix/>
          </a:blip>
          <a:srcRect b="6222" l="0" r="8140" t="12629"/>
          <a:stretch/>
        </p:blipFill>
        <p:spPr>
          <a:xfrm>
            <a:off x="0" y="0"/>
            <a:ext cx="4661280" cy="63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2"/>
          <p:cNvGrpSpPr/>
          <p:nvPr/>
        </p:nvGrpSpPr>
        <p:grpSpPr>
          <a:xfrm>
            <a:off x="3530926" y="492370"/>
            <a:ext cx="5599071" cy="5599071"/>
            <a:chOff x="2639972" y="0"/>
            <a:chExt cx="5599071" cy="5599071"/>
          </a:xfrm>
        </p:grpSpPr>
        <p:sp>
          <p:nvSpPr>
            <p:cNvPr id="138" name="Google Shape;138;p42"/>
            <p:cNvSpPr/>
            <p:nvPr/>
          </p:nvSpPr>
          <p:spPr>
            <a:xfrm>
              <a:off x="2639972" y="0"/>
              <a:ext cx="5599071" cy="5599071"/>
            </a:xfrm>
            <a:prstGeom prst="diamond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2"/>
            <p:cNvSpPr/>
            <p:nvPr/>
          </p:nvSpPr>
          <p:spPr>
            <a:xfrm>
              <a:off x="2798678" y="2936620"/>
              <a:ext cx="2183637" cy="2183637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2"/>
            <p:cNvSpPr txBox="1"/>
            <p:nvPr/>
          </p:nvSpPr>
          <p:spPr>
            <a:xfrm>
              <a:off x="2905274" y="3043216"/>
              <a:ext cx="1970445" cy="19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pt-B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Para minimizar os efeitos radioterápicos , como as toxicidades  é indicado o uso dos abridores de boca  Stent intra-orais</a:t>
              </a:r>
              <a:r>
                <a:rPr lang="pt-BR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2"/>
            <p:cNvSpPr/>
            <p:nvPr/>
          </p:nvSpPr>
          <p:spPr>
            <a:xfrm>
              <a:off x="6002453" y="515818"/>
              <a:ext cx="2183637" cy="2183637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2"/>
            <p:cNvSpPr txBox="1"/>
            <p:nvPr/>
          </p:nvSpPr>
          <p:spPr>
            <a:xfrm>
              <a:off x="6109049" y="622414"/>
              <a:ext cx="1970445" cy="19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b="0" lang="pt-BR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RT utiliza radiações ionizantes  e geralmente é fracionada em várias sessões.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2"/>
            <p:cNvSpPr/>
            <p:nvPr/>
          </p:nvSpPr>
          <p:spPr>
            <a:xfrm>
              <a:off x="6053565" y="2936627"/>
              <a:ext cx="2183637" cy="2183637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2"/>
            <p:cNvSpPr txBox="1"/>
            <p:nvPr/>
          </p:nvSpPr>
          <p:spPr>
            <a:xfrm>
              <a:off x="6160161" y="3043223"/>
              <a:ext cx="1970445" cy="19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lang="pt-BR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Lesões e complicações orais induzidas pela radiação afetam  a qualidade de vida dos pacientes.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2"/>
            <p:cNvSpPr/>
            <p:nvPr/>
          </p:nvSpPr>
          <p:spPr>
            <a:xfrm>
              <a:off x="2798663" y="515825"/>
              <a:ext cx="2183637" cy="2183637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2"/>
            <p:cNvSpPr txBox="1"/>
            <p:nvPr/>
          </p:nvSpPr>
          <p:spPr>
            <a:xfrm>
              <a:off x="2905259" y="622421"/>
              <a:ext cx="1970445" cy="19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RT</a:t>
              </a:r>
              <a:r>
                <a:rPr b="0" lang="pt-BR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 CIR e QT são modalidades de tratamento .</a:t>
              </a:r>
              <a:endParaRPr b="0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5633" y="602436"/>
            <a:ext cx="681054" cy="405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42"/>
          <p:cNvCxnSpPr/>
          <p:nvPr/>
        </p:nvCxnSpPr>
        <p:spPr>
          <a:xfrm flipH="1" rot="-5400000">
            <a:off x="5873262" y="2063262"/>
            <a:ext cx="914400" cy="91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9" name="Google Shape;149;p42"/>
          <p:cNvCxnSpPr/>
          <p:nvPr/>
        </p:nvCxnSpPr>
        <p:spPr>
          <a:xfrm flipH="1" rot="-5400000">
            <a:off x="5873262" y="4314091"/>
            <a:ext cx="914400" cy="91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0" name="Google Shape;150;p42"/>
          <p:cNvSpPr txBox="1"/>
          <p:nvPr/>
        </p:nvSpPr>
        <p:spPr>
          <a:xfrm>
            <a:off x="1074057" y="580107"/>
            <a:ext cx="59798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Radioterapia no tratamento de cavidade oral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649200">
            <a:off x="213020" y="3871802"/>
            <a:ext cx="5944680" cy="28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4725183" y="1082274"/>
            <a:ext cx="6880136" cy="443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 GERAL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objetivo deste trabalho  foi descrever os cuidados técnicos de teleterapia no paciente com câncer de cavidade oral com o uso do  abridor de boca ( Stent intra-oral ).</a:t>
            </a:r>
            <a:endParaRPr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720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9160" y="547200"/>
            <a:ext cx="723240" cy="3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825832" y="5639160"/>
            <a:ext cx="22409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pt-BR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INCA, 2023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832" y="547200"/>
            <a:ext cx="3206906" cy="509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3"/>
          <p:cNvSpPr/>
          <p:nvPr/>
        </p:nvSpPr>
        <p:spPr>
          <a:xfrm>
            <a:off x="6946200" y="4864320"/>
            <a:ext cx="17150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med" w="med" type="oval"/>
          </a:ln>
        </p:spPr>
      </p:sp>
      <p:sp>
        <p:nvSpPr>
          <p:cNvPr id="166" name="Google Shape;166;p43"/>
          <p:cNvSpPr/>
          <p:nvPr/>
        </p:nvSpPr>
        <p:spPr>
          <a:xfrm>
            <a:off x="651600" y="668520"/>
            <a:ext cx="7217640" cy="744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3"/>
          <p:cNvSpPr/>
          <p:nvPr/>
        </p:nvSpPr>
        <p:spPr>
          <a:xfrm>
            <a:off x="668520" y="565920"/>
            <a:ext cx="987516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Específicos: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4400" y="606240"/>
            <a:ext cx="723240" cy="380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43"/>
          <p:cNvGrpSpPr/>
          <p:nvPr/>
        </p:nvGrpSpPr>
        <p:grpSpPr>
          <a:xfrm>
            <a:off x="2032000" y="2150246"/>
            <a:ext cx="8128000" cy="3251199"/>
            <a:chOff x="0" y="736886"/>
            <a:chExt cx="8128000" cy="3251199"/>
          </a:xfrm>
        </p:grpSpPr>
        <p:sp>
          <p:nvSpPr>
            <p:cNvPr id="170" name="Google Shape;170;p43"/>
            <p:cNvSpPr/>
            <p:nvPr/>
          </p:nvSpPr>
          <p:spPr>
            <a:xfrm>
              <a:off x="0" y="736886"/>
              <a:ext cx="8128000" cy="3251199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975360" y="1305846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3"/>
            <p:cNvSpPr txBox="1"/>
            <p:nvPr/>
          </p:nvSpPr>
          <p:spPr>
            <a:xfrm>
              <a:off x="975360" y="1305846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0" spcFirstLastPara="1" rIns="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DESCREVER OS TIPOS DE STENTS  INTRA ORAIS </a:t>
              </a:r>
              <a:endParaRPr/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4064000" y="1826038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3"/>
            <p:cNvSpPr txBox="1"/>
            <p:nvPr/>
          </p:nvSpPr>
          <p:spPr>
            <a:xfrm>
              <a:off x="4064000" y="1826038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0" spcFirstLastPara="1" rIns="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EXPOR OS EFEITOS ADVERSOS INERENTES AO TRATAMENTO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rot="-445800">
            <a:off x="6277680" y="4881960"/>
            <a:ext cx="6832800" cy="325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43241" l="0" r="32661" t="0"/>
          <a:stretch/>
        </p:blipFill>
        <p:spPr>
          <a:xfrm flipH="1" rot="10800000">
            <a:off x="18383760" y="9639720"/>
            <a:ext cx="7566120" cy="48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-8154360" y="5382720"/>
            <a:ext cx="2116152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flipH="1" rot="10800000">
            <a:off x="40544640" y="3896280"/>
            <a:ext cx="20279880" cy="1947600"/>
          </a:xfrm>
          <a:custGeom>
            <a:rect b="b" l="l" r="r" t="t"/>
            <a:pathLst>
              <a:path extrusionOk="0" h="2534" w="1194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0" y="1451160"/>
            <a:ext cx="12191760" cy="50782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subsidiar o presente trabalho, foi realizada uma revisão bibliográfica narrativa, por meio de estratégias de buscas sobre o tema e correlatos, nas principais bases de dados na área de saúde, como Portal Regional da biblioteca Virtual da Saúde (BVS), Pubmed (motor de busca da </a:t>
            </a:r>
            <a:r>
              <a:rPr b="0" i="1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Literature Analysis and Retrivel Syistem Online</a:t>
            </a: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utilizando os termos alternativos, em inglês , francês, português e espanhol em Descritores em Ciência e Saúde   (DECS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MESH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e exclusivamente em inglês como o caso do MESH (Decs, 2023; Mesh, 2023)</a:t>
            </a: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 chaves : </a:t>
            </a: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câncer de cavidade oral, toxicidade e 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Stents</a:t>
            </a:r>
            <a:r>
              <a:rPr b="0" lang="pt-BR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7640" y="473760"/>
            <a:ext cx="723240" cy="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4"/>
          <p:cNvGrpSpPr/>
          <p:nvPr/>
        </p:nvGrpSpPr>
        <p:grpSpPr>
          <a:xfrm>
            <a:off x="3353900" y="603301"/>
            <a:ext cx="5484198" cy="5457279"/>
            <a:chOff x="2974854" y="68301"/>
            <a:chExt cx="5484198" cy="5457279"/>
          </a:xfrm>
        </p:grpSpPr>
        <p:sp>
          <p:nvSpPr>
            <p:cNvPr id="190" name="Google Shape;190;p44"/>
            <p:cNvSpPr/>
            <p:nvPr/>
          </p:nvSpPr>
          <p:spPr>
            <a:xfrm>
              <a:off x="3460491" y="359674"/>
              <a:ext cx="4706799" cy="4706799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4"/>
            <p:cNvSpPr txBox="1"/>
            <p:nvPr/>
          </p:nvSpPr>
          <p:spPr>
            <a:xfrm>
              <a:off x="5941087" y="1357067"/>
              <a:ext cx="1680999" cy="140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pt-B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PRECONIZA-SE O  USO PARA  PROTEGER ÁREAS SAUDÁVEIS, CONTRIBUINDO DESTA FORMA PARA SUCESSO DO TRATAMENTO </a:t>
              </a:r>
              <a:endParaRPr/>
            </a:p>
          </p:txBody>
        </p:sp>
        <p:sp>
          <p:nvSpPr>
            <p:cNvPr id="192" name="Google Shape;192;p44"/>
            <p:cNvSpPr/>
            <p:nvPr/>
          </p:nvSpPr>
          <p:spPr>
            <a:xfrm>
              <a:off x="3305919" y="518690"/>
              <a:ext cx="4822069" cy="4724967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4"/>
            <p:cNvSpPr txBox="1"/>
            <p:nvPr/>
          </p:nvSpPr>
          <p:spPr>
            <a:xfrm>
              <a:off x="4454031" y="3584294"/>
              <a:ext cx="2583251" cy="1237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pt-B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POSICIONAMENTO PRECISO DURANTE A  RADIOTERAPIA ( RT), LIMITANDO ASSIM AS TOXICIDADES  PÓS- RADIOTERAPIA.</a:t>
              </a:r>
              <a:endParaRPr/>
            </a:p>
          </p:txBody>
        </p:sp>
        <p:sp>
          <p:nvSpPr>
            <p:cNvPr id="194" name="Google Shape;194;p44"/>
            <p:cNvSpPr/>
            <p:nvPr/>
          </p:nvSpPr>
          <p:spPr>
            <a:xfrm>
              <a:off x="3266616" y="359674"/>
              <a:ext cx="4706799" cy="4706799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4"/>
            <p:cNvSpPr txBox="1"/>
            <p:nvPr/>
          </p:nvSpPr>
          <p:spPr>
            <a:xfrm>
              <a:off x="3811820" y="1357067"/>
              <a:ext cx="1680999" cy="140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pt-B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 STENTS INTRA-ORAIS  SÃO  ACESSÓRIOS QUE INDIVIDUALIZAM O TRATAMENTO</a:t>
              </a:r>
              <a:endParaRPr/>
            </a:p>
          </p:txBody>
        </p:sp>
        <p:sp>
          <p:nvSpPr>
            <p:cNvPr id="196" name="Google Shape;196;p44"/>
            <p:cNvSpPr/>
            <p:nvPr/>
          </p:nvSpPr>
          <p:spPr>
            <a:xfrm>
              <a:off x="3169506" y="68301"/>
              <a:ext cx="5289546" cy="5289546"/>
            </a:xfrm>
            <a:custGeom>
              <a:rect b="b" l="l" r="r" t="t"/>
              <a:pathLst>
                <a:path extrusionOk="0" h="120000" w="12000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4"/>
            <p:cNvSpPr/>
            <p:nvPr/>
          </p:nvSpPr>
          <p:spPr>
            <a:xfrm>
              <a:off x="3071740" y="236034"/>
              <a:ext cx="5289546" cy="5289546"/>
            </a:xfrm>
            <a:custGeom>
              <a:rect b="b" l="l" r="r" t="t"/>
              <a:pathLst>
                <a:path extrusionOk="0" h="120000" w="12000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4"/>
            <p:cNvSpPr/>
            <p:nvPr/>
          </p:nvSpPr>
          <p:spPr>
            <a:xfrm>
              <a:off x="2974854" y="68301"/>
              <a:ext cx="5289546" cy="5289546"/>
            </a:xfrm>
            <a:custGeom>
              <a:rect b="b" l="l" r="r" t="t"/>
              <a:pathLst>
                <a:path extrusionOk="0" h="120000" w="12000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44"/>
          <p:cNvSpPr txBox="1"/>
          <p:nvPr/>
        </p:nvSpPr>
        <p:spPr>
          <a:xfrm>
            <a:off x="379046" y="535000"/>
            <a:ext cx="3305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endParaRPr/>
          </a:p>
        </p:txBody>
      </p:sp>
      <p:pic>
        <p:nvPicPr>
          <p:cNvPr id="200" name="Google Shape;20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1" y="719667"/>
            <a:ext cx="711199" cy="33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