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jeL0vk7s5iDP8PtesL9VPtEmtU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2fc8a6834a261a3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42fc8a6834a261a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67b0e91e25241d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f67b0e91e25241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67b0e91e25241d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f67b0e91e25241d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67b0e91e25241d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f67b0e91e25241d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46a5e06d18f524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a46a5e06d18f52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46a5e06d18f524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a46a5e06d18f52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18"/>
          <p:cNvSpPr txBox="1"/>
          <p:nvPr>
            <p:ph type="ctrTitle"/>
          </p:nvPr>
        </p:nvSpPr>
        <p:spPr>
          <a:xfrm>
            <a:off x="1154955" y="2099733"/>
            <a:ext cx="8825659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Century Gothic"/>
              <a:buNone/>
              <a:defRPr sz="4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1154955" y="4777380"/>
            <a:ext cx="882565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 rot="5400000">
            <a:off x="10158986" y="179222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 rot="5400000">
            <a:off x="8951977" y="3227834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2" name="Google Shape;142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7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0" name="Google Shape;150;p2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1" name="Google Shape;151;p27"/>
          <p:cNvSpPr txBox="1"/>
          <p:nvPr>
            <p:ph type="title"/>
          </p:nvPr>
        </p:nvSpPr>
        <p:spPr>
          <a:xfrm>
            <a:off x="1154955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/>
          <p:nvPr>
            <p:ph idx="2" type="pic"/>
          </p:nvPr>
        </p:nvSpPr>
        <p:spPr>
          <a:xfrm>
            <a:off x="1154955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1154953" y="5536665"/>
            <a:ext cx="8825659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54" name="Google Shape;154;p27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 showMasterSp="0">
  <p:cSld name="Título e Legenda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0" name="Google Shape;160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8" name="Google Shape;168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9" name="Google Shape;169;p28"/>
          <p:cNvSpPr txBox="1"/>
          <p:nvPr>
            <p:ph type="title"/>
          </p:nvPr>
        </p:nvSpPr>
        <p:spPr>
          <a:xfrm>
            <a:off x="1148797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1154955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sz="13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 showMasterSp="0">
  <p:cSld name="Cartão de Nom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30"/>
          <p:cNvSpPr txBox="1"/>
          <p:nvPr>
            <p:ph type="title"/>
          </p:nvPr>
        </p:nvSpPr>
        <p:spPr>
          <a:xfrm>
            <a:off x="1154955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1154955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>
  <p:cSld name="3 Coluna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1154955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1154954" y="2603502"/>
            <a:ext cx="314187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195" name="Google Shape;195;p31"/>
          <p:cNvSpPr txBox="1"/>
          <p:nvPr>
            <p:ph idx="2" type="body"/>
          </p:nvPr>
        </p:nvSpPr>
        <p:spPr>
          <a:xfrm>
            <a:off x="1154954" y="3179766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96" name="Google Shape;196;p31"/>
          <p:cNvSpPr txBox="1"/>
          <p:nvPr>
            <p:ph idx="3" type="body"/>
          </p:nvPr>
        </p:nvSpPr>
        <p:spPr>
          <a:xfrm>
            <a:off x="4512722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197" name="Google Shape;197;p31"/>
          <p:cNvSpPr txBox="1"/>
          <p:nvPr>
            <p:ph idx="4" type="body"/>
          </p:nvPr>
        </p:nvSpPr>
        <p:spPr>
          <a:xfrm>
            <a:off x="4512722" y="3179765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98" name="Google Shape;198;p31"/>
          <p:cNvSpPr txBox="1"/>
          <p:nvPr>
            <p:ph idx="5" type="body"/>
          </p:nvPr>
        </p:nvSpPr>
        <p:spPr>
          <a:xfrm>
            <a:off x="7888135" y="2603501"/>
            <a:ext cx="31457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199" name="Google Shape;199;p31"/>
          <p:cNvSpPr txBox="1"/>
          <p:nvPr>
            <p:ph idx="6" type="body"/>
          </p:nvPr>
        </p:nvSpPr>
        <p:spPr>
          <a:xfrm>
            <a:off x="7888329" y="3179764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cxnSp>
        <p:nvCxnSpPr>
          <p:cNvPr id="200" name="Google Shape;200;p31"/>
          <p:cNvCxnSpPr/>
          <p:nvPr/>
        </p:nvCxnSpPr>
        <p:spPr>
          <a:xfrm>
            <a:off x="4403971" y="2569635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31"/>
          <p:cNvCxnSpPr/>
          <p:nvPr/>
        </p:nvCxnSpPr>
        <p:spPr>
          <a:xfrm>
            <a:off x="7772401" y="2569635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31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>
  <p:cSld name="3 Colunas de Imagem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1154955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1154954" y="4532844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208" name="Google Shape;208;p32"/>
          <p:cNvSpPr/>
          <p:nvPr>
            <p:ph idx="2" type="pic"/>
          </p:nvPr>
        </p:nvSpPr>
        <p:spPr>
          <a:xfrm>
            <a:off x="1334553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209" name="Google Shape;209;p32"/>
          <p:cNvSpPr txBox="1"/>
          <p:nvPr>
            <p:ph idx="3" type="body"/>
          </p:nvPr>
        </p:nvSpPr>
        <p:spPr>
          <a:xfrm>
            <a:off x="1154954" y="5109106"/>
            <a:ext cx="3050439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210" name="Google Shape;210;p32"/>
          <p:cNvSpPr txBox="1"/>
          <p:nvPr>
            <p:ph idx="4" type="body"/>
          </p:nvPr>
        </p:nvSpPr>
        <p:spPr>
          <a:xfrm>
            <a:off x="4568866" y="4532846"/>
            <a:ext cx="3050439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211" name="Google Shape;211;p32"/>
          <p:cNvSpPr/>
          <p:nvPr>
            <p:ph idx="5" type="pic"/>
          </p:nvPr>
        </p:nvSpPr>
        <p:spPr>
          <a:xfrm>
            <a:off x="4748463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212" name="Google Shape;212;p32"/>
          <p:cNvSpPr txBox="1"/>
          <p:nvPr>
            <p:ph idx="6" type="body"/>
          </p:nvPr>
        </p:nvSpPr>
        <p:spPr>
          <a:xfrm>
            <a:off x="4570173" y="5109105"/>
            <a:ext cx="3050439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213" name="Google Shape;213;p32"/>
          <p:cNvSpPr txBox="1"/>
          <p:nvPr>
            <p:ph idx="7" type="body"/>
          </p:nvPr>
        </p:nvSpPr>
        <p:spPr>
          <a:xfrm>
            <a:off x="7982777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214" name="Google Shape;214;p32"/>
          <p:cNvSpPr/>
          <p:nvPr>
            <p:ph idx="8" type="pic"/>
          </p:nvPr>
        </p:nvSpPr>
        <p:spPr>
          <a:xfrm>
            <a:off x="8163031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215" name="Google Shape;215;p32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cxnSp>
        <p:nvCxnSpPr>
          <p:cNvPr id="216" name="Google Shape;216;p32"/>
          <p:cNvCxnSpPr/>
          <p:nvPr/>
        </p:nvCxnSpPr>
        <p:spPr>
          <a:xfrm>
            <a:off x="4405831" y="2569635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32"/>
          <p:cNvCxnSpPr/>
          <p:nvPr/>
        </p:nvCxnSpPr>
        <p:spPr>
          <a:xfrm>
            <a:off x="7797803" y="2569635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32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2"/>
          <p:cNvSpPr txBox="1"/>
          <p:nvPr>
            <p:ph idx="11" type="ftr"/>
          </p:nvPr>
        </p:nvSpPr>
        <p:spPr>
          <a:xfrm>
            <a:off x="561111" y="6391840"/>
            <a:ext cx="3644283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1154955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 rot="5400000">
            <a:off x="3859635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10695441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4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3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34"/>
          <p:cNvSpPr txBox="1"/>
          <p:nvPr>
            <p:ph type="title"/>
          </p:nvPr>
        </p:nvSpPr>
        <p:spPr>
          <a:xfrm rot="5400000">
            <a:off x="6915924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4"/>
          <p:cNvSpPr txBox="1"/>
          <p:nvPr>
            <p:ph idx="1" type="body"/>
          </p:nvPr>
        </p:nvSpPr>
        <p:spPr>
          <a:xfrm rot="5400000">
            <a:off x="1908674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34"/>
          <p:cNvSpPr txBox="1"/>
          <p:nvPr>
            <p:ph idx="10" type="dt"/>
          </p:nvPr>
        </p:nvSpPr>
        <p:spPr>
          <a:xfrm>
            <a:off x="10653106" y="6391840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4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1154955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9" name="Google Shape;49;p2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25"/>
          <p:cNvSpPr txBox="1"/>
          <p:nvPr>
            <p:ph type="title"/>
          </p:nvPr>
        </p:nvSpPr>
        <p:spPr>
          <a:xfrm>
            <a:off x="1154955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5781145" y="1447800"/>
            <a:ext cx="51900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2" type="body"/>
          </p:nvPr>
        </p:nvSpPr>
        <p:spPr>
          <a:xfrm>
            <a:off x="1154954" y="3129282"/>
            <a:ext cx="2793159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9" name="Google Shape;59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6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6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6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8" name="Google Shape;68;p2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9" name="Google Shape;69;p26"/>
          <p:cNvSpPr txBox="1"/>
          <p:nvPr>
            <p:ph type="title"/>
          </p:nvPr>
        </p:nvSpPr>
        <p:spPr>
          <a:xfrm>
            <a:off x="1154955" y="1693335"/>
            <a:ext cx="3865135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/>
          <p:nvPr>
            <p:ph idx="2" type="pic"/>
          </p:nvPr>
        </p:nvSpPr>
        <p:spPr>
          <a:xfrm>
            <a:off x="6547872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1154954" y="2603502"/>
            <a:ext cx="4825159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6208714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Google Shape;85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0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" name="Google Shape;95;p20"/>
          <p:cNvSpPr txBox="1"/>
          <p:nvPr>
            <p:ph type="title"/>
          </p:nvPr>
        </p:nvSpPr>
        <p:spPr>
          <a:xfrm>
            <a:off x="1154956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6895561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 showMasterSp="0">
  <p:cSld name="Citação com Legenda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" name="Google Shape;111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29"/>
          <p:cNvSpPr txBox="1"/>
          <p:nvPr/>
        </p:nvSpPr>
        <p:spPr>
          <a:xfrm>
            <a:off x="881567" y="607337"/>
            <a:ext cx="8019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pt-BR" sz="72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9884459" y="2613788"/>
            <a:ext cx="6527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pt-BR" sz="72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9"/>
          <p:cNvSpPr txBox="1"/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b="0" i="0" sz="105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16" name="Google Shape;116;p29"/>
          <p:cNvSpPr txBox="1"/>
          <p:nvPr>
            <p:ph idx="2" type="body"/>
          </p:nvPr>
        </p:nvSpPr>
        <p:spPr>
          <a:xfrm>
            <a:off x="1154956" y="5029201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17" name="Google Shape;117;p29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1154955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1154954" y="3179764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3" type="body"/>
          </p:nvPr>
        </p:nvSpPr>
        <p:spPr>
          <a:xfrm>
            <a:off x="6208714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131" name="Google Shape;131;p22"/>
          <p:cNvSpPr txBox="1"/>
          <p:nvPr>
            <p:ph idx="4" type="body"/>
          </p:nvPr>
        </p:nvSpPr>
        <p:spPr>
          <a:xfrm>
            <a:off x="6208714" y="3179764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80"/>
              <a:buChar char="►"/>
              <a:defRPr sz="1350"/>
            </a:lvl1pPr>
            <a:lvl2pPr indent="-28956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2pPr>
            <a:lvl3pPr indent="-2819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►"/>
              <a:defRPr sz="1050"/>
            </a:lvl3pPr>
            <a:lvl4pPr indent="-2743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Char char="►"/>
              <a:defRPr sz="900"/>
            </a:lvl4pPr>
            <a:lvl5pPr indent="-2743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Char char="►"/>
              <a:defRPr sz="900"/>
            </a:lvl5pPr>
            <a:lvl6pPr indent="-2743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Char char="►"/>
              <a:defRPr sz="900"/>
            </a:lvl6pPr>
            <a:lvl7pPr indent="-2743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Char char="►"/>
              <a:defRPr sz="900"/>
            </a:lvl7pPr>
            <a:lvl8pPr indent="-2743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Char char="►"/>
              <a:defRPr sz="900"/>
            </a:lvl8pPr>
            <a:lvl9pPr indent="-2743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7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75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75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hyperlink" Target="https://www.tandfonline.com/doi/ful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linicaroisman.com.br/2021/04/19/anatomia-do-olho/" TargetMode="External"/><Relationship Id="rId4" Type="http://schemas.openxmlformats.org/officeDocument/2006/relationships/hyperlink" Target="https://doi.org/10.1590/S0100-39842007000200008" TargetMode="External"/><Relationship Id="rId5" Type="http://schemas.openxmlformats.org/officeDocument/2006/relationships/hyperlink" Target="https://www.revista-portalesmedicos.com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0.gif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/>
          <p:nvPr>
            <p:ph idx="1" type="subTitle"/>
          </p:nvPr>
        </p:nvSpPr>
        <p:spPr>
          <a:xfrm>
            <a:off x="679900" y="2504150"/>
            <a:ext cx="4816200" cy="1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RADIOCIRURGIA DE CORÓIDE NO INCA: Qual o papel do técnico dentro do contexto multidisciplinar?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25" y="476625"/>
            <a:ext cx="5097600" cy="59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"/>
          <p:cNvSpPr txBox="1"/>
          <p:nvPr/>
        </p:nvSpPr>
        <p:spPr>
          <a:xfrm>
            <a:off x="5181600" y="250414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5181600" y="250414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"/>
          <p:cNvSpPr txBox="1"/>
          <p:nvPr/>
        </p:nvSpPr>
        <p:spPr>
          <a:xfrm>
            <a:off x="630625" y="5226450"/>
            <a:ext cx="390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Curso de especialização em radioterapia Eptnm.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Discente: Renata Martins da Silva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Orientador: Prof. Dr. Saulo Santos Fortes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750" y="557100"/>
            <a:ext cx="1138674" cy="5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7250" y="525900"/>
            <a:ext cx="1138675" cy="65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59651" y="5768473"/>
            <a:ext cx="1138675" cy="40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2fc8a6834a261a3_5"/>
          <p:cNvSpPr txBox="1"/>
          <p:nvPr>
            <p:ph type="title"/>
          </p:nvPr>
        </p:nvSpPr>
        <p:spPr>
          <a:xfrm>
            <a:off x="1154955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Srs no tratamento de melanoma coroidal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42fc8a6834a261a3_5"/>
          <p:cNvSpPr txBox="1"/>
          <p:nvPr>
            <p:ph idx="1" type="body"/>
          </p:nvPr>
        </p:nvSpPr>
        <p:spPr>
          <a:xfrm>
            <a:off x="1154950" y="3054700"/>
            <a:ext cx="4247100" cy="2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1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Srs Fracionada</a:t>
            </a: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Energia: fótons liberados por um acelerador linear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Dose prescrita 50 Gy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frações de tratamento</a:t>
            </a:r>
            <a:r>
              <a:rPr lang="pt-B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g42fc8a6834a261a3_5"/>
          <p:cNvSpPr txBox="1"/>
          <p:nvPr>
            <p:ph idx="2" type="body"/>
          </p:nvPr>
        </p:nvSpPr>
        <p:spPr>
          <a:xfrm>
            <a:off x="6394900" y="2660425"/>
            <a:ext cx="46392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147"/>
              <a:buNone/>
            </a:pPr>
            <a:r>
              <a:rPr lang="pt-BR" sz="491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Efeitos tardios</a:t>
            </a:r>
            <a:r>
              <a:rPr lang="pt-BR" sz="49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46153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7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►"/>
            </a:pPr>
            <a:r>
              <a:rPr lang="pt-B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Olho avermelhado</a:t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4271"/>
              <a:buNone/>
            </a:pPr>
            <a:r>
              <a:t/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7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►"/>
            </a:pPr>
            <a:r>
              <a:rPr lang="pt-B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Catarata</a:t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4271"/>
              <a:buNone/>
            </a:pPr>
            <a:r>
              <a:t/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7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►"/>
            </a:pPr>
            <a:r>
              <a:rPr lang="pt-B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Glaucoma neovascular</a:t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4271"/>
              <a:buNone/>
            </a:pPr>
            <a:r>
              <a:t/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7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►"/>
            </a:pPr>
            <a:r>
              <a:rPr lang="pt-B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Neuropatia óptica</a:t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4271"/>
              <a:buNone/>
            </a:pPr>
            <a:r>
              <a:t/>
            </a:r>
            <a:endParaRPr sz="4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627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►"/>
            </a:pPr>
            <a:r>
              <a:rPr lang="pt-B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Retinopatia isquêmica</a:t>
            </a:r>
            <a:endParaRPr sz="4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42fc8a6834a261a3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Etapas de tratamento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 txBox="1"/>
          <p:nvPr>
            <p:ph idx="1" type="body"/>
          </p:nvPr>
        </p:nvSpPr>
        <p:spPr>
          <a:xfrm>
            <a:off x="865376" y="2603400"/>
            <a:ext cx="5663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t-BR" sz="1500" u="sng">
                <a:latin typeface="Arial"/>
                <a:ea typeface="Arial"/>
                <a:cs typeface="Arial"/>
                <a:sym typeface="Arial"/>
              </a:rPr>
              <a:t>Simulação</a:t>
            </a:r>
            <a:endParaRPr sz="1500" u="sng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 u="sng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Localização da região anatômica acometida pelo tumor.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São definidos os acessórios específicos para radiocirurgia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Imobilização do paciente.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Aquisição de imagens 3D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Acessórios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1175" y="3281450"/>
            <a:ext cx="2615900" cy="15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3"/>
          <p:cNvSpPr txBox="1"/>
          <p:nvPr/>
        </p:nvSpPr>
        <p:spPr>
          <a:xfrm>
            <a:off x="1529400" y="3560775"/>
            <a:ext cx="23622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984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 txBox="1"/>
          <p:nvPr/>
        </p:nvSpPr>
        <p:spPr>
          <a:xfrm>
            <a:off x="1651175" y="4808475"/>
            <a:ext cx="267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984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Inca, 2023.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1587075" y="2942750"/>
            <a:ext cx="274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Máscara frameless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0664" y="3141680"/>
            <a:ext cx="4186523" cy="227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 txBox="1"/>
          <p:nvPr/>
        </p:nvSpPr>
        <p:spPr>
          <a:xfrm>
            <a:off x="7183175" y="5380575"/>
            <a:ext cx="187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1557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Inca, 2023.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6683913" y="25722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9144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Acessórios utilizados no tratamento de melanoma de coróide.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Etapas de tratamento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"/>
          <p:cNvSpPr txBox="1"/>
          <p:nvPr>
            <p:ph idx="1" type="body"/>
          </p:nvPr>
        </p:nvSpPr>
        <p:spPr>
          <a:xfrm>
            <a:off x="801950" y="2901525"/>
            <a:ext cx="4604100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 tomografia computadorizada (TC) é altamente eficaz na avaliação da extensão dos tumores.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São 5 séries de imagens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Espessura máxima de corte 1,5 mm.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Primeira Imagem deve incluir todo o crânio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Outras quatro séries o paciente olha em direções diferentes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Fusão de imagens de TC e RM 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1298" y="2889475"/>
            <a:ext cx="2275600" cy="9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4525" y="2877449"/>
            <a:ext cx="2022074" cy="9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2897" y="4743200"/>
            <a:ext cx="2275600" cy="12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0"/>
          <p:cNvSpPr txBox="1"/>
          <p:nvPr/>
        </p:nvSpPr>
        <p:spPr>
          <a:xfrm rot="1012">
            <a:off x="1154950" y="2308059"/>
            <a:ext cx="305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Simulação virtual</a:t>
            </a:r>
            <a:endParaRPr b="0" i="0" sz="1500" u="sng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0"/>
          <p:cNvSpPr txBox="1"/>
          <p:nvPr/>
        </p:nvSpPr>
        <p:spPr>
          <a:xfrm>
            <a:off x="6105575" y="2523450"/>
            <a:ext cx="502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Melanoma de coróide em cortes coronal e sagital de tomografia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7168050" y="38329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Portalesmedicos, 2014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 txBox="1"/>
          <p:nvPr/>
        </p:nvSpPr>
        <p:spPr>
          <a:xfrm>
            <a:off x="7028250" y="4389200"/>
            <a:ext cx="338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Lesão em um corte axial em Rm ponderada em T1</a:t>
            </a: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7266600" y="60200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Portalesmedicos, 2014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Etapas de tratamento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1"/>
          <p:cNvSpPr txBox="1"/>
          <p:nvPr>
            <p:ph idx="1" type="body"/>
          </p:nvPr>
        </p:nvSpPr>
        <p:spPr>
          <a:xfrm>
            <a:off x="1154950" y="3275150"/>
            <a:ext cx="58221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Definição de volumes que receberão radioterapia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Cálculo da distribuição de dose pelo sistema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Avaliação do histograma dose volume (HDV).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Garantia de qualidade em radiocirurgia (Teste </a:t>
            </a:r>
            <a:r>
              <a:rPr i="1" lang="pt-BR" sz="1500">
                <a:latin typeface="Arial"/>
                <a:ea typeface="Arial"/>
                <a:cs typeface="Arial"/>
                <a:sym typeface="Arial"/>
              </a:rPr>
              <a:t>end to end</a:t>
            </a:r>
            <a:r>
              <a:rPr lang="pt-BR" sz="1500">
                <a:latin typeface="Arial"/>
                <a:ea typeface="Arial"/>
                <a:cs typeface="Arial"/>
                <a:sym typeface="Arial"/>
              </a:rPr>
              <a:t>).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1"/>
          <p:cNvSpPr txBox="1"/>
          <p:nvPr/>
        </p:nvSpPr>
        <p:spPr>
          <a:xfrm>
            <a:off x="1507575" y="2438125"/>
            <a:ext cx="438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Planejamento e controle de qualidade</a:t>
            </a:r>
            <a:endParaRPr b="0" i="0" sz="1500" u="sng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Responsabilidades do técnico durante o tratamento.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2"/>
          <p:cNvSpPr txBox="1"/>
          <p:nvPr>
            <p:ph idx="1" type="body"/>
          </p:nvPr>
        </p:nvSpPr>
        <p:spPr>
          <a:xfrm>
            <a:off x="967875" y="2603500"/>
            <a:ext cx="5501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Na abordagem deste tratamento, cabe ao técnico ajustar os parâmetros da mesa e a inclinação do </a:t>
            </a:r>
            <a:r>
              <a:rPr i="1" lang="pt-BR" sz="1500">
                <a:latin typeface="Arial"/>
                <a:ea typeface="Arial"/>
                <a:cs typeface="Arial"/>
                <a:sym typeface="Arial"/>
              </a:rPr>
              <a:t>gantry</a:t>
            </a:r>
            <a:r>
              <a:rPr lang="pt-BR" sz="1500">
                <a:latin typeface="Arial"/>
                <a:ea typeface="Arial"/>
                <a:cs typeface="Arial"/>
                <a:sym typeface="Arial"/>
              </a:rPr>
              <a:t> do acelerador linear, de forma a evitar acidentes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Conferência da ficha de tratamento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Erros de posicionamento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Atenuadores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0"/>
              <a:buFont typeface="Arial"/>
              <a:buChar char="►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Monitoramento pela </a:t>
            </a:r>
            <a:r>
              <a:rPr i="1" lang="pt-BR" sz="1500">
                <a:latin typeface="Arial"/>
                <a:ea typeface="Arial"/>
                <a:cs typeface="Arial"/>
                <a:sym typeface="Arial"/>
              </a:rPr>
              <a:t>web cam </a:t>
            </a:r>
            <a:endParaRPr i="1"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525" y="3744607"/>
            <a:ext cx="200977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2"/>
          <p:cNvSpPr txBox="1"/>
          <p:nvPr/>
        </p:nvSpPr>
        <p:spPr>
          <a:xfrm>
            <a:off x="7121413" y="339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Câmera de monitoração ocular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8028905" y="5192400"/>
            <a:ext cx="118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Inca, 2023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f67b0e91e25241d_0"/>
          <p:cNvSpPr txBox="1"/>
          <p:nvPr>
            <p:ph type="title"/>
          </p:nvPr>
        </p:nvSpPr>
        <p:spPr>
          <a:xfrm>
            <a:off x="1154950" y="2100450"/>
            <a:ext cx="43509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Conclusão </a:t>
            </a:r>
            <a:endParaRPr/>
          </a:p>
        </p:txBody>
      </p:sp>
      <p:sp>
        <p:nvSpPr>
          <p:cNvPr id="400" name="Google Shape;400;gf67b0e91e25241d_0"/>
          <p:cNvSpPr txBox="1"/>
          <p:nvPr>
            <p:ph idx="1" type="body"/>
          </p:nvPr>
        </p:nvSpPr>
        <p:spPr>
          <a:xfrm>
            <a:off x="5964425" y="1553575"/>
            <a:ext cx="5921100" cy="44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26035" rtl="0" algn="just">
              <a:lnSpc>
                <a:spcPct val="157083"/>
              </a:lnSpc>
              <a:spcBef>
                <a:spcPts val="0"/>
              </a:spcBef>
              <a:spcAft>
                <a:spcPts val="4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Embora o melanoma de coróide seja uma neoplasia rara, o conhecimento sobre o manejo do paciente e tratamento radioterápico conduzido pelos especialistas  do Inca, em um contexto multiprofissional se torna muito importante, visto que novas tecnologias avançam, impactando positivamente na conservação do globo ocular, e na qualidade de vida dos nossos  pacientes. Esta apresentação teve o intuito de fornecer informações pertinentes sobre o tratamento de melanoma de coróide realizado na instituição, de forma a proporcionar uma maior compreensão e tendo como objetivo contribuir com informações inerentes a profissão do técnico em radioterapia neste tratamento complexo, visando uma compreensão mais clara e abrangente, além de contribuir para a educação continuada de técnicos em outros serviços de radioterapia fora do Instituto Nacional de Câncer.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f67b0e91e25241d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f67b0e91e25241d_11"/>
          <p:cNvSpPr txBox="1"/>
          <p:nvPr>
            <p:ph type="title"/>
          </p:nvPr>
        </p:nvSpPr>
        <p:spPr>
          <a:xfrm>
            <a:off x="1581877" y="982134"/>
            <a:ext cx="84540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2500">
                <a:latin typeface="Times New Roman"/>
                <a:ea typeface="Times New Roman"/>
                <a:cs typeface="Times New Roman"/>
                <a:sym typeface="Times New Roman"/>
              </a:rPr>
              <a:t>Na vida, nada deve ser temido, apenas compreendido…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gf67b0e91e25241d_11"/>
          <p:cNvSpPr txBox="1"/>
          <p:nvPr>
            <p:ph idx="1" type="body"/>
          </p:nvPr>
        </p:nvSpPr>
        <p:spPr>
          <a:xfrm>
            <a:off x="1945945" y="3678766"/>
            <a:ext cx="7731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</a:pPr>
            <a:r>
              <a:rPr lang="pt-BR"/>
              <a:t>Marie Curie</a:t>
            </a:r>
            <a:endParaRPr/>
          </a:p>
        </p:txBody>
      </p:sp>
      <p:pic>
        <p:nvPicPr>
          <p:cNvPr id="408" name="Google Shape;408;gf67b0e91e25241d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5"/>
          <p:cNvSpPr txBox="1"/>
          <p:nvPr/>
        </p:nvSpPr>
        <p:spPr>
          <a:xfrm>
            <a:off x="453250" y="2374675"/>
            <a:ext cx="11627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CALLEJO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Sonia, Tumores orbitais, oculares e do nervo ótico in: Salvajolli. João Victor.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Radioterapia em oncologia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2ªed. Rio de Janeiro. Editora Atheneu. 2013. Cap.23. p. 490.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EIBENBERGUER.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Katharina, 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Radioterapia com fótons estereotáxicos hipofracionados do melanoma de coróide experiência de 20 anos. 2ªed. vol. 60.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Acta Oncológica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[Sl]. 2020. Disponível em: </a:t>
            </a:r>
            <a:r>
              <a:rPr b="0" i="0" lang="pt-BR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https://www.tandfonline.com/doi/full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Acesso em: 26. jan. 2024. https://doi.org/10.1080/0284186X.2020.1820572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KALIKI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S. Shields, CL. -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Uveal melanoma: relatively rare but deadly cancer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Eye (Lond). 2017 Feb; 31(2):241-257. - DOI: 10.1038/eye.2016.275 PMID: 27911450; - PMCID: PMC5306463 Acesso em: 06. Nov. 2023.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KHAN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M. Faiz 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Planning Radiation oncology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4ªed.China. Wolters Kluwer. 2016. Cap.13. p.357, 358,360.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MAIA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Nubia Cristina, Fundamentos básicos da oftalmologia e suas aplicações. Tocantins. Eduft. 2018, p.27. 30. 32. ISBN: 978-85-60487-57-8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PAVA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Edwin Javier Anaya. 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Estudos de imagem no melanoma de coróide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Vol.5, n.2 p.60, 63. Torreón, Coahuila, México. Instituto de la Visión, Servicio de Retina, Revista imagem diagnóstica, 2014. http://dx.doi.org/10.1016/j.imadi.2014.08.002 .- Acesso em: 28/dez/2023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PERES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Leonardo,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Princípios físicos e técnicos em radioterapia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1ªed. Rio de Janeiro. Editora Rúbio. 2018. Cap.13. p.197,198. ( Isbn 9788584110315)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RECH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Amanda B. 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(2019). Teste end to end com alanina/VHS em radiocirurgia de múltiplas lesões cerebrais. Anais do 24º Congresso Brasileiro de Física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Médica, p. 567. Brasil, 2019.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67b0e91e25241d_6"/>
          <p:cNvSpPr txBox="1"/>
          <p:nvPr/>
        </p:nvSpPr>
        <p:spPr>
          <a:xfrm>
            <a:off x="857250" y="886800"/>
            <a:ext cx="10287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ROSSETTO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Julia, Partes do olho. Rio de janeiro. Rj: 2019. Clinica de olhos Roisman. Disponível em: </a:t>
            </a:r>
            <a:r>
              <a:rPr b="0" i="0" lang="pt-BR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https:clinicaroisman.com.br/2021/04/19/anatomia-do-olho/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Acesso em: 22/01/2024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SAKURABA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Roberto Kenji, Santos, Adriana da Silva. Sistemas de imobilização em radioterapia externa. in: Salvajolli. João Victor. 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Radioterapia em oncologia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2ªed. Rio de Janeiro. Editora Atheneu. 2013. Cap.7 p. 114.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SEGRETO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Helena Regina C. </a:t>
            </a:r>
            <a:r>
              <a:rPr b="0" i="1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 Braquiterapia com rutênio - 106 em melanomas uveais - resultados preliminares: experiência uni-institucional. [Sl]. 2007.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Radiol Bras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(ISSN 0100-3984),versão online trimestral. Disponivel em: </a:t>
            </a:r>
            <a:r>
              <a:rPr b="0" i="0" lang="pt-BR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https://doi.org/10.1590/S0100-39842007000200008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Acesso em: 24. dez. 2023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TRUJILLO. Valéria Edo, Melanoma de coróide. Sobre um caso. Venezuela, 2014. </a:t>
            </a:r>
            <a:r>
              <a:rPr b="1" lang="pt-BR" sz="1200">
                <a:solidFill>
                  <a:schemeClr val="dk1"/>
                </a:solidFill>
              </a:rPr>
              <a:t>Revista eletrônica de portalesmedicos.com </a:t>
            </a:r>
            <a:r>
              <a:rPr lang="pt-BR" sz="1200">
                <a:solidFill>
                  <a:schemeClr val="dk1"/>
                </a:solidFill>
              </a:rPr>
              <a:t>(ISSN1886-8924), versão online quinzenal. Disponivel em: </a:t>
            </a:r>
            <a:r>
              <a:rPr lang="pt-BR" sz="12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https://www.revista-portalesmedicos.com</a:t>
            </a:r>
            <a:r>
              <a:rPr lang="pt-BR" sz="1200">
                <a:solidFill>
                  <a:schemeClr val="dk1"/>
                </a:solidFill>
              </a:rPr>
              <a:t> - Acesso em 25. jan. 2024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gf67b0e91e25241d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"/>
          <p:cNvSpPr txBox="1"/>
          <p:nvPr>
            <p:ph type="title"/>
          </p:nvPr>
        </p:nvSpPr>
        <p:spPr>
          <a:xfrm>
            <a:off x="1023175" y="973675"/>
            <a:ext cx="19356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Introdução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 txBox="1"/>
          <p:nvPr>
            <p:ph idx="1" type="body"/>
          </p:nvPr>
        </p:nvSpPr>
        <p:spPr>
          <a:xfrm>
            <a:off x="705150" y="2433475"/>
            <a:ext cx="95127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melanoma coroidal é uma neoplasia com incidência relativamente baixa, não apresenta indícios, a menos que a lesão já esteja em uma situação mais avançada. A detecção e o tratamento precoce é altamente relevante, pois acarreta controle local da doença, e previne o desenvolvimento de metástases (Kalik, Shields, 2017).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1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</a:t>
            </a: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Exame de fundo de olho, associado à ultrassonografia.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Oftalmoscopia indireta, com as pupilas dilatadas. Diagnóstico preciso em mais de 90% dos casos.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1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Exames complementares</a:t>
            </a: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Tomografia de coerência óptica (OCT).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Angiofluoresceína 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4175" y="5495350"/>
            <a:ext cx="1724350" cy="9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6"/>
          <p:cNvSpPr txBox="1"/>
          <p:nvPr/>
        </p:nvSpPr>
        <p:spPr>
          <a:xfrm flipH="1">
            <a:off x="3225475" y="3013507"/>
            <a:ext cx="625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OBRIGADO!!!</a:t>
            </a:r>
            <a:endParaRPr b="0" i="0" sz="4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4825" y="4069950"/>
            <a:ext cx="2505788" cy="20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625" y="5181925"/>
            <a:ext cx="1980650" cy="12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46a5e06d18f524_2"/>
          <p:cNvSpPr txBox="1"/>
          <p:nvPr>
            <p:ph idx="1" type="body"/>
          </p:nvPr>
        </p:nvSpPr>
        <p:spPr>
          <a:xfrm>
            <a:off x="5820825" y="1545650"/>
            <a:ext cx="5324700" cy="4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sz="25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Por se tratar de um procedimento pouco frequente, o tratamento para melanoma de coróide com radioterapia pode gerar dúvidas na sua  execução, pelo profissional técnico.</a:t>
            </a:r>
            <a:endParaRPr sz="25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ga46a5e06d18f524_2"/>
          <p:cNvCxnSpPr/>
          <p:nvPr/>
        </p:nvCxnSpPr>
        <p:spPr>
          <a:xfrm>
            <a:off x="5661848" y="2210620"/>
            <a:ext cx="4471500" cy="4038000"/>
          </a:xfrm>
          <a:prstGeom prst="curvedConnector3">
            <a:avLst>
              <a:gd fmla="val -82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0" name="Google Shape;270;ga46a5e06d18f524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46a5e06d18f524_9"/>
          <p:cNvSpPr txBox="1"/>
          <p:nvPr>
            <p:ph type="title"/>
          </p:nvPr>
        </p:nvSpPr>
        <p:spPr>
          <a:xfrm>
            <a:off x="672150" y="693375"/>
            <a:ext cx="5001900" cy="419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Existem riscos adicionais como a qualidade da máscara, o adequado escaneamento do alvo, bem como a acurácia do cálculo de dose.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Ter uma equipe técnica familiarizada com o procedimento, com os acessórios utilizados, com os riscos de colisão envolvidos, e bem capacitada para executar todo o tratamento é primordial.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a46a5e06d18f524_9"/>
          <p:cNvSpPr/>
          <p:nvPr>
            <p:ph idx="2" type="pic"/>
          </p:nvPr>
        </p:nvSpPr>
        <p:spPr>
          <a:xfrm>
            <a:off x="6547872" y="1143000"/>
            <a:ext cx="3227100" cy="4572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pic>
        <p:nvPicPr>
          <p:cNvPr id="277" name="Google Shape;277;ga46a5e06d18f524_9"/>
          <p:cNvPicPr preferRelativeResize="0"/>
          <p:nvPr/>
        </p:nvPicPr>
        <p:blipFill rotWithShape="1">
          <a:blip r:embed="rId3">
            <a:alphaModFix/>
          </a:blip>
          <a:srcRect b="24537" l="0" r="0" t="30774"/>
          <a:stretch/>
        </p:blipFill>
        <p:spPr>
          <a:xfrm>
            <a:off x="7374000" y="2296275"/>
            <a:ext cx="2947350" cy="29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a46a5e06d18f524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Objetivos do trabalho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 txBox="1"/>
          <p:nvPr>
            <p:ph idx="1" type="body"/>
          </p:nvPr>
        </p:nvSpPr>
        <p:spPr>
          <a:xfrm>
            <a:off x="774300" y="3579875"/>
            <a:ext cx="4207500" cy="2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Elencar pontos chave que possibilite ao técnico de radioterapia, reproduzir todas as etapas referentes ao tratamento de melanoma de coróide.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 txBox="1"/>
          <p:nvPr/>
        </p:nvSpPr>
        <p:spPr>
          <a:xfrm flipH="1" rot="859">
            <a:off x="5781367" y="2643969"/>
            <a:ext cx="4800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 b="0" i="0" sz="1500" u="sng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sng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● Descrever as etapas de simulação e imagens em 3D, e o planejamento físico de tratamento para melanoma de coróide;</a:t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● Apresentar os acessórios que são utilizados na Srs e a dinâmica de tratamento para melanoma de coróide;</a:t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● Expor as particularidades que envolvem este tipo de tratamento, e a detecção de possíveis acidentes com o acelerador linear, durante o tratamento de melanoma de coróide.</a:t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 txBox="1"/>
          <p:nvPr/>
        </p:nvSpPr>
        <p:spPr>
          <a:xfrm>
            <a:off x="1155025" y="3116079"/>
            <a:ext cx="3345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Objetivo geral</a:t>
            </a:r>
            <a:r>
              <a:rPr b="0" i="0" lang="pt-BR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"/>
          <p:cNvSpPr txBox="1"/>
          <p:nvPr>
            <p:ph type="title"/>
          </p:nvPr>
        </p:nvSpPr>
        <p:spPr>
          <a:xfrm>
            <a:off x="1154950" y="1636950"/>
            <a:ext cx="19974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Metodologia</a:t>
            </a:r>
            <a:r>
              <a:rPr lang="pt-BR"/>
              <a:t> </a:t>
            </a:r>
            <a:endParaRPr/>
          </a:p>
        </p:txBody>
      </p:sp>
      <p:sp>
        <p:nvSpPr>
          <p:cNvPr id="293" name="Google Shape;293;p5"/>
          <p:cNvSpPr txBox="1"/>
          <p:nvPr>
            <p:ph idx="1" type="body"/>
          </p:nvPr>
        </p:nvSpPr>
        <p:spPr>
          <a:xfrm>
            <a:off x="464450" y="2504200"/>
            <a:ext cx="10669200" cy="3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marR="26035" rtl="0" algn="just">
              <a:lnSpc>
                <a:spcPct val="147083"/>
              </a:lnSpc>
              <a:spcBef>
                <a:spcPts val="0"/>
              </a:spcBef>
              <a:spcAft>
                <a:spcPts val="40"/>
              </a:spcAft>
              <a:buSzPts val="1440"/>
              <a:buFont typeface="Arial"/>
              <a:buChar char="►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embasar o presente estudo, foi conduzida uma revisão bibliográfica narrativa descritiva. Nesse processo, houve o levantamento bibliográfico, onde foi realizado, buscas de termos no Descritor de Ciências da Saúde (DECS), e Medical Subject Headings (MESH). As análises foram realizadas durante o período de pesquisa sobre o tema proposto, nos sites do portal regional da Biblioteca Virtual em Saúde (BVS), e da Pubmed, empregando as palavras-chave: “Corióide – Neoplasias oculares – Radioterapia”. A expressão de busca foi elaborada nos idiomas português, francês, espanhol e inglês, utilizando-se o operador boleano, or. Os capítulos do trabalho foram estruturados através de artigos e periódicos de alguns autores como: Kalik, Shields; Eibenberger; e Segreto. Observou-se que, as referências nas bases de dados voltadas para técnicos em radioterapia eram insuficientes, por esta razão, realizou-se um levantamento bibliográfico adicional incluindo livros, como Radioterapia em oncologia, 2ª ed. e Princípios Físicos e técnicos em radioterapia. 1ª ed.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 txBox="1"/>
          <p:nvPr>
            <p:ph type="title"/>
          </p:nvPr>
        </p:nvSpPr>
        <p:spPr>
          <a:xfrm>
            <a:off x="1154953" y="973675"/>
            <a:ext cx="3020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O que é Coróide?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1975" y="3041850"/>
            <a:ext cx="3871500" cy="22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"/>
          <p:cNvSpPr txBox="1"/>
          <p:nvPr/>
        </p:nvSpPr>
        <p:spPr>
          <a:xfrm>
            <a:off x="1154950" y="3193950"/>
            <a:ext cx="4941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 Coróide é um componente do bulbo ocular, que faz parte do trato uveal, é um tipo de tecido conjuntivo fino, localizada mais posterior e muito próxima do nervo óptico. O trato uveal, que inclui também a íris e o corpo ciliar, colaboram para a dilatação e contração das pupilas, o melanoma pode afetar essas outras estruturas, não se limitando exclusivamente à coróide.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7369575" y="5378600"/>
            <a:ext cx="2122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Rossetto, 2019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7176000" y="2682100"/>
            <a:ext cx="3152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Anatomia do globo ocular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"/>
          <p:cNvSpPr txBox="1"/>
          <p:nvPr>
            <p:ph type="title"/>
          </p:nvPr>
        </p:nvSpPr>
        <p:spPr>
          <a:xfrm>
            <a:off x="1164830" y="100321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Melanoma coroidal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0200" y="3209600"/>
            <a:ext cx="1960800" cy="21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7"/>
          <p:cNvSpPr txBox="1"/>
          <p:nvPr/>
        </p:nvSpPr>
        <p:spPr>
          <a:xfrm>
            <a:off x="1285875" y="2544100"/>
            <a:ext cx="399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Pouco radiossensível 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Qt  não traz benefício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6249850" y="2754850"/>
            <a:ext cx="31524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Melanoma de coróide pigmentado no pólo posterior com pigmento laranja.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7037750" y="5267950"/>
            <a:ext cx="2234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Fonte: Mattos Neto, 2015.</a:t>
            </a:r>
            <a:endParaRPr b="0" i="0" sz="1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920100" y="2544100"/>
            <a:ext cx="172200" cy="316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A64D7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920100" y="3209600"/>
            <a:ext cx="172200" cy="316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7"/>
          <p:cNvSpPr txBox="1"/>
          <p:nvPr/>
        </p:nvSpPr>
        <p:spPr>
          <a:xfrm>
            <a:off x="1285875" y="4327725"/>
            <a:ext cx="2972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Enucleação por cir</a:t>
            </a:r>
            <a:r>
              <a:rPr lang="pt-BR" sz="1500">
                <a:solidFill>
                  <a:schemeClr val="dk1"/>
                </a:solidFill>
              </a:rPr>
              <a:t>urgia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920100" y="4327725"/>
            <a:ext cx="172200" cy="316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7"/>
          <p:cNvSpPr txBox="1"/>
          <p:nvPr/>
        </p:nvSpPr>
        <p:spPr>
          <a:xfrm>
            <a:off x="1285875" y="4884500"/>
            <a:ext cx="2392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Braquiterapia por placas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920100" y="4894725"/>
            <a:ext cx="172200" cy="316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1285875" y="5364625"/>
            <a:ext cx="35121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</a:t>
            </a:r>
            <a:r>
              <a:rPr lang="pt-BR" sz="1500">
                <a:solidFill>
                  <a:schemeClr val="dk1"/>
                </a:solidFill>
              </a:rPr>
              <a:t>te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pt-BR" sz="1500">
                <a:solidFill>
                  <a:schemeClr val="dk1"/>
                </a:solidFill>
              </a:rPr>
              <a:t>apia estereotáxica 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fracionada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920100" y="5461725"/>
            <a:ext cx="172200" cy="316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/>
          <p:nvPr>
            <p:ph type="title"/>
          </p:nvPr>
        </p:nvSpPr>
        <p:spPr>
          <a:xfrm>
            <a:off x="1154955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Radiocirurgia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152475"/>
            <a:ext cx="2698800" cy="2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8"/>
          <p:cNvSpPr txBox="1"/>
          <p:nvPr/>
        </p:nvSpPr>
        <p:spPr>
          <a:xfrm>
            <a:off x="5181600" y="250414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8"/>
          <p:cNvSpPr txBox="1"/>
          <p:nvPr/>
        </p:nvSpPr>
        <p:spPr>
          <a:xfrm>
            <a:off x="843425" y="3387525"/>
            <a:ext cx="4825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1949, Lars Leksell, um neurocirurgião,  introduziu o primeiro dispositivo estereotáxico, fundamentado no centro de um arco, este aparato, permitia a inserção de eletrodos para a destruição de núcleos e vias nervosas.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"/>
          <p:cNvSpPr txBox="1"/>
          <p:nvPr/>
        </p:nvSpPr>
        <p:spPr>
          <a:xfrm>
            <a:off x="6816525" y="2723850"/>
            <a:ext cx="3099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Dispositivo de tele-rádio para aumentar a taxa de dose no alvo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"/>
          <p:cNvSpPr txBox="1"/>
          <p:nvPr/>
        </p:nvSpPr>
        <p:spPr>
          <a:xfrm>
            <a:off x="7017075" y="5724373"/>
            <a:ext cx="2698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Khan, 2016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3551" y="6197825"/>
            <a:ext cx="6906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F10001029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2024-01-30T00:02:34Z</dcterms:created>
  <dc:creator>RENATA MARTINS DA SILVA</dc:creator>
</cp:coreProperties>
</file>