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2" r:id="rId6"/>
    <p:sldId id="263" r:id="rId7"/>
    <p:sldId id="268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67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gLxPD6mu1Q+FSOtlwV262eAPj6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6061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4863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609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910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7875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6096000" y="3594566"/>
            <a:ext cx="5681700" cy="1828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12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i="0" u="none" strike="noStrike" cap="none" dirty="0">
                <a:solidFill>
                  <a:srgbClr val="7D7D7D"/>
                </a:solidFill>
                <a:latin typeface="Calibri"/>
                <a:ea typeface="Calibri"/>
                <a:cs typeface="Calibri"/>
                <a:sym typeface="Calibri"/>
              </a:rPr>
              <a:t>Ninho</a:t>
            </a:r>
            <a:endParaRPr lang="pt-BR" sz="6600" b="1" dirty="0">
              <a:solidFill>
                <a:srgbClr val="7D7D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12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7D7D7D"/>
                </a:solidFill>
                <a:latin typeface="Calibri"/>
                <a:ea typeface="Calibri"/>
                <a:cs typeface="Calibri"/>
                <a:sym typeface="Calibri"/>
              </a:rPr>
              <a:t>Repositório Institucional</a:t>
            </a:r>
          </a:p>
          <a:p>
            <a:pPr marL="0" marR="0" lvl="0" indent="0" algn="l" rtl="0">
              <a:lnSpc>
                <a:spcPct val="912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7D7D7D"/>
                </a:solidFill>
                <a:latin typeface="Calibri"/>
                <a:ea typeface="Calibri"/>
                <a:cs typeface="Calibri"/>
                <a:sym typeface="Calibri"/>
              </a:rPr>
              <a:t>Robson Dias Martins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9B79336-02C2-4DAE-A90A-FC58C5F6FE81}"/>
              </a:ext>
            </a:extLst>
          </p:cNvPr>
          <p:cNvSpPr txBox="1"/>
          <p:nvPr/>
        </p:nvSpPr>
        <p:spPr>
          <a:xfrm>
            <a:off x="5220070" y="6454067"/>
            <a:ext cx="96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/>
          <p:nvPr/>
        </p:nvSpPr>
        <p:spPr>
          <a:xfrm>
            <a:off x="-8154205" y="6089172"/>
            <a:ext cx="21162276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D0D1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/>
          <p:nvPr/>
        </p:nvSpPr>
        <p:spPr>
          <a:xfrm rot="10800000" flipH="1">
            <a:off x="-15641" y="-382471"/>
            <a:ext cx="20280722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8" y="533400"/>
            <a:ext cx="723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1"/>
          <p:cNvSpPr txBox="1"/>
          <p:nvPr/>
        </p:nvSpPr>
        <p:spPr>
          <a:xfrm>
            <a:off x="1666170" y="2658373"/>
            <a:ext cx="3705930" cy="121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B9CD"/>
              </a:buClr>
              <a:buSzPts val="9600"/>
              <a:buFont typeface="Arial"/>
              <a:buNone/>
            </a:pPr>
            <a:r>
              <a:rPr lang="pt-BR" sz="6000" b="1" dirty="0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70% mulheres</a:t>
            </a:r>
            <a:endParaRPr lang="pt-BR" sz="6000" dirty="0"/>
          </a:p>
        </p:txBody>
      </p:sp>
      <p:pic>
        <p:nvPicPr>
          <p:cNvPr id="1027" name="Imagem 1">
            <a:extLst>
              <a:ext uri="{FF2B5EF4-FFF2-40B4-BE49-F238E27FC236}">
                <a16:creationId xmlns:a16="http://schemas.microsoft.com/office/drawing/2014/main" id="{19740B5E-48C7-10A2-CC19-FD0664B20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837158"/>
            <a:ext cx="5686425" cy="37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/>
          <p:nvPr/>
        </p:nvSpPr>
        <p:spPr>
          <a:xfrm>
            <a:off x="-8154205" y="6089172"/>
            <a:ext cx="21162276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D0D1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/>
          <p:nvPr/>
        </p:nvSpPr>
        <p:spPr>
          <a:xfrm rot="10800000" flipH="1">
            <a:off x="-15641" y="-382471"/>
            <a:ext cx="20280722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8" y="533400"/>
            <a:ext cx="723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1"/>
          <p:cNvSpPr txBox="1"/>
          <p:nvPr/>
        </p:nvSpPr>
        <p:spPr>
          <a:xfrm>
            <a:off x="2781302" y="1120860"/>
            <a:ext cx="5986461" cy="157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B9CD"/>
              </a:buClr>
              <a:buSzPts val="9600"/>
              <a:buFont typeface="Arial"/>
              <a:buNone/>
            </a:pPr>
            <a:r>
              <a:rPr lang="pt-BR" sz="4800" b="1" dirty="0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Internacionalização do Ninho</a:t>
            </a:r>
            <a:endParaRPr lang="pt-BR" sz="48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B5FE436-85D3-1FF6-3F21-AED8BEBCD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0" y="34290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11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/>
          <p:nvPr/>
        </p:nvSpPr>
        <p:spPr>
          <a:xfrm>
            <a:off x="-8154205" y="6089172"/>
            <a:ext cx="21162276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D0D1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/>
          <p:nvPr/>
        </p:nvSpPr>
        <p:spPr>
          <a:xfrm rot="10800000" flipH="1">
            <a:off x="-15641" y="-382471"/>
            <a:ext cx="20280722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8" y="533400"/>
            <a:ext cx="723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1"/>
          <p:cNvSpPr txBox="1"/>
          <p:nvPr/>
        </p:nvSpPr>
        <p:spPr>
          <a:xfrm>
            <a:off x="2781302" y="1120860"/>
            <a:ext cx="5986461" cy="157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B9CD"/>
              </a:buClr>
              <a:buSzPts val="9600"/>
              <a:buFont typeface="Arial"/>
              <a:buNone/>
            </a:pPr>
            <a:r>
              <a:rPr lang="pt-BR" sz="4800" b="1" dirty="0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O que é o </a:t>
            </a:r>
            <a:r>
              <a:rPr lang="pt-BR" sz="4800" b="1" dirty="0" err="1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Opendoar</a:t>
            </a:r>
            <a:r>
              <a:rPr lang="pt-BR" sz="4800" b="1" dirty="0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pt-BR" sz="4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D57F0F-E079-9C15-B706-AEFC916418C3}"/>
              </a:ext>
            </a:extLst>
          </p:cNvPr>
          <p:cNvSpPr txBox="1"/>
          <p:nvPr/>
        </p:nvSpPr>
        <p:spPr>
          <a:xfrm>
            <a:off x="2014538" y="2928938"/>
            <a:ext cx="791646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Diretório global de repositórios institucionais de acesso aberto.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/>
                </a:solidFill>
              </a:rPr>
              <a:t>Permite a identificação, navegação e busca por repositórios,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F0000"/>
                </a:solidFill>
              </a:rPr>
              <a:t>Cada repositório inserido nesse diretório tem assegurado um padrão elevado de qualidade e consistência da informação pela Universidade Sueca (</a:t>
            </a:r>
            <a:r>
              <a:rPr lang="pt-BR" sz="2400" dirty="0" err="1">
                <a:solidFill>
                  <a:srgbClr val="FF0000"/>
                </a:solidFill>
              </a:rPr>
              <a:t>Lund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University</a:t>
            </a:r>
            <a:r>
              <a:rPr lang="pt-BR" sz="2400" dirty="0">
                <a:solidFill>
                  <a:srgbClr val="FF0000"/>
                </a:solidFill>
              </a:rPr>
              <a:t>) e pela Universidade do Reino Unido (</a:t>
            </a:r>
            <a:r>
              <a:rPr lang="pt-BR" sz="2400" dirty="0" err="1">
                <a:solidFill>
                  <a:srgbClr val="FF0000"/>
                </a:solidFill>
              </a:rPr>
              <a:t>University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of</a:t>
            </a:r>
            <a:r>
              <a:rPr lang="pt-BR" sz="2400" dirty="0">
                <a:solidFill>
                  <a:srgbClr val="FF0000"/>
                </a:solidFill>
              </a:rPr>
              <a:t> Nottingham).</a:t>
            </a:r>
          </a:p>
        </p:txBody>
      </p:sp>
    </p:spTree>
    <p:extLst>
      <p:ext uri="{BB962C8B-B14F-4D97-AF65-F5344CB8AC3E}">
        <p14:creationId xmlns:p14="http://schemas.microsoft.com/office/powerpoint/2010/main" val="1194474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/>
          <p:nvPr/>
        </p:nvSpPr>
        <p:spPr>
          <a:xfrm>
            <a:off x="-8154205" y="6089172"/>
            <a:ext cx="21162276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D0D1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/>
          <p:nvPr/>
        </p:nvSpPr>
        <p:spPr>
          <a:xfrm rot="10800000" flipH="1">
            <a:off x="-15641" y="-382471"/>
            <a:ext cx="20280722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8" y="533400"/>
            <a:ext cx="723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1"/>
          <p:cNvSpPr txBox="1"/>
          <p:nvPr/>
        </p:nvSpPr>
        <p:spPr>
          <a:xfrm>
            <a:off x="2867027" y="420772"/>
            <a:ext cx="6777036" cy="157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B9CD"/>
              </a:buClr>
              <a:buSzPts val="9600"/>
              <a:buFont typeface="Arial"/>
              <a:buNone/>
            </a:pPr>
            <a:r>
              <a:rPr lang="pt-BR" sz="4800" b="1" dirty="0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Benefícios para o Inca</a:t>
            </a:r>
            <a:endParaRPr lang="pt-BR" sz="4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D57F0F-E079-9C15-B706-AEFC916418C3}"/>
              </a:ext>
            </a:extLst>
          </p:cNvPr>
          <p:cNvSpPr txBox="1"/>
          <p:nvPr/>
        </p:nvSpPr>
        <p:spPr>
          <a:xfrm>
            <a:off x="1233489" y="2481548"/>
            <a:ext cx="100441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Garantir que o Ninho está fornecendo um serviço de qualidade informacional comparável ao de suas instituições internacionais;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/>
                </a:solidFill>
              </a:rPr>
              <a:t>Ingressar em uma Rede Internacional com o intuito de aproveitar as melhores práticas do mercado potencializando o nome do Instituto internacionalmente;</a:t>
            </a:r>
          </a:p>
          <a:p>
            <a:pPr algn="just"/>
            <a:endParaRPr lang="pt-BR" sz="2400" dirty="0">
              <a:solidFill>
                <a:schemeClr val="accent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F0000"/>
                </a:solidFill>
              </a:rPr>
              <a:t>Aumentar a visibilidade do repositório e dos seus conteúdos junto dos serviços de pesquisa, beneficiando a instituição como um todo e os colaboradores que colocam seus trabalhos no Ninho;</a:t>
            </a:r>
          </a:p>
        </p:txBody>
      </p:sp>
    </p:spTree>
    <p:extLst>
      <p:ext uri="{BB962C8B-B14F-4D97-AF65-F5344CB8AC3E}">
        <p14:creationId xmlns:p14="http://schemas.microsoft.com/office/powerpoint/2010/main" val="2948072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/>
          <p:nvPr/>
        </p:nvSpPr>
        <p:spPr>
          <a:xfrm>
            <a:off x="-8154205" y="6089172"/>
            <a:ext cx="21162276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D0D1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/>
          <p:nvPr/>
        </p:nvSpPr>
        <p:spPr>
          <a:xfrm rot="10800000" flipH="1">
            <a:off x="-15641" y="-382471"/>
            <a:ext cx="20280722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8" y="533400"/>
            <a:ext cx="723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1"/>
          <p:cNvSpPr txBox="1"/>
          <p:nvPr/>
        </p:nvSpPr>
        <p:spPr>
          <a:xfrm>
            <a:off x="2781302" y="1120860"/>
            <a:ext cx="6777036" cy="157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B9CD"/>
              </a:buClr>
              <a:buSzPts val="9600"/>
              <a:buFont typeface="Arial"/>
              <a:buNone/>
            </a:pPr>
            <a:r>
              <a:rPr lang="pt-BR" sz="4800" b="1" dirty="0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Próximos passos</a:t>
            </a:r>
            <a:endParaRPr lang="pt-BR" sz="48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F6D69B-D099-1EA4-2176-74AB828B993A}"/>
              </a:ext>
            </a:extLst>
          </p:cNvPr>
          <p:cNvSpPr txBox="1"/>
          <p:nvPr/>
        </p:nvSpPr>
        <p:spPr>
          <a:xfrm>
            <a:off x="1528763" y="3629025"/>
            <a:ext cx="8429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Inserir o Ninho na La Referencia – Rede latino-americana para ciência aberta;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Elaborar uma campanha de divulgação do Ninho (interna e externa).</a:t>
            </a:r>
          </a:p>
        </p:txBody>
      </p:sp>
    </p:spTree>
    <p:extLst>
      <p:ext uri="{BB962C8B-B14F-4D97-AF65-F5344CB8AC3E}">
        <p14:creationId xmlns:p14="http://schemas.microsoft.com/office/powerpoint/2010/main" val="2009394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2"/>
          <p:cNvPicPr preferRelativeResize="0"/>
          <p:nvPr/>
        </p:nvPicPr>
        <p:blipFill rotWithShape="1">
          <a:blip r:embed="rId3">
            <a:alphaModFix/>
          </a:blip>
          <a:srcRect r="32653" b="43228"/>
          <a:stretch/>
        </p:blipFill>
        <p:spPr>
          <a:xfrm rot="-445785">
            <a:off x="6277843" y="4882737"/>
            <a:ext cx="6833537" cy="3256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2"/>
          <p:cNvPicPr preferRelativeResize="0"/>
          <p:nvPr/>
        </p:nvPicPr>
        <p:blipFill rotWithShape="1">
          <a:blip r:embed="rId3">
            <a:alphaModFix/>
          </a:blip>
          <a:srcRect r="32653" b="43228"/>
          <a:stretch/>
        </p:blipFill>
        <p:spPr>
          <a:xfrm rot="10312939" flipH="1">
            <a:off x="-145535" y="-436399"/>
            <a:ext cx="7530069" cy="358809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/>
          <p:nvPr/>
        </p:nvSpPr>
        <p:spPr>
          <a:xfrm>
            <a:off x="-8154205" y="5382590"/>
            <a:ext cx="21162276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D0D1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2"/>
          <p:cNvSpPr/>
          <p:nvPr/>
        </p:nvSpPr>
        <p:spPr>
          <a:xfrm rot="10800000" flipH="1">
            <a:off x="-15641" y="0"/>
            <a:ext cx="20280722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6B9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4628" y="2992966"/>
            <a:ext cx="6682741" cy="1414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r="32653" b="43228"/>
          <a:stretch/>
        </p:blipFill>
        <p:spPr>
          <a:xfrm rot="-766392">
            <a:off x="6552550" y="5622782"/>
            <a:ext cx="5945516" cy="283305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-8154205" y="6103026"/>
            <a:ext cx="21162276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D0D1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 rot="10800000" flipH="1">
            <a:off x="-15641" y="-368617"/>
            <a:ext cx="20280722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691978" y="3160647"/>
            <a:ext cx="10404390" cy="178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6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7D7D7D"/>
                </a:solidFill>
              </a:rPr>
              <a:t>Apresentação de resultados e internacionalização</a:t>
            </a:r>
            <a:endParaRPr dirty="0"/>
          </a:p>
          <a:p>
            <a:pPr marL="0" marR="0" lvl="0" indent="0" algn="l" rtl="0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7D7D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Apresentação sobre os dados de acesso ao repositório Institucional do INCA.</a:t>
            </a:r>
          </a:p>
          <a:p>
            <a:pPr marL="285750" marR="0" lvl="0" indent="-285750" algn="l" rtl="0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800" dirty="0">
              <a:solidFill>
                <a:srgbClr val="7D7D7D"/>
              </a:solidFill>
            </a:endParaRPr>
          </a:p>
          <a:p>
            <a:pPr marL="285750" marR="0" lvl="0" indent="-285750" algn="l" rtl="0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7D7D7D"/>
                </a:solidFill>
              </a:rPr>
              <a:t>Inserção do Ninho no </a:t>
            </a:r>
            <a:r>
              <a:rPr lang="pt-BR" sz="1800" dirty="0" err="1">
                <a:solidFill>
                  <a:srgbClr val="7D7D7D"/>
                </a:solidFill>
              </a:rPr>
              <a:t>Opendoar</a:t>
            </a:r>
            <a:endParaRPr sz="1800" dirty="0"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7278" y="533400"/>
            <a:ext cx="7239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B0616E1-D099-B81D-8469-87569E4AA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78566"/>
            <a:ext cx="12192000" cy="22715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 l="11713" r="11712"/>
          <a:stretch/>
        </p:blipFill>
        <p:spPr>
          <a:xfrm>
            <a:off x="-290949" y="-55414"/>
            <a:ext cx="7884968" cy="6858000"/>
          </a:xfrm>
          <a:prstGeom prst="flowChartDelay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4">
            <a:alphaModFix/>
          </a:blip>
          <a:srcRect r="32653" b="43228"/>
          <a:stretch/>
        </p:blipFill>
        <p:spPr>
          <a:xfrm rot="649421">
            <a:off x="-478631" y="4162036"/>
            <a:ext cx="5945516" cy="283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5">
            <a:alphaModFix/>
          </a:blip>
          <a:srcRect t="10169" r="7948" b="5932"/>
          <a:stretch/>
        </p:blipFill>
        <p:spPr>
          <a:xfrm>
            <a:off x="-514330" y="-178656"/>
            <a:ext cx="9828226" cy="710448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/>
          <p:nvPr/>
        </p:nvSpPr>
        <p:spPr>
          <a:xfrm>
            <a:off x="7994821" y="1863763"/>
            <a:ext cx="3484606" cy="3144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6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Missão do Ninho</a:t>
            </a:r>
            <a:endParaRPr dirty="0"/>
          </a:p>
          <a:p>
            <a:pPr marL="0" marR="0" lvl="0" indent="0" algn="l" rtl="0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7D7D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Salvaguardar à memória Institucional;</a:t>
            </a:r>
          </a:p>
          <a:p>
            <a:pPr marL="342900" marR="0" lvl="0" indent="-342900" algn="l" rtl="0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Potencializar à produção técnico-científica produzida pelo Instituto e seus colaboradores.</a:t>
            </a:r>
            <a:endParaRPr sz="2000" dirty="0"/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37278" y="547255"/>
            <a:ext cx="7239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58996" y="547255"/>
            <a:ext cx="7239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 r="32653" b="43228"/>
          <a:stretch/>
        </p:blipFill>
        <p:spPr>
          <a:xfrm rot="649421">
            <a:off x="-478631" y="4162036"/>
            <a:ext cx="5945516" cy="283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 t="10169" r="7948" b="593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/>
          <p:nvPr/>
        </p:nvSpPr>
        <p:spPr>
          <a:xfrm>
            <a:off x="6782937" y="1863762"/>
            <a:ext cx="4696490" cy="2278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6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Acessos ao Ninho</a:t>
            </a:r>
            <a:endParaRPr dirty="0"/>
          </a:p>
          <a:p>
            <a:pPr marL="0" marR="0" lvl="0" indent="0" algn="l" rtl="0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rgbClr val="7D7D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rgbClr val="7D7D7D"/>
              </a:solidFill>
            </a:endParaRPr>
          </a:p>
          <a:p>
            <a:pPr marL="0" marR="0" lvl="0" indent="0" algn="l" rtl="0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rgbClr val="7D7D7D"/>
                </a:solidFill>
              </a:rPr>
              <a:t>Mais de 250 mil acessos ao Ninho.</a:t>
            </a:r>
            <a:endParaRPr sz="3200" dirty="0">
              <a:solidFill>
                <a:srgbClr val="7D7D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37278" y="547255"/>
            <a:ext cx="7239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58996" y="547255"/>
            <a:ext cx="7239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EFE3311-8E25-3A02-DD9D-6D4B62BFA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2679" y="1999056"/>
            <a:ext cx="5220134" cy="32598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7"/>
          <p:cNvPicPr preferRelativeResize="0"/>
          <p:nvPr/>
        </p:nvPicPr>
        <p:blipFill rotWithShape="1">
          <a:blip r:embed="rId3">
            <a:alphaModFix/>
          </a:blip>
          <a:srcRect l="15394" t="-19668" r="20977" b="8985"/>
          <a:stretch/>
        </p:blipFill>
        <p:spPr>
          <a:xfrm>
            <a:off x="-290949" y="-221672"/>
            <a:ext cx="7884968" cy="6858000"/>
          </a:xfrm>
          <a:prstGeom prst="flowChartDelay">
            <a:avLst/>
          </a:prstGeom>
          <a:noFill/>
          <a:ln>
            <a:noFill/>
          </a:ln>
        </p:spPr>
      </p:pic>
      <p:pic>
        <p:nvPicPr>
          <p:cNvPr id="144" name="Google Shape;144;p7"/>
          <p:cNvPicPr preferRelativeResize="0"/>
          <p:nvPr/>
        </p:nvPicPr>
        <p:blipFill rotWithShape="1">
          <a:blip r:embed="rId4">
            <a:alphaModFix/>
          </a:blip>
          <a:srcRect r="32653" b="43228"/>
          <a:stretch/>
        </p:blipFill>
        <p:spPr>
          <a:xfrm rot="649421">
            <a:off x="-478631" y="4162036"/>
            <a:ext cx="5945516" cy="283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/>
          <p:cNvPicPr preferRelativeResize="0"/>
          <p:nvPr/>
        </p:nvPicPr>
        <p:blipFill rotWithShape="1">
          <a:blip r:embed="rId5">
            <a:alphaModFix/>
          </a:blip>
          <a:srcRect t="10169" r="7948" b="5932"/>
          <a:stretch/>
        </p:blipFill>
        <p:spPr>
          <a:xfrm>
            <a:off x="-17465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/>
        </p:nvSpPr>
        <p:spPr>
          <a:xfrm>
            <a:off x="7994821" y="1863763"/>
            <a:ext cx="3484606" cy="253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Documentos inseridos</a:t>
            </a:r>
          </a:p>
          <a:p>
            <a:pPr marL="0" marR="0" lvl="0" indent="0" algn="ctr" rtl="0">
              <a:lnSpc>
                <a:spcPct val="6714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800" b="1" dirty="0">
              <a:solidFill>
                <a:srgbClr val="7D7D7D"/>
              </a:solidFill>
            </a:endParaRPr>
          </a:p>
          <a:p>
            <a:pPr marL="0" marR="0" lvl="0" indent="0" algn="just" rtl="0">
              <a:lnSpc>
                <a:spcPct val="6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7D7D7D"/>
                </a:solidFill>
              </a:rPr>
              <a:t>Lançamento: 7000;</a:t>
            </a:r>
          </a:p>
          <a:p>
            <a:pPr marL="0" marR="0" lvl="0" indent="0" algn="just" rtl="0">
              <a:lnSpc>
                <a:spcPct val="6714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800" b="1" dirty="0">
              <a:solidFill>
                <a:srgbClr val="7D7D7D"/>
              </a:solidFill>
            </a:endParaRPr>
          </a:p>
          <a:p>
            <a:pPr marL="0" marR="0" lvl="0" indent="0" algn="just" rtl="0">
              <a:lnSpc>
                <a:spcPct val="6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7D7D7D"/>
                </a:solidFill>
              </a:rPr>
              <a:t>Atualmente: 11.200</a:t>
            </a:r>
            <a:endParaRPr sz="2800" dirty="0"/>
          </a:p>
        </p:txBody>
      </p:sp>
      <p:pic>
        <p:nvPicPr>
          <p:cNvPr id="147" name="Google Shape;14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37278" y="547255"/>
            <a:ext cx="7239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58996" y="547255"/>
            <a:ext cx="7239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8">
            <a:alphaModFix/>
          </a:blip>
          <a:srcRect t="12623" r="8141" b="6230"/>
          <a:stretch/>
        </p:blipFill>
        <p:spPr>
          <a:xfrm>
            <a:off x="-337166" y="64695"/>
            <a:ext cx="7884968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 r="32653" b="43228"/>
          <a:stretch/>
        </p:blipFill>
        <p:spPr>
          <a:xfrm rot="649421">
            <a:off x="-478631" y="4162036"/>
            <a:ext cx="5945516" cy="283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/>
          <p:cNvPicPr preferRelativeResize="0"/>
          <p:nvPr/>
        </p:nvPicPr>
        <p:blipFill rotWithShape="1">
          <a:blip r:embed="rId4">
            <a:alphaModFix/>
          </a:blip>
          <a:srcRect t="10169" r="7948" b="593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37278" y="547255"/>
            <a:ext cx="7239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58996" y="547255"/>
            <a:ext cx="723900" cy="381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1A2FB352-70BA-EBC0-438B-9823A4F9F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896974"/>
              </p:ext>
            </p:extLst>
          </p:nvPr>
        </p:nvGraphicFramePr>
        <p:xfrm>
          <a:off x="1803922" y="1537407"/>
          <a:ext cx="8584155" cy="3931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908">
                  <a:extLst>
                    <a:ext uri="{9D8B030D-6E8A-4147-A177-3AD203B41FA5}">
                      <a16:colId xmlns:a16="http://schemas.microsoft.com/office/drawing/2014/main" val="692353605"/>
                    </a:ext>
                  </a:extLst>
                </a:gridCol>
                <a:gridCol w="2831862">
                  <a:extLst>
                    <a:ext uri="{9D8B030D-6E8A-4147-A177-3AD203B41FA5}">
                      <a16:colId xmlns:a16="http://schemas.microsoft.com/office/drawing/2014/main" val="3587569520"/>
                    </a:ext>
                  </a:extLst>
                </a:gridCol>
                <a:gridCol w="2861385">
                  <a:extLst>
                    <a:ext uri="{9D8B030D-6E8A-4147-A177-3AD203B41FA5}">
                      <a16:colId xmlns:a16="http://schemas.microsoft.com/office/drawing/2014/main" val="882261236"/>
                    </a:ext>
                  </a:extLst>
                </a:gridCol>
              </a:tblGrid>
              <a:tr h="39607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Título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Quantitativo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 Área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635361"/>
                  </a:ext>
                </a:extLst>
              </a:tr>
              <a:tr h="553415">
                <a:tc>
                  <a:txBody>
                    <a:bodyPr/>
                    <a:lstStyle/>
                    <a:p>
                      <a:r>
                        <a:rPr lang="pt-BR" sz="1600" dirty="0"/>
                        <a:t>Câncer de mama: vamos falar sobre isso? (Cartilha)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29.221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Conprev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325268"/>
                  </a:ext>
                </a:extLst>
              </a:tr>
              <a:tr h="781292">
                <a:tc>
                  <a:txBody>
                    <a:bodyPr/>
                    <a:lstStyle/>
                    <a:p>
                      <a:r>
                        <a:rPr lang="pt-BR" sz="1600" dirty="0"/>
                        <a:t>Kit de materiais: exposição "A mulher e o câncer de mama no Brasil"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22.485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Comunicação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784152"/>
                  </a:ext>
                </a:extLst>
              </a:tr>
              <a:tr h="553415">
                <a:tc>
                  <a:txBody>
                    <a:bodyPr/>
                    <a:lstStyle/>
                    <a:p>
                      <a:r>
                        <a:rPr lang="pt-BR" sz="1600" dirty="0"/>
                        <a:t>Detecção precoce do câncer de mama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16.236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Conprev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12091"/>
                  </a:ext>
                </a:extLst>
              </a:tr>
              <a:tr h="553415">
                <a:tc>
                  <a:txBody>
                    <a:bodyPr/>
                    <a:lstStyle/>
                    <a:p>
                      <a:r>
                        <a:rPr lang="pt-BR" sz="1600" dirty="0"/>
                        <a:t>Câncer de próstata: vamos falar sobre isso?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8.301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Comunicação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489862"/>
                  </a:ext>
                </a:extLst>
              </a:tr>
              <a:tr h="553415">
                <a:tc>
                  <a:txBody>
                    <a:bodyPr/>
                    <a:lstStyle/>
                    <a:p>
                      <a:r>
                        <a:rPr lang="pt-BR" sz="1600" dirty="0"/>
                        <a:t>Detecção precoce do câncer do colo do útero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7.173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Conprev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377430"/>
                  </a:ext>
                </a:extLst>
              </a:tr>
              <a:tr h="396071">
                <a:tc>
                  <a:txBody>
                    <a:bodyPr/>
                    <a:lstStyle/>
                    <a:p>
                      <a:r>
                        <a:rPr lang="pt-BR" sz="1600" dirty="0"/>
                        <a:t>Doença de </a:t>
                      </a:r>
                      <a:r>
                        <a:rPr lang="pt-BR" sz="1600" dirty="0" err="1"/>
                        <a:t>Castleman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3.318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Ensino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325783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35804649-C5A6-D092-53FC-9F73D2670CCE}"/>
              </a:ext>
            </a:extLst>
          </p:cNvPr>
          <p:cNvSpPr txBox="1"/>
          <p:nvPr/>
        </p:nvSpPr>
        <p:spPr>
          <a:xfrm>
            <a:off x="3037001" y="737755"/>
            <a:ext cx="5800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Ranking dos documentos mais consultados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 r="32653" b="43228"/>
          <a:stretch/>
        </p:blipFill>
        <p:spPr>
          <a:xfrm rot="649421">
            <a:off x="-478631" y="4162036"/>
            <a:ext cx="5945516" cy="283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/>
          <p:cNvPicPr preferRelativeResize="0"/>
          <p:nvPr/>
        </p:nvPicPr>
        <p:blipFill rotWithShape="1">
          <a:blip r:embed="rId4">
            <a:alphaModFix/>
          </a:blip>
          <a:srcRect t="10169" r="7948" b="593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37278" y="547255"/>
            <a:ext cx="7239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58996" y="547255"/>
            <a:ext cx="723900" cy="381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1A2FB352-70BA-EBC0-438B-9823A4F9F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382633"/>
              </p:ext>
            </p:extLst>
          </p:nvPr>
        </p:nvGraphicFramePr>
        <p:xfrm>
          <a:off x="1146412" y="1537407"/>
          <a:ext cx="9241665" cy="4387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2879">
                  <a:extLst>
                    <a:ext uri="{9D8B030D-6E8A-4147-A177-3AD203B41FA5}">
                      <a16:colId xmlns:a16="http://schemas.microsoft.com/office/drawing/2014/main" val="692353605"/>
                    </a:ext>
                  </a:extLst>
                </a:gridCol>
                <a:gridCol w="2203968">
                  <a:extLst>
                    <a:ext uri="{9D8B030D-6E8A-4147-A177-3AD203B41FA5}">
                      <a16:colId xmlns:a16="http://schemas.microsoft.com/office/drawing/2014/main" val="3587569520"/>
                    </a:ext>
                  </a:extLst>
                </a:gridCol>
                <a:gridCol w="2514818">
                  <a:extLst>
                    <a:ext uri="{9D8B030D-6E8A-4147-A177-3AD203B41FA5}">
                      <a16:colId xmlns:a16="http://schemas.microsoft.com/office/drawing/2014/main" val="882261236"/>
                    </a:ext>
                  </a:extLst>
                </a:gridCol>
              </a:tblGrid>
              <a:tr h="39607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Título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Quantitativo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 Área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635361"/>
                  </a:ext>
                </a:extLst>
              </a:tr>
              <a:tr h="553415">
                <a:tc>
                  <a:txBody>
                    <a:bodyPr/>
                    <a:lstStyle/>
                    <a:p>
                      <a:r>
                        <a:rPr lang="pt-BR" sz="1400" dirty="0"/>
                        <a:t>Doença de </a:t>
                      </a:r>
                      <a:r>
                        <a:rPr lang="pt-BR" sz="1400" dirty="0" err="1"/>
                        <a:t>Castleman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3.318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Ensino Médico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325268"/>
                  </a:ext>
                </a:extLst>
              </a:tr>
              <a:tr h="781292">
                <a:tc>
                  <a:txBody>
                    <a:bodyPr/>
                    <a:lstStyle/>
                    <a:p>
                      <a:r>
                        <a:rPr lang="pt-BR" sz="1400" dirty="0" err="1"/>
                        <a:t>Reirradiação</a:t>
                      </a:r>
                      <a:r>
                        <a:rPr lang="pt-BR" sz="1400" dirty="0"/>
                        <a:t> em glioma </a:t>
                      </a:r>
                      <a:r>
                        <a:rPr lang="pt-BR" sz="1400" dirty="0" err="1"/>
                        <a:t>pontino</a:t>
                      </a:r>
                      <a:r>
                        <a:rPr lang="pt-BR" sz="1400" dirty="0"/>
                        <a:t> difuso recorrente após 7 anos de controle local em homem adulto: Relato de caso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1.749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Ensino Médico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784152"/>
                  </a:ext>
                </a:extLst>
              </a:tr>
              <a:tr h="553415">
                <a:tc>
                  <a:txBody>
                    <a:bodyPr/>
                    <a:lstStyle/>
                    <a:p>
                      <a:r>
                        <a:rPr lang="pt-BR" sz="1400" dirty="0"/>
                        <a:t>Avaliação Subjetiva Global Produzida Pelo Paciente versão reduzida: validação de um ponto de corte preditivo de sobrevida para pacientes em cuidados paliativos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1.499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Stricto Sensu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12091"/>
                  </a:ext>
                </a:extLst>
              </a:tr>
              <a:tr h="553415">
                <a:tc>
                  <a:txBody>
                    <a:bodyPr/>
                    <a:lstStyle/>
                    <a:p>
                      <a:r>
                        <a:rPr lang="pt-BR" sz="1400" dirty="0"/>
                        <a:t>A Hiperplasia </a:t>
                      </a:r>
                      <a:r>
                        <a:rPr lang="pt-BR" sz="1400" dirty="0" err="1"/>
                        <a:t>Microglandular</a:t>
                      </a:r>
                      <a:r>
                        <a:rPr lang="pt-BR" sz="1400" dirty="0"/>
                        <a:t> Endocervical e suas correlações com a histopatologia e </a:t>
                      </a:r>
                      <a:r>
                        <a:rPr lang="pt-BR" sz="1400" dirty="0" err="1"/>
                        <a:t>citopatologia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1.275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Ensino Técnico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489862"/>
                  </a:ext>
                </a:extLst>
              </a:tr>
              <a:tr h="553415">
                <a:tc>
                  <a:txBody>
                    <a:bodyPr/>
                    <a:lstStyle/>
                    <a:p>
                      <a:r>
                        <a:rPr lang="pt-BR" sz="1400" dirty="0"/>
                        <a:t>O novo Sistema de Classificação de Bethesda para nomenclatura citológica de nódulos de tireoide e o surgimento da Neoplasia Folicular Não Invasiva da Tireoide com características nucleares Papilífero-like (NIFTP)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1.048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Ensino Médico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37743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35804649-C5A6-D092-53FC-9F73D2670CCE}"/>
              </a:ext>
            </a:extLst>
          </p:cNvPr>
          <p:cNvSpPr txBox="1"/>
          <p:nvPr/>
        </p:nvSpPr>
        <p:spPr>
          <a:xfrm>
            <a:off x="2333767" y="737755"/>
            <a:ext cx="6503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Ranking dos documentos mais consultados no Ensino</a:t>
            </a:r>
          </a:p>
        </p:txBody>
      </p:sp>
    </p:spTree>
    <p:extLst>
      <p:ext uri="{BB962C8B-B14F-4D97-AF65-F5344CB8AC3E}">
        <p14:creationId xmlns:p14="http://schemas.microsoft.com/office/powerpoint/2010/main" val="1912232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 l="9572" t="-17334" r="32147" b="1"/>
          <a:stretch/>
        </p:blipFill>
        <p:spPr>
          <a:xfrm>
            <a:off x="-741402" y="-419494"/>
            <a:ext cx="6027777" cy="7249784"/>
          </a:xfrm>
          <a:prstGeom prst="flowChartDelay">
            <a:avLst/>
          </a:prstGeom>
          <a:noFill/>
          <a:ln>
            <a:noFill/>
          </a:ln>
        </p:spPr>
      </p:pic>
      <p:pic>
        <p:nvPicPr>
          <p:cNvPr id="165" name="Google Shape;165;p9"/>
          <p:cNvPicPr preferRelativeResize="0"/>
          <p:nvPr/>
        </p:nvPicPr>
        <p:blipFill rotWithShape="1">
          <a:blip r:embed="rId4">
            <a:alphaModFix/>
          </a:blip>
          <a:srcRect r="32653" b="43228"/>
          <a:stretch/>
        </p:blipFill>
        <p:spPr>
          <a:xfrm rot="945958">
            <a:off x="-478631" y="4162036"/>
            <a:ext cx="5945516" cy="283305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8037683" y="2123414"/>
            <a:ext cx="3484606" cy="958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6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Usuários por país</a:t>
            </a:r>
            <a:endParaRPr dirty="0"/>
          </a:p>
          <a:p>
            <a:pPr marL="0" marR="0" lvl="0" indent="0" algn="l" rtl="0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7D7D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167" name="Google Shape;167;p9"/>
          <p:cNvSpPr/>
          <p:nvPr/>
        </p:nvSpPr>
        <p:spPr>
          <a:xfrm rot="10800000" flipH="1">
            <a:off x="-724980" y="-205732"/>
            <a:ext cx="20280722" cy="2329145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37278" y="533400"/>
            <a:ext cx="723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/>
          <p:nvPr/>
        </p:nvSpPr>
        <p:spPr>
          <a:xfrm>
            <a:off x="-8154205" y="5899159"/>
            <a:ext cx="21162276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D0D1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9718378-D59A-EB94-672A-43DCDEA46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8630" y="2504882"/>
            <a:ext cx="6711321" cy="37220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0"/>
          <p:cNvPicPr preferRelativeResize="0"/>
          <p:nvPr/>
        </p:nvPicPr>
        <p:blipFill rotWithShape="1">
          <a:blip r:embed="rId3">
            <a:alphaModFix/>
          </a:blip>
          <a:srcRect r="32653" b="43228"/>
          <a:stretch/>
        </p:blipFill>
        <p:spPr>
          <a:xfrm rot="945958">
            <a:off x="-478631" y="4162036"/>
            <a:ext cx="5945516" cy="283305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0"/>
          <p:cNvSpPr txBox="1"/>
          <p:nvPr/>
        </p:nvSpPr>
        <p:spPr>
          <a:xfrm>
            <a:off x="7994821" y="2639292"/>
            <a:ext cx="3484606" cy="231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6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No Brasil</a:t>
            </a:r>
            <a:endParaRPr dirty="0"/>
          </a:p>
          <a:p>
            <a:pPr marL="0" marR="0" lvl="0" indent="0" algn="l" rtl="0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7D7D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São Paulo, Rio de Janeiro , Belo Horizonte, Brasília e Fortaleza são as cidades com maior acesso </a:t>
            </a:r>
            <a:endParaRPr sz="2000" dirty="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-403237" y="-250173"/>
            <a:ext cx="20280722" cy="2329145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7278" y="533400"/>
            <a:ext cx="723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0"/>
          <p:cNvSpPr/>
          <p:nvPr/>
        </p:nvSpPr>
        <p:spPr>
          <a:xfrm>
            <a:off x="-8154205" y="5899159"/>
            <a:ext cx="21162276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D0D1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04F3BD1-2C00-8E6E-19A8-A9D0A672E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354" y="1154705"/>
            <a:ext cx="3701717" cy="47444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450</Words>
  <Application>Microsoft Office PowerPoint</Application>
  <PresentationFormat>Widescreen</PresentationFormat>
  <Paragraphs>86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Luiza Dupim - Approach</dc:creator>
  <cp:lastModifiedBy>Robson Dias Martins</cp:lastModifiedBy>
  <cp:revision>5</cp:revision>
  <dcterms:created xsi:type="dcterms:W3CDTF">2022-08-16T18:33:58Z</dcterms:created>
  <dcterms:modified xsi:type="dcterms:W3CDTF">2024-07-22T14:31:29Z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0x01010055194B1FB364F543BFD7BAA6D94F2707</vt:lpwstr>
  </property>
</Properties>
</file>