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7" r:id="rId2"/>
    <p:sldId id="260" r:id="rId3"/>
    <p:sldId id="259" r:id="rId4"/>
    <p:sldId id="265" r:id="rId5"/>
    <p:sldId id="326" r:id="rId6"/>
    <p:sldId id="327" r:id="rId7"/>
    <p:sldId id="325" r:id="rId8"/>
    <p:sldId id="321" r:id="rId9"/>
    <p:sldId id="323" r:id="rId10"/>
    <p:sldId id="324" r:id="rId11"/>
    <p:sldId id="322" r:id="rId12"/>
    <p:sldId id="269" r:id="rId13"/>
    <p:sldId id="271" r:id="rId14"/>
    <p:sldId id="270" r:id="rId15"/>
    <p:sldId id="272" r:id="rId16"/>
    <p:sldId id="275" r:id="rId17"/>
    <p:sldId id="285" r:id="rId18"/>
    <p:sldId id="296" r:id="rId19"/>
    <p:sldId id="301" r:id="rId20"/>
    <p:sldId id="300" r:id="rId21"/>
    <p:sldId id="258" r:id="rId22"/>
    <p:sldId id="299" r:id="rId23"/>
    <p:sldId id="290" r:id="rId24"/>
    <p:sldId id="288" r:id="rId25"/>
    <p:sldId id="273" r:id="rId26"/>
    <p:sldId id="292" r:id="rId27"/>
    <p:sldId id="264" r:id="rId28"/>
    <p:sldId id="279" r:id="rId29"/>
    <p:sldId id="276" r:id="rId30"/>
    <p:sldId id="302" r:id="rId31"/>
    <p:sldId id="317" r:id="rId32"/>
    <p:sldId id="319" r:id="rId33"/>
    <p:sldId id="297" r:id="rId34"/>
    <p:sldId id="320" r:id="rId35"/>
    <p:sldId id="303" r:id="rId3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33CCCC"/>
    <a:srgbClr val="FF99FF"/>
    <a:srgbClr val="FF7C80"/>
    <a:srgbClr val="0000FF"/>
    <a:srgbClr val="00CC00"/>
    <a:srgbClr val="339966"/>
    <a:srgbClr val="CC9900"/>
    <a:srgbClr val="FF99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9" autoAdjust="0"/>
  </p:normalViewPr>
  <p:slideViewPr>
    <p:cSldViewPr snapToGrid="0">
      <p:cViewPr varScale="1">
        <p:scale>
          <a:sx n="108" d="100"/>
          <a:sy n="108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80382F-707D-4DB0-87F0-A37E5581BA26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0EF2172-2536-4417-87BD-DA11B0AC119E}">
      <dgm:prSet custT="1"/>
      <dgm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600" dirty="0"/>
            <a:t>O tabaco possui mais de 4700 substâncias tóxicas.</a:t>
          </a:r>
        </a:p>
      </dgm:t>
    </dgm:pt>
    <dgm:pt modelId="{44C4A413-AA74-48CB-AA7B-5D993E0DE919}" type="parTrans" cxnId="{72DC814A-5905-45BF-9B9E-315915DA3080}">
      <dgm:prSet/>
      <dgm:spPr/>
      <dgm:t>
        <a:bodyPr/>
        <a:lstStyle/>
        <a:p>
          <a:endParaRPr lang="pt-BR"/>
        </a:p>
      </dgm:t>
    </dgm:pt>
    <dgm:pt modelId="{87E56E52-575D-44FB-AF23-ACB9DBC8C70A}" type="sibTrans" cxnId="{72DC814A-5905-45BF-9B9E-315915DA3080}">
      <dgm:prSet/>
      <dgm:spPr>
        <a:solidFill>
          <a:srgbClr val="C00000"/>
        </a:solidFill>
      </dgm:spPr>
      <dgm:t>
        <a:bodyPr/>
        <a:lstStyle/>
        <a:p>
          <a:endParaRPr lang="pt-BR" dirty="0"/>
        </a:p>
      </dgm:t>
    </dgm:pt>
    <dgm:pt modelId="{701B9754-5B9A-44FA-A0A8-C7956E37C8A5}">
      <dgm:prSet custT="1"/>
      <dgm:spPr>
        <a:solidFill>
          <a:schemeClr val="accent2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600" dirty="0"/>
            <a:t>Doença pediátrica transmissível pela propaganda e publicidade.</a:t>
          </a:r>
          <a:r>
            <a:rPr lang="pt-BR" sz="1600" i="1" dirty="0"/>
            <a:t>   </a:t>
          </a:r>
          <a:endParaRPr lang="pt-BR" sz="1600" dirty="0"/>
        </a:p>
      </dgm:t>
    </dgm:pt>
    <dgm:pt modelId="{EAFB0C3D-267C-430B-94B3-B84FB6C2629D}" type="parTrans" cxnId="{F16CD9D8-1468-4EA5-9D37-DDC058415B9E}">
      <dgm:prSet/>
      <dgm:spPr/>
      <dgm:t>
        <a:bodyPr/>
        <a:lstStyle/>
        <a:p>
          <a:endParaRPr lang="pt-BR"/>
        </a:p>
      </dgm:t>
    </dgm:pt>
    <dgm:pt modelId="{B845B471-1967-4027-8F8D-54CCDB00AC74}" type="sibTrans" cxnId="{F16CD9D8-1468-4EA5-9D37-DDC058415B9E}">
      <dgm:prSet/>
      <dgm:spPr>
        <a:solidFill>
          <a:srgbClr val="C00000"/>
        </a:solidFill>
      </dgm:spPr>
      <dgm:t>
        <a:bodyPr/>
        <a:lstStyle/>
        <a:p>
          <a:endParaRPr lang="pt-BR" dirty="0"/>
        </a:p>
      </dgm:t>
    </dgm:pt>
    <dgm:pt modelId="{3EA1B2E7-DC44-40BB-AB22-13FD6E66F299}">
      <dgm:prSet custT="1"/>
      <dgm:spPr>
        <a:solidFill>
          <a:srgbClr val="33CC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600" dirty="0"/>
            <a:t>FR para câncer, doenças cardiovasculares, entre outras doenças.</a:t>
          </a:r>
        </a:p>
      </dgm:t>
    </dgm:pt>
    <dgm:pt modelId="{AC810C42-6A08-4984-8CAE-62D22159A63B}" type="parTrans" cxnId="{502E75CA-5DFC-4412-8BB6-62F53831CEF9}">
      <dgm:prSet/>
      <dgm:spPr/>
      <dgm:t>
        <a:bodyPr/>
        <a:lstStyle/>
        <a:p>
          <a:endParaRPr lang="pt-BR"/>
        </a:p>
      </dgm:t>
    </dgm:pt>
    <dgm:pt modelId="{94715A1F-F88A-4C1A-A10C-5B2B1AB90B02}" type="sibTrans" cxnId="{502E75CA-5DFC-4412-8BB6-62F53831CEF9}">
      <dgm:prSet/>
      <dgm:spPr>
        <a:solidFill>
          <a:srgbClr val="C00000"/>
        </a:solidFill>
      </dgm:spPr>
      <dgm:t>
        <a:bodyPr/>
        <a:lstStyle/>
        <a:p>
          <a:endParaRPr lang="pt-BR" dirty="0"/>
        </a:p>
      </dgm:t>
    </dgm:pt>
    <dgm:pt modelId="{8AD67C35-459A-42BD-B20C-FCFA3216E976}">
      <dgm:prSet custT="1"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600" dirty="0"/>
            <a:t>Maior causa isolada evitável de mortes precoces.</a:t>
          </a:r>
        </a:p>
      </dgm:t>
    </dgm:pt>
    <dgm:pt modelId="{57FF8436-527C-4A7C-B98C-FCE64EF813B5}" type="parTrans" cxnId="{19ED2876-F3DC-46FD-9CBF-ACC99C04237F}">
      <dgm:prSet/>
      <dgm:spPr/>
      <dgm:t>
        <a:bodyPr/>
        <a:lstStyle/>
        <a:p>
          <a:endParaRPr lang="pt-BR"/>
        </a:p>
      </dgm:t>
    </dgm:pt>
    <dgm:pt modelId="{63C3E70F-4DE5-4B2E-AC44-D65899C1A426}" type="sibTrans" cxnId="{19ED2876-F3DC-46FD-9CBF-ACC99C04237F}">
      <dgm:prSet/>
      <dgm:spPr>
        <a:solidFill>
          <a:srgbClr val="C00000"/>
        </a:solidFill>
      </dgm:spPr>
      <dgm:t>
        <a:bodyPr/>
        <a:lstStyle/>
        <a:p>
          <a:endParaRPr lang="pt-BR" dirty="0"/>
        </a:p>
      </dgm:t>
    </dgm:pt>
    <dgm:pt modelId="{1CB79AF0-9243-4D0A-BC63-58E0BB657E65}">
      <dgm:prSet custT="1"/>
      <dgm:spPr>
        <a:solidFill>
          <a:srgbClr val="0070C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600" dirty="0"/>
            <a:t>Mata cerca de 8 milhões de pessoas por ano no mundo. </a:t>
          </a:r>
        </a:p>
      </dgm:t>
    </dgm:pt>
    <dgm:pt modelId="{33D6F7B7-1E39-4122-BF92-A58626FD8C56}" type="parTrans" cxnId="{16914E48-69FA-48CA-8635-361537CE3E65}">
      <dgm:prSet/>
      <dgm:spPr/>
      <dgm:t>
        <a:bodyPr/>
        <a:lstStyle/>
        <a:p>
          <a:endParaRPr lang="pt-BR"/>
        </a:p>
      </dgm:t>
    </dgm:pt>
    <dgm:pt modelId="{81C4A455-B7C4-4A82-99A5-002CD743BBE8}" type="sibTrans" cxnId="{16914E48-69FA-48CA-8635-361537CE3E65}">
      <dgm:prSet/>
      <dgm:spPr>
        <a:solidFill>
          <a:srgbClr val="C00000"/>
        </a:solidFill>
      </dgm:spPr>
      <dgm:t>
        <a:bodyPr/>
        <a:lstStyle/>
        <a:p>
          <a:endParaRPr lang="pt-BR" dirty="0"/>
        </a:p>
      </dgm:t>
    </dgm:pt>
    <dgm:pt modelId="{749BFC98-3828-4EA7-9C16-3BC9FB8AB249}">
      <dgm:prSet custT="1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600" dirty="0"/>
            <a:t>Mata 428 pessoas por dia no Brasil.</a:t>
          </a:r>
        </a:p>
      </dgm:t>
    </dgm:pt>
    <dgm:pt modelId="{92DF9443-4C24-4D81-A137-39FB356C4A40}" type="parTrans" cxnId="{0E8EAC22-6418-48DA-A8D6-C121CF810E54}">
      <dgm:prSet/>
      <dgm:spPr/>
      <dgm:t>
        <a:bodyPr/>
        <a:lstStyle/>
        <a:p>
          <a:endParaRPr lang="pt-BR"/>
        </a:p>
      </dgm:t>
    </dgm:pt>
    <dgm:pt modelId="{6CF095BF-28D7-413E-A7FF-1D3FAD27087D}" type="sibTrans" cxnId="{0E8EAC22-6418-48DA-A8D6-C121CF810E54}">
      <dgm:prSet/>
      <dgm:spPr>
        <a:solidFill>
          <a:srgbClr val="C00000"/>
        </a:solidFill>
      </dgm:spPr>
      <dgm:t>
        <a:bodyPr/>
        <a:lstStyle/>
        <a:p>
          <a:endParaRPr lang="pt-BR"/>
        </a:p>
      </dgm:t>
    </dgm:pt>
    <dgm:pt modelId="{B5560611-8F6D-4D00-982A-D73C556A2796}" type="pres">
      <dgm:prSet presAssocID="{EE80382F-707D-4DB0-87F0-A37E5581BA26}" presName="cycle" presStyleCnt="0">
        <dgm:presLayoutVars>
          <dgm:dir/>
          <dgm:resizeHandles val="exact"/>
        </dgm:presLayoutVars>
      </dgm:prSet>
      <dgm:spPr/>
    </dgm:pt>
    <dgm:pt modelId="{2AD77C3E-77B7-4C80-9254-1AC28D80D6EA}" type="pres">
      <dgm:prSet presAssocID="{D0EF2172-2536-4417-87BD-DA11B0AC119E}" presName="node" presStyleLbl="node1" presStyleIdx="0" presStyleCnt="6" custScaleX="141404" custScaleY="102790">
        <dgm:presLayoutVars>
          <dgm:bulletEnabled val="1"/>
        </dgm:presLayoutVars>
      </dgm:prSet>
      <dgm:spPr/>
    </dgm:pt>
    <dgm:pt modelId="{E4FFE71E-5933-49ED-B317-6C007B3329DE}" type="pres">
      <dgm:prSet presAssocID="{87E56E52-575D-44FB-AF23-ACB9DBC8C70A}" presName="sibTrans" presStyleLbl="sibTrans2D1" presStyleIdx="0" presStyleCnt="6"/>
      <dgm:spPr/>
    </dgm:pt>
    <dgm:pt modelId="{76F807FC-F45A-47BE-952B-71B586B72021}" type="pres">
      <dgm:prSet presAssocID="{87E56E52-575D-44FB-AF23-ACB9DBC8C70A}" presName="connectorText" presStyleLbl="sibTrans2D1" presStyleIdx="0" presStyleCnt="6"/>
      <dgm:spPr/>
    </dgm:pt>
    <dgm:pt modelId="{B601F244-8252-4ED3-B889-5963405A0926}" type="pres">
      <dgm:prSet presAssocID="{701B9754-5B9A-44FA-A0A8-C7956E37C8A5}" presName="node" presStyleLbl="node1" presStyleIdx="1" presStyleCnt="6" custScaleX="161716" custScaleY="112837" custRadScaleRad="108708" custRadScaleInc="5916">
        <dgm:presLayoutVars>
          <dgm:bulletEnabled val="1"/>
        </dgm:presLayoutVars>
      </dgm:prSet>
      <dgm:spPr/>
    </dgm:pt>
    <dgm:pt modelId="{0B0868AF-6DAA-4473-BFFD-3393FF4728D2}" type="pres">
      <dgm:prSet presAssocID="{B845B471-1967-4027-8F8D-54CCDB00AC74}" presName="sibTrans" presStyleLbl="sibTrans2D1" presStyleIdx="1" presStyleCnt="6"/>
      <dgm:spPr/>
    </dgm:pt>
    <dgm:pt modelId="{90EF014E-8F60-4DE5-84F3-B801C0BD8F62}" type="pres">
      <dgm:prSet presAssocID="{B845B471-1967-4027-8F8D-54CCDB00AC74}" presName="connectorText" presStyleLbl="sibTrans2D1" presStyleIdx="1" presStyleCnt="6"/>
      <dgm:spPr/>
    </dgm:pt>
    <dgm:pt modelId="{FD515972-9BA4-4A42-AB1D-126EB73AD831}" type="pres">
      <dgm:prSet presAssocID="{3EA1B2E7-DC44-40BB-AB22-13FD6E66F299}" presName="node" presStyleLbl="node1" presStyleIdx="2" presStyleCnt="6" custScaleX="165002" custRadScaleRad="104581" custRadScaleInc="-22228">
        <dgm:presLayoutVars>
          <dgm:bulletEnabled val="1"/>
        </dgm:presLayoutVars>
      </dgm:prSet>
      <dgm:spPr/>
    </dgm:pt>
    <dgm:pt modelId="{158A0522-F52D-471F-BF80-349DB8AC5793}" type="pres">
      <dgm:prSet presAssocID="{94715A1F-F88A-4C1A-A10C-5B2B1AB90B02}" presName="sibTrans" presStyleLbl="sibTrans2D1" presStyleIdx="2" presStyleCnt="6"/>
      <dgm:spPr/>
    </dgm:pt>
    <dgm:pt modelId="{D1DF9888-A7E3-41F3-9132-91DE1FD83710}" type="pres">
      <dgm:prSet presAssocID="{94715A1F-F88A-4C1A-A10C-5B2B1AB90B02}" presName="connectorText" presStyleLbl="sibTrans2D1" presStyleIdx="2" presStyleCnt="6"/>
      <dgm:spPr/>
    </dgm:pt>
    <dgm:pt modelId="{6473FF20-1361-4822-95AF-CD26132279EA}" type="pres">
      <dgm:prSet presAssocID="{8AD67C35-459A-42BD-B20C-FCFA3216E976}" presName="node" presStyleLbl="node1" presStyleIdx="3" presStyleCnt="6" custScaleX="147452" custRadScaleRad="106670" custRadScaleInc="12935">
        <dgm:presLayoutVars>
          <dgm:bulletEnabled val="1"/>
        </dgm:presLayoutVars>
      </dgm:prSet>
      <dgm:spPr/>
    </dgm:pt>
    <dgm:pt modelId="{66827EBC-0A05-474E-B878-DA18CF2C8668}" type="pres">
      <dgm:prSet presAssocID="{63C3E70F-4DE5-4B2E-AC44-D65899C1A426}" presName="sibTrans" presStyleLbl="sibTrans2D1" presStyleIdx="3" presStyleCnt="6"/>
      <dgm:spPr/>
    </dgm:pt>
    <dgm:pt modelId="{912DC35D-B133-4DB4-8CE8-903CE92C2C84}" type="pres">
      <dgm:prSet presAssocID="{63C3E70F-4DE5-4B2E-AC44-D65899C1A426}" presName="connectorText" presStyleLbl="sibTrans2D1" presStyleIdx="3" presStyleCnt="6"/>
      <dgm:spPr/>
    </dgm:pt>
    <dgm:pt modelId="{0D9946EB-6A7E-41FB-A3FF-C8CF8C7976AD}" type="pres">
      <dgm:prSet presAssocID="{1CB79AF0-9243-4D0A-BC63-58E0BB657E65}" presName="node" presStyleLbl="node1" presStyleIdx="4" presStyleCnt="6" custScaleX="148382" custScaleY="126403" custRadScaleRad="120727" custRadScaleInc="10434">
        <dgm:presLayoutVars>
          <dgm:bulletEnabled val="1"/>
        </dgm:presLayoutVars>
      </dgm:prSet>
      <dgm:spPr/>
    </dgm:pt>
    <dgm:pt modelId="{672E10E4-4B10-4818-871D-086A27BF6D80}" type="pres">
      <dgm:prSet presAssocID="{81C4A455-B7C4-4A82-99A5-002CD743BBE8}" presName="sibTrans" presStyleLbl="sibTrans2D1" presStyleIdx="4" presStyleCnt="6"/>
      <dgm:spPr/>
    </dgm:pt>
    <dgm:pt modelId="{C9F3CD38-3766-46D6-A1DF-D18814ED65B2}" type="pres">
      <dgm:prSet presAssocID="{81C4A455-B7C4-4A82-99A5-002CD743BBE8}" presName="connectorText" presStyleLbl="sibTrans2D1" presStyleIdx="4" presStyleCnt="6"/>
      <dgm:spPr/>
    </dgm:pt>
    <dgm:pt modelId="{559BEE43-8DB6-441D-A81E-4053D7929F4F}" type="pres">
      <dgm:prSet presAssocID="{749BFC98-3828-4EA7-9C16-3BC9FB8AB249}" presName="node" presStyleLbl="node1" presStyleIdx="5" presStyleCnt="6" custScaleX="151496" custScaleY="113830" custRadScaleRad="116408" custRadScaleInc="-12158">
        <dgm:presLayoutVars>
          <dgm:bulletEnabled val="1"/>
        </dgm:presLayoutVars>
      </dgm:prSet>
      <dgm:spPr/>
    </dgm:pt>
    <dgm:pt modelId="{3957344E-D969-4048-8663-6E4A44DE4D8A}" type="pres">
      <dgm:prSet presAssocID="{6CF095BF-28D7-413E-A7FF-1D3FAD27087D}" presName="sibTrans" presStyleLbl="sibTrans2D1" presStyleIdx="5" presStyleCnt="6"/>
      <dgm:spPr/>
    </dgm:pt>
    <dgm:pt modelId="{8BC1B85F-18B5-4764-835F-DC07A35351C3}" type="pres">
      <dgm:prSet presAssocID="{6CF095BF-28D7-413E-A7FF-1D3FAD27087D}" presName="connectorText" presStyleLbl="sibTrans2D1" presStyleIdx="5" presStyleCnt="6"/>
      <dgm:spPr/>
    </dgm:pt>
  </dgm:ptLst>
  <dgm:cxnLst>
    <dgm:cxn modelId="{0E8EAC22-6418-48DA-A8D6-C121CF810E54}" srcId="{EE80382F-707D-4DB0-87F0-A37E5581BA26}" destId="{749BFC98-3828-4EA7-9C16-3BC9FB8AB249}" srcOrd="5" destOrd="0" parTransId="{92DF9443-4C24-4D81-A137-39FB356C4A40}" sibTransId="{6CF095BF-28D7-413E-A7FF-1D3FAD27087D}"/>
    <dgm:cxn modelId="{036CCE2F-8CF6-4CB6-83E8-5CC22C1740EF}" type="presOf" srcId="{63C3E70F-4DE5-4B2E-AC44-D65899C1A426}" destId="{66827EBC-0A05-474E-B878-DA18CF2C8668}" srcOrd="0" destOrd="0" presId="urn:microsoft.com/office/officeart/2005/8/layout/cycle2"/>
    <dgm:cxn modelId="{ADA5ED3C-819F-4A49-A949-02234B5A4985}" type="presOf" srcId="{749BFC98-3828-4EA7-9C16-3BC9FB8AB249}" destId="{559BEE43-8DB6-441D-A81E-4053D7929F4F}" srcOrd="0" destOrd="0" presId="urn:microsoft.com/office/officeart/2005/8/layout/cycle2"/>
    <dgm:cxn modelId="{2C1EF845-1DFB-4B51-AB1E-33CB1B394C3A}" type="presOf" srcId="{94715A1F-F88A-4C1A-A10C-5B2B1AB90B02}" destId="{D1DF9888-A7E3-41F3-9132-91DE1FD83710}" srcOrd="1" destOrd="0" presId="urn:microsoft.com/office/officeart/2005/8/layout/cycle2"/>
    <dgm:cxn modelId="{594F7667-5E92-454F-96A2-92B3A0115128}" type="presOf" srcId="{6CF095BF-28D7-413E-A7FF-1D3FAD27087D}" destId="{8BC1B85F-18B5-4764-835F-DC07A35351C3}" srcOrd="1" destOrd="0" presId="urn:microsoft.com/office/officeart/2005/8/layout/cycle2"/>
    <dgm:cxn modelId="{DAE44268-CA02-4EE4-B2E4-3F1422EAC2EC}" type="presOf" srcId="{3EA1B2E7-DC44-40BB-AB22-13FD6E66F299}" destId="{FD515972-9BA4-4A42-AB1D-126EB73AD831}" srcOrd="0" destOrd="0" presId="urn:microsoft.com/office/officeart/2005/8/layout/cycle2"/>
    <dgm:cxn modelId="{16914E48-69FA-48CA-8635-361537CE3E65}" srcId="{EE80382F-707D-4DB0-87F0-A37E5581BA26}" destId="{1CB79AF0-9243-4D0A-BC63-58E0BB657E65}" srcOrd="4" destOrd="0" parTransId="{33D6F7B7-1E39-4122-BF92-A58626FD8C56}" sibTransId="{81C4A455-B7C4-4A82-99A5-002CD743BBE8}"/>
    <dgm:cxn modelId="{72DC814A-5905-45BF-9B9E-315915DA3080}" srcId="{EE80382F-707D-4DB0-87F0-A37E5581BA26}" destId="{D0EF2172-2536-4417-87BD-DA11B0AC119E}" srcOrd="0" destOrd="0" parTransId="{44C4A413-AA74-48CB-AA7B-5D993E0DE919}" sibTransId="{87E56E52-575D-44FB-AF23-ACB9DBC8C70A}"/>
    <dgm:cxn modelId="{46E67070-981C-4FFD-B1A2-587511303919}" type="presOf" srcId="{6CF095BF-28D7-413E-A7FF-1D3FAD27087D}" destId="{3957344E-D969-4048-8663-6E4A44DE4D8A}" srcOrd="0" destOrd="0" presId="urn:microsoft.com/office/officeart/2005/8/layout/cycle2"/>
    <dgm:cxn modelId="{59B1E550-2F99-466E-A671-895560451930}" type="presOf" srcId="{EE80382F-707D-4DB0-87F0-A37E5581BA26}" destId="{B5560611-8F6D-4D00-982A-D73C556A2796}" srcOrd="0" destOrd="0" presId="urn:microsoft.com/office/officeart/2005/8/layout/cycle2"/>
    <dgm:cxn modelId="{19ED2876-F3DC-46FD-9CBF-ACC99C04237F}" srcId="{EE80382F-707D-4DB0-87F0-A37E5581BA26}" destId="{8AD67C35-459A-42BD-B20C-FCFA3216E976}" srcOrd="3" destOrd="0" parTransId="{57FF8436-527C-4A7C-B98C-FCE64EF813B5}" sibTransId="{63C3E70F-4DE5-4B2E-AC44-D65899C1A426}"/>
    <dgm:cxn modelId="{8535C985-D342-4DD8-B340-AD4552154E0F}" type="presOf" srcId="{81C4A455-B7C4-4A82-99A5-002CD743BBE8}" destId="{672E10E4-4B10-4818-871D-086A27BF6D80}" srcOrd="0" destOrd="0" presId="urn:microsoft.com/office/officeart/2005/8/layout/cycle2"/>
    <dgm:cxn modelId="{AE552886-FC22-425A-8E4E-C000EC9DEAB4}" type="presOf" srcId="{87E56E52-575D-44FB-AF23-ACB9DBC8C70A}" destId="{76F807FC-F45A-47BE-952B-71B586B72021}" srcOrd="1" destOrd="0" presId="urn:microsoft.com/office/officeart/2005/8/layout/cycle2"/>
    <dgm:cxn modelId="{87486391-CB6C-429A-8308-ACE4F0BE0F97}" type="presOf" srcId="{8AD67C35-459A-42BD-B20C-FCFA3216E976}" destId="{6473FF20-1361-4822-95AF-CD26132279EA}" srcOrd="0" destOrd="0" presId="urn:microsoft.com/office/officeart/2005/8/layout/cycle2"/>
    <dgm:cxn modelId="{071DEF93-CA0A-474E-B71A-D3824880C13F}" type="presOf" srcId="{D0EF2172-2536-4417-87BD-DA11B0AC119E}" destId="{2AD77C3E-77B7-4C80-9254-1AC28D80D6EA}" srcOrd="0" destOrd="0" presId="urn:microsoft.com/office/officeart/2005/8/layout/cycle2"/>
    <dgm:cxn modelId="{A3119BAE-197C-4F12-BCAE-118C19A2526D}" type="presOf" srcId="{63C3E70F-4DE5-4B2E-AC44-D65899C1A426}" destId="{912DC35D-B133-4DB4-8CE8-903CE92C2C84}" srcOrd="1" destOrd="0" presId="urn:microsoft.com/office/officeart/2005/8/layout/cycle2"/>
    <dgm:cxn modelId="{3C9FCAAE-E095-4E68-8199-38032C2771D6}" type="presOf" srcId="{701B9754-5B9A-44FA-A0A8-C7956E37C8A5}" destId="{B601F244-8252-4ED3-B889-5963405A0926}" srcOrd="0" destOrd="0" presId="urn:microsoft.com/office/officeart/2005/8/layout/cycle2"/>
    <dgm:cxn modelId="{FAC83DB0-5B6A-4C0E-B697-7019B4632687}" type="presOf" srcId="{94715A1F-F88A-4C1A-A10C-5B2B1AB90B02}" destId="{158A0522-F52D-471F-BF80-349DB8AC5793}" srcOrd="0" destOrd="0" presId="urn:microsoft.com/office/officeart/2005/8/layout/cycle2"/>
    <dgm:cxn modelId="{2CECA2C0-5CE0-4515-AB2A-E1C6FC7F6BB5}" type="presOf" srcId="{81C4A455-B7C4-4A82-99A5-002CD743BBE8}" destId="{C9F3CD38-3766-46D6-A1DF-D18814ED65B2}" srcOrd="1" destOrd="0" presId="urn:microsoft.com/office/officeart/2005/8/layout/cycle2"/>
    <dgm:cxn modelId="{51390AC8-4900-4E43-9173-A6F853C11E37}" type="presOf" srcId="{87E56E52-575D-44FB-AF23-ACB9DBC8C70A}" destId="{E4FFE71E-5933-49ED-B317-6C007B3329DE}" srcOrd="0" destOrd="0" presId="urn:microsoft.com/office/officeart/2005/8/layout/cycle2"/>
    <dgm:cxn modelId="{502E75CA-5DFC-4412-8BB6-62F53831CEF9}" srcId="{EE80382F-707D-4DB0-87F0-A37E5581BA26}" destId="{3EA1B2E7-DC44-40BB-AB22-13FD6E66F299}" srcOrd="2" destOrd="0" parTransId="{AC810C42-6A08-4984-8CAE-62D22159A63B}" sibTransId="{94715A1F-F88A-4C1A-A10C-5B2B1AB90B02}"/>
    <dgm:cxn modelId="{269F5ECD-2032-4296-990E-BE2B57664808}" type="presOf" srcId="{B845B471-1967-4027-8F8D-54CCDB00AC74}" destId="{90EF014E-8F60-4DE5-84F3-B801C0BD8F62}" srcOrd="1" destOrd="0" presId="urn:microsoft.com/office/officeart/2005/8/layout/cycle2"/>
    <dgm:cxn modelId="{5FB0E9D3-8CCB-4FFD-AB25-EDFAEDA9E54F}" type="presOf" srcId="{1CB79AF0-9243-4D0A-BC63-58E0BB657E65}" destId="{0D9946EB-6A7E-41FB-A3FF-C8CF8C7976AD}" srcOrd="0" destOrd="0" presId="urn:microsoft.com/office/officeart/2005/8/layout/cycle2"/>
    <dgm:cxn modelId="{F16CD9D8-1468-4EA5-9D37-DDC058415B9E}" srcId="{EE80382F-707D-4DB0-87F0-A37E5581BA26}" destId="{701B9754-5B9A-44FA-A0A8-C7956E37C8A5}" srcOrd="1" destOrd="0" parTransId="{EAFB0C3D-267C-430B-94B3-B84FB6C2629D}" sibTransId="{B845B471-1967-4027-8F8D-54CCDB00AC74}"/>
    <dgm:cxn modelId="{8274EBD9-149F-40F2-AF13-A0CD038D0487}" type="presOf" srcId="{B845B471-1967-4027-8F8D-54CCDB00AC74}" destId="{0B0868AF-6DAA-4473-BFFD-3393FF4728D2}" srcOrd="0" destOrd="0" presId="urn:microsoft.com/office/officeart/2005/8/layout/cycle2"/>
    <dgm:cxn modelId="{686354C0-8E11-4274-A169-952B55BA05D9}" type="presParOf" srcId="{B5560611-8F6D-4D00-982A-D73C556A2796}" destId="{2AD77C3E-77B7-4C80-9254-1AC28D80D6EA}" srcOrd="0" destOrd="0" presId="urn:microsoft.com/office/officeart/2005/8/layout/cycle2"/>
    <dgm:cxn modelId="{51204E9A-F7AF-4176-9E07-86FAA1B8D184}" type="presParOf" srcId="{B5560611-8F6D-4D00-982A-D73C556A2796}" destId="{E4FFE71E-5933-49ED-B317-6C007B3329DE}" srcOrd="1" destOrd="0" presId="urn:microsoft.com/office/officeart/2005/8/layout/cycle2"/>
    <dgm:cxn modelId="{4D8718C8-53D6-472C-AE67-C4B379D4812A}" type="presParOf" srcId="{E4FFE71E-5933-49ED-B317-6C007B3329DE}" destId="{76F807FC-F45A-47BE-952B-71B586B72021}" srcOrd="0" destOrd="0" presId="urn:microsoft.com/office/officeart/2005/8/layout/cycle2"/>
    <dgm:cxn modelId="{19E3E884-5CD5-4215-87BD-DFA8AA76DFE4}" type="presParOf" srcId="{B5560611-8F6D-4D00-982A-D73C556A2796}" destId="{B601F244-8252-4ED3-B889-5963405A0926}" srcOrd="2" destOrd="0" presId="urn:microsoft.com/office/officeart/2005/8/layout/cycle2"/>
    <dgm:cxn modelId="{3ACAECEC-FD9D-44B4-AE90-17BA88674DCC}" type="presParOf" srcId="{B5560611-8F6D-4D00-982A-D73C556A2796}" destId="{0B0868AF-6DAA-4473-BFFD-3393FF4728D2}" srcOrd="3" destOrd="0" presId="urn:microsoft.com/office/officeart/2005/8/layout/cycle2"/>
    <dgm:cxn modelId="{89816FF6-479D-4EA0-8D24-94F1508F0C34}" type="presParOf" srcId="{0B0868AF-6DAA-4473-BFFD-3393FF4728D2}" destId="{90EF014E-8F60-4DE5-84F3-B801C0BD8F62}" srcOrd="0" destOrd="0" presId="urn:microsoft.com/office/officeart/2005/8/layout/cycle2"/>
    <dgm:cxn modelId="{53B92705-314E-4C90-B290-F8327EC74944}" type="presParOf" srcId="{B5560611-8F6D-4D00-982A-D73C556A2796}" destId="{FD515972-9BA4-4A42-AB1D-126EB73AD831}" srcOrd="4" destOrd="0" presId="urn:microsoft.com/office/officeart/2005/8/layout/cycle2"/>
    <dgm:cxn modelId="{D791D400-F442-4187-9B8D-BE7618277B34}" type="presParOf" srcId="{B5560611-8F6D-4D00-982A-D73C556A2796}" destId="{158A0522-F52D-471F-BF80-349DB8AC5793}" srcOrd="5" destOrd="0" presId="urn:microsoft.com/office/officeart/2005/8/layout/cycle2"/>
    <dgm:cxn modelId="{D6D3A473-8942-45FE-AEE4-1FE91ACDAD1D}" type="presParOf" srcId="{158A0522-F52D-471F-BF80-349DB8AC5793}" destId="{D1DF9888-A7E3-41F3-9132-91DE1FD83710}" srcOrd="0" destOrd="0" presId="urn:microsoft.com/office/officeart/2005/8/layout/cycle2"/>
    <dgm:cxn modelId="{42D7EFB5-9979-4A79-BD57-6B0B7CC5106D}" type="presParOf" srcId="{B5560611-8F6D-4D00-982A-D73C556A2796}" destId="{6473FF20-1361-4822-95AF-CD26132279EA}" srcOrd="6" destOrd="0" presId="urn:microsoft.com/office/officeart/2005/8/layout/cycle2"/>
    <dgm:cxn modelId="{9681018B-061C-490C-A6D4-3DF5D5668182}" type="presParOf" srcId="{B5560611-8F6D-4D00-982A-D73C556A2796}" destId="{66827EBC-0A05-474E-B878-DA18CF2C8668}" srcOrd="7" destOrd="0" presId="urn:microsoft.com/office/officeart/2005/8/layout/cycle2"/>
    <dgm:cxn modelId="{F30327AB-DDD1-4461-860D-BDBE601E7B72}" type="presParOf" srcId="{66827EBC-0A05-474E-B878-DA18CF2C8668}" destId="{912DC35D-B133-4DB4-8CE8-903CE92C2C84}" srcOrd="0" destOrd="0" presId="urn:microsoft.com/office/officeart/2005/8/layout/cycle2"/>
    <dgm:cxn modelId="{B3DC1D7B-370F-4C05-8E84-B8DFB89C2480}" type="presParOf" srcId="{B5560611-8F6D-4D00-982A-D73C556A2796}" destId="{0D9946EB-6A7E-41FB-A3FF-C8CF8C7976AD}" srcOrd="8" destOrd="0" presId="urn:microsoft.com/office/officeart/2005/8/layout/cycle2"/>
    <dgm:cxn modelId="{687F3A20-7C76-43EE-9D19-AC02063BC2D4}" type="presParOf" srcId="{B5560611-8F6D-4D00-982A-D73C556A2796}" destId="{672E10E4-4B10-4818-871D-086A27BF6D80}" srcOrd="9" destOrd="0" presId="urn:microsoft.com/office/officeart/2005/8/layout/cycle2"/>
    <dgm:cxn modelId="{80162F00-3422-481A-8853-60C5B4605296}" type="presParOf" srcId="{672E10E4-4B10-4818-871D-086A27BF6D80}" destId="{C9F3CD38-3766-46D6-A1DF-D18814ED65B2}" srcOrd="0" destOrd="0" presId="urn:microsoft.com/office/officeart/2005/8/layout/cycle2"/>
    <dgm:cxn modelId="{CF56CF82-41E8-4990-A89A-41B13E18E4E0}" type="presParOf" srcId="{B5560611-8F6D-4D00-982A-D73C556A2796}" destId="{559BEE43-8DB6-441D-A81E-4053D7929F4F}" srcOrd="10" destOrd="0" presId="urn:microsoft.com/office/officeart/2005/8/layout/cycle2"/>
    <dgm:cxn modelId="{CD068092-B7A3-49C3-A20A-0E67C88CC346}" type="presParOf" srcId="{B5560611-8F6D-4D00-982A-D73C556A2796}" destId="{3957344E-D969-4048-8663-6E4A44DE4D8A}" srcOrd="11" destOrd="0" presId="urn:microsoft.com/office/officeart/2005/8/layout/cycle2"/>
    <dgm:cxn modelId="{17BFF9C4-01A5-4467-BF78-DBB1D0D9C623}" type="presParOf" srcId="{3957344E-D969-4048-8663-6E4A44DE4D8A}" destId="{8BC1B85F-18B5-4764-835F-DC07A35351C3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BDB774-4D30-40F9-9232-F144DEC1303F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BD3DE53-0B89-4B53-BF1D-09A30C5F736E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dirty="0">
              <a:latin typeface="Arial Narrow" panose="020B0606020202030204" pitchFamily="34" charset="0"/>
            </a:rPr>
            <a:t>Concentrado nas populações de menor renda e baixa escolaridade; </a:t>
          </a:r>
        </a:p>
      </dgm:t>
    </dgm:pt>
    <dgm:pt modelId="{B707D2C4-8B5F-4576-945A-EFA4C1EF1937}" type="parTrans" cxnId="{B499A7EC-1B6C-4FA5-956F-BFB235F9920F}">
      <dgm:prSet/>
      <dgm:spPr/>
      <dgm:t>
        <a:bodyPr/>
        <a:lstStyle/>
        <a:p>
          <a:endParaRPr lang="pt-BR"/>
        </a:p>
      </dgm:t>
    </dgm:pt>
    <dgm:pt modelId="{E5045CC3-5531-419B-A07B-948AB55152C4}" type="sibTrans" cxnId="{B499A7EC-1B6C-4FA5-956F-BFB235F9920F}">
      <dgm:prSet/>
      <dgm:spPr/>
      <dgm:t>
        <a:bodyPr/>
        <a:lstStyle/>
        <a:p>
          <a:endParaRPr lang="pt-BR"/>
        </a:p>
      </dgm:t>
    </dgm:pt>
    <dgm:pt modelId="{18427673-C157-4772-9DDE-7E427E2A5139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dirty="0">
              <a:latin typeface="Arial Narrow" panose="020B0606020202030204" pitchFamily="34" charset="0"/>
            </a:rPr>
            <a:t>Porta de entrada para outras drogas;</a:t>
          </a:r>
        </a:p>
      </dgm:t>
    </dgm:pt>
    <dgm:pt modelId="{2DEDC180-0A9A-4960-A097-23180686E134}" type="parTrans" cxnId="{F70A7015-F038-4BB2-95B1-E691C22FB506}">
      <dgm:prSet/>
      <dgm:spPr/>
      <dgm:t>
        <a:bodyPr/>
        <a:lstStyle/>
        <a:p>
          <a:endParaRPr lang="pt-BR"/>
        </a:p>
      </dgm:t>
    </dgm:pt>
    <dgm:pt modelId="{25361D7F-97BC-4C26-B845-671B24CC3D9C}" type="sibTrans" cxnId="{F70A7015-F038-4BB2-95B1-E691C22FB506}">
      <dgm:prSet/>
      <dgm:spPr/>
      <dgm:t>
        <a:bodyPr/>
        <a:lstStyle/>
        <a:p>
          <a:endParaRPr lang="pt-BR"/>
        </a:p>
      </dgm:t>
    </dgm:pt>
    <dgm:pt modelId="{5164163D-55EC-4DF6-8BE8-6B204320930A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dirty="0">
              <a:latin typeface="Arial Narrow" panose="020B0606020202030204" pitchFamily="34" charset="0"/>
            </a:rPr>
            <a:t>2ª droga mais consumida entre os jovens;</a:t>
          </a:r>
        </a:p>
        <a:p>
          <a:r>
            <a:rPr lang="pt-BR" dirty="0">
              <a:latin typeface="Arial Narrow" panose="020B0606020202030204" pitchFamily="34" charset="0"/>
            </a:rPr>
            <a:t>Doença pediátrica;</a:t>
          </a:r>
        </a:p>
      </dgm:t>
    </dgm:pt>
    <dgm:pt modelId="{98A14E6F-3E24-4115-8BB6-8A972187487A}" type="parTrans" cxnId="{090F4C03-5BE9-4C21-98F0-9EEE1894DFA4}">
      <dgm:prSet/>
      <dgm:spPr/>
      <dgm:t>
        <a:bodyPr/>
        <a:lstStyle/>
        <a:p>
          <a:endParaRPr lang="pt-BR"/>
        </a:p>
      </dgm:t>
    </dgm:pt>
    <dgm:pt modelId="{7F693D30-9AA7-4A4E-9FC9-C2856F15C464}" type="sibTrans" cxnId="{090F4C03-5BE9-4C21-98F0-9EEE1894DFA4}">
      <dgm:prSet/>
      <dgm:spPr/>
      <dgm:t>
        <a:bodyPr/>
        <a:lstStyle/>
        <a:p>
          <a:endParaRPr lang="pt-BR"/>
        </a:p>
      </dgm:t>
    </dgm:pt>
    <dgm:pt modelId="{CBA873B7-903A-41EE-9CB6-B056C7FC4667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dirty="0">
              <a:latin typeface="Arial Narrow" panose="020B0606020202030204" pitchFamily="34" charset="0"/>
            </a:rPr>
            <a:t>Grande parte dos jovens que experimentam tabaco se tornam fumantes na vida adulta;</a:t>
          </a:r>
        </a:p>
      </dgm:t>
    </dgm:pt>
    <dgm:pt modelId="{128088A3-12F8-4F5C-BEAB-1C803F0BF9B4}" type="parTrans" cxnId="{7C248E54-9EFF-4D83-AA53-EE3F680A6B8D}">
      <dgm:prSet/>
      <dgm:spPr/>
      <dgm:t>
        <a:bodyPr/>
        <a:lstStyle/>
        <a:p>
          <a:endParaRPr lang="pt-BR"/>
        </a:p>
      </dgm:t>
    </dgm:pt>
    <dgm:pt modelId="{E3E6B688-ED39-4D75-B3CA-4BF94D439A83}" type="sibTrans" cxnId="{7C248E54-9EFF-4D83-AA53-EE3F680A6B8D}">
      <dgm:prSet/>
      <dgm:spPr/>
      <dgm:t>
        <a:bodyPr/>
        <a:lstStyle/>
        <a:p>
          <a:endParaRPr lang="pt-BR"/>
        </a:p>
      </dgm:t>
    </dgm:pt>
    <dgm:pt modelId="{2472766C-6174-4353-B3BF-A815DA44A06E}">
      <dgm:prSet/>
      <dgm:spPr>
        <a:solidFill>
          <a:schemeClr val="bg2">
            <a:lumMod val="5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dirty="0">
              <a:latin typeface="Arial Narrow" panose="020B0606020202030204" pitchFamily="34" charset="0"/>
            </a:rPr>
            <a:t>Prejuízo para a sociedade: sofrimento, adoecimento, morte, custos, dentre outros;</a:t>
          </a:r>
        </a:p>
      </dgm:t>
    </dgm:pt>
    <dgm:pt modelId="{A7511224-DA0B-4C55-9C32-039CDB103F12}" type="parTrans" cxnId="{ABCD7A4B-87FD-465E-AA86-64E27E5B6EB3}">
      <dgm:prSet/>
      <dgm:spPr/>
      <dgm:t>
        <a:bodyPr/>
        <a:lstStyle/>
        <a:p>
          <a:endParaRPr lang="pt-BR"/>
        </a:p>
      </dgm:t>
    </dgm:pt>
    <dgm:pt modelId="{DF8DE166-4AAD-4929-9247-4055083F9D93}" type="sibTrans" cxnId="{ABCD7A4B-87FD-465E-AA86-64E27E5B6EB3}">
      <dgm:prSet/>
      <dgm:spPr/>
      <dgm:t>
        <a:bodyPr/>
        <a:lstStyle/>
        <a:p>
          <a:endParaRPr lang="pt-BR"/>
        </a:p>
      </dgm:t>
    </dgm:pt>
    <dgm:pt modelId="{0748D8C7-C37B-4573-A250-1D7C9126D95F}" type="pres">
      <dgm:prSet presAssocID="{B2BDB774-4D30-40F9-9232-F144DEC1303F}" presName="CompostProcess" presStyleCnt="0">
        <dgm:presLayoutVars>
          <dgm:dir/>
          <dgm:resizeHandles val="exact"/>
        </dgm:presLayoutVars>
      </dgm:prSet>
      <dgm:spPr/>
    </dgm:pt>
    <dgm:pt modelId="{8253E36B-5388-4039-8386-A1731B39612D}" type="pres">
      <dgm:prSet presAssocID="{B2BDB774-4D30-40F9-9232-F144DEC1303F}" presName="arrow" presStyleLbl="bgShp" presStyleIdx="0" presStyleCnt="1"/>
      <dgm:spPr>
        <a:solidFill>
          <a:srgbClr val="00B0F0"/>
        </a:solidFill>
      </dgm:spPr>
    </dgm:pt>
    <dgm:pt modelId="{DD07072E-8B87-4860-9A27-37ED28364549}" type="pres">
      <dgm:prSet presAssocID="{B2BDB774-4D30-40F9-9232-F144DEC1303F}" presName="linearProcess" presStyleCnt="0"/>
      <dgm:spPr/>
    </dgm:pt>
    <dgm:pt modelId="{1B1704F1-A697-441A-B9A7-9E112F0506F0}" type="pres">
      <dgm:prSet presAssocID="{DBD3DE53-0B89-4B53-BF1D-09A30C5F736E}" presName="textNode" presStyleLbl="node1" presStyleIdx="0" presStyleCnt="5">
        <dgm:presLayoutVars>
          <dgm:bulletEnabled val="1"/>
        </dgm:presLayoutVars>
      </dgm:prSet>
      <dgm:spPr/>
    </dgm:pt>
    <dgm:pt modelId="{0D3219A1-991D-4559-96DD-A2E9C401BB9C}" type="pres">
      <dgm:prSet presAssocID="{E5045CC3-5531-419B-A07B-948AB55152C4}" presName="sibTrans" presStyleCnt="0"/>
      <dgm:spPr/>
    </dgm:pt>
    <dgm:pt modelId="{88A51586-766E-47F1-8F40-3D942C5805FE}" type="pres">
      <dgm:prSet presAssocID="{18427673-C157-4772-9DDE-7E427E2A5139}" presName="textNode" presStyleLbl="node1" presStyleIdx="1" presStyleCnt="5">
        <dgm:presLayoutVars>
          <dgm:bulletEnabled val="1"/>
        </dgm:presLayoutVars>
      </dgm:prSet>
      <dgm:spPr/>
    </dgm:pt>
    <dgm:pt modelId="{F4C05EA3-880E-4034-B8D9-DFEDFEB046BF}" type="pres">
      <dgm:prSet presAssocID="{25361D7F-97BC-4C26-B845-671B24CC3D9C}" presName="sibTrans" presStyleCnt="0"/>
      <dgm:spPr/>
    </dgm:pt>
    <dgm:pt modelId="{DB7FD140-B9F2-4599-8726-E9547EC4C0A5}" type="pres">
      <dgm:prSet presAssocID="{5164163D-55EC-4DF6-8BE8-6B204320930A}" presName="textNode" presStyleLbl="node1" presStyleIdx="2" presStyleCnt="5">
        <dgm:presLayoutVars>
          <dgm:bulletEnabled val="1"/>
        </dgm:presLayoutVars>
      </dgm:prSet>
      <dgm:spPr/>
    </dgm:pt>
    <dgm:pt modelId="{01F07B80-F193-42F6-84C9-0319DAB8B8C7}" type="pres">
      <dgm:prSet presAssocID="{7F693D30-9AA7-4A4E-9FC9-C2856F15C464}" presName="sibTrans" presStyleCnt="0"/>
      <dgm:spPr/>
    </dgm:pt>
    <dgm:pt modelId="{DBFE785C-F66F-42FC-89A8-A1980830C790}" type="pres">
      <dgm:prSet presAssocID="{CBA873B7-903A-41EE-9CB6-B056C7FC4667}" presName="textNode" presStyleLbl="node1" presStyleIdx="3" presStyleCnt="5">
        <dgm:presLayoutVars>
          <dgm:bulletEnabled val="1"/>
        </dgm:presLayoutVars>
      </dgm:prSet>
      <dgm:spPr/>
    </dgm:pt>
    <dgm:pt modelId="{D476E7A1-80AD-4A68-AFAF-981456E1A228}" type="pres">
      <dgm:prSet presAssocID="{E3E6B688-ED39-4D75-B3CA-4BF94D439A83}" presName="sibTrans" presStyleCnt="0"/>
      <dgm:spPr/>
    </dgm:pt>
    <dgm:pt modelId="{50490C32-9718-490E-8E70-E0DBAB2A17B9}" type="pres">
      <dgm:prSet presAssocID="{2472766C-6174-4353-B3BF-A815DA44A06E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090F4C03-5BE9-4C21-98F0-9EEE1894DFA4}" srcId="{B2BDB774-4D30-40F9-9232-F144DEC1303F}" destId="{5164163D-55EC-4DF6-8BE8-6B204320930A}" srcOrd="2" destOrd="0" parTransId="{98A14E6F-3E24-4115-8BB6-8A972187487A}" sibTransId="{7F693D30-9AA7-4A4E-9FC9-C2856F15C464}"/>
    <dgm:cxn modelId="{F23BCF04-4197-438E-BFB2-E02DE998F1C0}" type="presOf" srcId="{B2BDB774-4D30-40F9-9232-F144DEC1303F}" destId="{0748D8C7-C37B-4573-A250-1D7C9126D95F}" srcOrd="0" destOrd="0" presId="urn:microsoft.com/office/officeart/2005/8/layout/hProcess9"/>
    <dgm:cxn modelId="{F70A7015-F038-4BB2-95B1-E691C22FB506}" srcId="{B2BDB774-4D30-40F9-9232-F144DEC1303F}" destId="{18427673-C157-4772-9DDE-7E427E2A5139}" srcOrd="1" destOrd="0" parTransId="{2DEDC180-0A9A-4960-A097-23180686E134}" sibTransId="{25361D7F-97BC-4C26-B845-671B24CC3D9C}"/>
    <dgm:cxn modelId="{13661C1E-1154-4DA5-801C-E04248B11642}" type="presOf" srcId="{2472766C-6174-4353-B3BF-A815DA44A06E}" destId="{50490C32-9718-490E-8E70-E0DBAB2A17B9}" srcOrd="0" destOrd="0" presId="urn:microsoft.com/office/officeart/2005/8/layout/hProcess9"/>
    <dgm:cxn modelId="{A95B963C-D323-4954-9083-CB65A846419A}" type="presOf" srcId="{CBA873B7-903A-41EE-9CB6-B056C7FC4667}" destId="{DBFE785C-F66F-42FC-89A8-A1980830C790}" srcOrd="0" destOrd="0" presId="urn:microsoft.com/office/officeart/2005/8/layout/hProcess9"/>
    <dgm:cxn modelId="{EEBA9340-F61A-4C6D-8FD7-865BE66501D0}" type="presOf" srcId="{5164163D-55EC-4DF6-8BE8-6B204320930A}" destId="{DB7FD140-B9F2-4599-8726-E9547EC4C0A5}" srcOrd="0" destOrd="0" presId="urn:microsoft.com/office/officeart/2005/8/layout/hProcess9"/>
    <dgm:cxn modelId="{ABCD7A4B-87FD-465E-AA86-64E27E5B6EB3}" srcId="{B2BDB774-4D30-40F9-9232-F144DEC1303F}" destId="{2472766C-6174-4353-B3BF-A815DA44A06E}" srcOrd="4" destOrd="0" parTransId="{A7511224-DA0B-4C55-9C32-039CDB103F12}" sibTransId="{DF8DE166-4AAD-4929-9247-4055083F9D93}"/>
    <dgm:cxn modelId="{7C248E54-9EFF-4D83-AA53-EE3F680A6B8D}" srcId="{B2BDB774-4D30-40F9-9232-F144DEC1303F}" destId="{CBA873B7-903A-41EE-9CB6-B056C7FC4667}" srcOrd="3" destOrd="0" parTransId="{128088A3-12F8-4F5C-BEAB-1C803F0BF9B4}" sibTransId="{E3E6B688-ED39-4D75-B3CA-4BF94D439A83}"/>
    <dgm:cxn modelId="{5A6C199E-988A-42B6-8E65-2A471BF06B90}" type="presOf" srcId="{18427673-C157-4772-9DDE-7E427E2A5139}" destId="{88A51586-766E-47F1-8F40-3D942C5805FE}" srcOrd="0" destOrd="0" presId="urn:microsoft.com/office/officeart/2005/8/layout/hProcess9"/>
    <dgm:cxn modelId="{105518A7-540A-4464-8B78-48322A557D6A}" type="presOf" srcId="{DBD3DE53-0B89-4B53-BF1D-09A30C5F736E}" destId="{1B1704F1-A697-441A-B9A7-9E112F0506F0}" srcOrd="0" destOrd="0" presId="urn:microsoft.com/office/officeart/2005/8/layout/hProcess9"/>
    <dgm:cxn modelId="{B499A7EC-1B6C-4FA5-956F-BFB235F9920F}" srcId="{B2BDB774-4D30-40F9-9232-F144DEC1303F}" destId="{DBD3DE53-0B89-4B53-BF1D-09A30C5F736E}" srcOrd="0" destOrd="0" parTransId="{B707D2C4-8B5F-4576-945A-EFA4C1EF1937}" sibTransId="{E5045CC3-5531-419B-A07B-948AB55152C4}"/>
    <dgm:cxn modelId="{84425534-1B9E-4B52-A586-3932C287C600}" type="presParOf" srcId="{0748D8C7-C37B-4573-A250-1D7C9126D95F}" destId="{8253E36B-5388-4039-8386-A1731B39612D}" srcOrd="0" destOrd="0" presId="urn:microsoft.com/office/officeart/2005/8/layout/hProcess9"/>
    <dgm:cxn modelId="{F53E2E92-2D75-420F-A72E-FC5D28D45E1A}" type="presParOf" srcId="{0748D8C7-C37B-4573-A250-1D7C9126D95F}" destId="{DD07072E-8B87-4860-9A27-37ED28364549}" srcOrd="1" destOrd="0" presId="urn:microsoft.com/office/officeart/2005/8/layout/hProcess9"/>
    <dgm:cxn modelId="{95FEB5E7-CAE8-4E62-AEE7-ABD1F5A56C22}" type="presParOf" srcId="{DD07072E-8B87-4860-9A27-37ED28364549}" destId="{1B1704F1-A697-441A-B9A7-9E112F0506F0}" srcOrd="0" destOrd="0" presId="urn:microsoft.com/office/officeart/2005/8/layout/hProcess9"/>
    <dgm:cxn modelId="{82182D42-A638-4A0C-9450-E49D85491F77}" type="presParOf" srcId="{DD07072E-8B87-4860-9A27-37ED28364549}" destId="{0D3219A1-991D-4559-96DD-A2E9C401BB9C}" srcOrd="1" destOrd="0" presId="urn:microsoft.com/office/officeart/2005/8/layout/hProcess9"/>
    <dgm:cxn modelId="{1317D90F-FE82-4D26-9726-39A9EC9E7642}" type="presParOf" srcId="{DD07072E-8B87-4860-9A27-37ED28364549}" destId="{88A51586-766E-47F1-8F40-3D942C5805FE}" srcOrd="2" destOrd="0" presId="urn:microsoft.com/office/officeart/2005/8/layout/hProcess9"/>
    <dgm:cxn modelId="{B4D84228-C175-4C47-802C-36A8E061D2C1}" type="presParOf" srcId="{DD07072E-8B87-4860-9A27-37ED28364549}" destId="{F4C05EA3-880E-4034-B8D9-DFEDFEB046BF}" srcOrd="3" destOrd="0" presId="urn:microsoft.com/office/officeart/2005/8/layout/hProcess9"/>
    <dgm:cxn modelId="{2315DDA5-3A26-4076-AA1E-C7D83EEDB047}" type="presParOf" srcId="{DD07072E-8B87-4860-9A27-37ED28364549}" destId="{DB7FD140-B9F2-4599-8726-E9547EC4C0A5}" srcOrd="4" destOrd="0" presId="urn:microsoft.com/office/officeart/2005/8/layout/hProcess9"/>
    <dgm:cxn modelId="{BEABBAE8-A37D-41AB-9D4C-977CF727B598}" type="presParOf" srcId="{DD07072E-8B87-4860-9A27-37ED28364549}" destId="{01F07B80-F193-42F6-84C9-0319DAB8B8C7}" srcOrd="5" destOrd="0" presId="urn:microsoft.com/office/officeart/2005/8/layout/hProcess9"/>
    <dgm:cxn modelId="{429457A0-866C-434B-B881-D54F6C19E7F8}" type="presParOf" srcId="{DD07072E-8B87-4860-9A27-37ED28364549}" destId="{DBFE785C-F66F-42FC-89A8-A1980830C790}" srcOrd="6" destOrd="0" presId="urn:microsoft.com/office/officeart/2005/8/layout/hProcess9"/>
    <dgm:cxn modelId="{7CF413E5-5C71-43DD-90B2-2E12B29FD4F2}" type="presParOf" srcId="{DD07072E-8B87-4860-9A27-37ED28364549}" destId="{D476E7A1-80AD-4A68-AFAF-981456E1A228}" srcOrd="7" destOrd="0" presId="urn:microsoft.com/office/officeart/2005/8/layout/hProcess9"/>
    <dgm:cxn modelId="{35D38E79-E2B5-4FEE-9161-9E2A170C8FF3}" type="presParOf" srcId="{DD07072E-8B87-4860-9A27-37ED28364549}" destId="{50490C32-9718-490E-8E70-E0DBAB2A17B9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5ADD82-FDF0-4510-A022-0594D4A8A32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6343B11B-6528-44EC-A040-FD55A36D1568}">
      <dgm:prSet custT="1"/>
      <dgm:spPr>
        <a:ln>
          <a:prstDash val="sysDot"/>
        </a:ln>
      </dgm:spPr>
      <dgm:t>
        <a:bodyPr/>
        <a:lstStyle/>
        <a:p>
          <a:r>
            <a:rPr lang="pt-BR" sz="1800" dirty="0">
              <a:latin typeface="Arial Narrow" panose="020B0606020202030204" pitchFamily="34" charset="0"/>
            </a:rPr>
            <a:t>A venda de cigarro avulso.</a:t>
          </a:r>
        </a:p>
      </dgm:t>
    </dgm:pt>
    <dgm:pt modelId="{A5F127D9-B1CE-4C88-9D55-0BDF3E23E453}" type="parTrans" cxnId="{DD7EEF4D-3C7E-4444-8067-22EDAB9D3BF8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48413A12-1BC6-4DBC-AD99-C4194CAF573D}" type="sibTrans" cxnId="{DD7EEF4D-3C7E-4444-8067-22EDAB9D3BF8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1BD21EB2-09E7-4730-8D0C-74BAA43D819E}">
      <dgm:prSet custT="1"/>
      <dgm:spPr/>
      <dgm:t>
        <a:bodyPr/>
        <a:lstStyle/>
        <a:p>
          <a:r>
            <a:rPr lang="pt-BR" sz="1800" dirty="0">
              <a:latin typeface="Arial Narrow" panose="020B0606020202030204" pitchFamily="34" charset="0"/>
            </a:rPr>
            <a:t>O baixo custo do cigarro ilegal.</a:t>
          </a:r>
        </a:p>
      </dgm:t>
    </dgm:pt>
    <dgm:pt modelId="{98336180-B041-40D6-A304-C8CA78E850A6}" type="parTrans" cxnId="{9928F0B5-E1C2-4DE3-A993-282E9AFF28C7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8047FD3C-4A1F-46F7-B7B7-1909D5D886B6}" type="sibTrans" cxnId="{9928F0B5-E1C2-4DE3-A993-282E9AFF28C7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48EB4298-4DF9-41D5-A3B1-B85AD2BBC40D}">
      <dgm:prSet custT="1"/>
      <dgm:spPr/>
      <dgm:t>
        <a:bodyPr/>
        <a:lstStyle/>
        <a:p>
          <a:r>
            <a:rPr lang="pt-BR" sz="1800" dirty="0">
              <a:latin typeface="Arial Narrow" panose="020B0606020202030204" pitchFamily="34" charset="0"/>
            </a:rPr>
            <a:t>A suscetibilidade individual.</a:t>
          </a:r>
        </a:p>
      </dgm:t>
    </dgm:pt>
    <dgm:pt modelId="{C0F66654-AB4B-4054-AE16-435B935B972E}" type="parTrans" cxnId="{AB666E93-CAC8-4FBA-B640-311177717BD9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6A7C1D0C-2A71-42EF-9ED4-F196097B4043}" type="sibTrans" cxnId="{AB666E93-CAC8-4FBA-B640-311177717BD9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63AF488E-C4FB-4C15-BC28-FB11E2EDE343}">
      <dgm:prSet custT="1"/>
      <dgm:spPr/>
      <dgm:t>
        <a:bodyPr/>
        <a:lstStyle/>
        <a:p>
          <a:r>
            <a:rPr lang="pt-BR" sz="1800" dirty="0">
              <a:latin typeface="Arial Narrow" panose="020B0606020202030204" pitchFamily="34" charset="0"/>
            </a:rPr>
            <a:t>A publicidade e a propaganda subliminar.</a:t>
          </a:r>
        </a:p>
      </dgm:t>
    </dgm:pt>
    <dgm:pt modelId="{48B5A093-8E89-4BED-8528-EC39D0040819}" type="parTrans" cxnId="{760D30D9-B092-42CF-AED1-71258AEAD67F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A5034A6B-D2D1-492D-B38A-2A18720BCDEB}" type="sibTrans" cxnId="{760D30D9-B092-42CF-AED1-71258AEAD67F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9357146C-2304-4019-ADE2-3971FC5F0C68}">
      <dgm:prSet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pt-BR" sz="1800" dirty="0">
              <a:latin typeface="Arial Narrow" panose="020B0606020202030204" pitchFamily="34" charset="0"/>
            </a:rPr>
            <a:t>Os modelos de comportamento; amigos; artistas; familiares; profissionais.</a:t>
          </a:r>
        </a:p>
      </dgm:t>
    </dgm:pt>
    <dgm:pt modelId="{8582114E-DFCE-425A-B700-5A13292E9EED}" type="parTrans" cxnId="{327A84A2-A192-4AAC-910D-53246526E168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AE5F3BD9-7080-4D26-9A16-A17B1621D46B}" type="sibTrans" cxnId="{327A84A2-A192-4AAC-910D-53246526E168}">
      <dgm:prSet/>
      <dgm:spPr/>
      <dgm:t>
        <a:bodyPr/>
        <a:lstStyle/>
        <a:p>
          <a:endParaRPr lang="pt-BR" sz="1800">
            <a:latin typeface="Arial Narrow" panose="020B0606020202030204" pitchFamily="34" charset="0"/>
          </a:endParaRPr>
        </a:p>
      </dgm:t>
    </dgm:pt>
    <dgm:pt modelId="{953B8788-9AFB-41C2-83AC-C39688F38218}">
      <dgm:prSet custT="1"/>
      <dgm:spPr>
        <a:ln>
          <a:prstDash val="sysDot"/>
        </a:ln>
      </dgm:spPr>
      <dgm:t>
        <a:bodyPr/>
        <a:lstStyle/>
        <a:p>
          <a:r>
            <a:rPr lang="pt-BR" sz="1800" dirty="0">
              <a:latin typeface="Arial Narrow" panose="020B0606020202030204" pitchFamily="34" charset="0"/>
            </a:rPr>
            <a:t>O fácil acesso: a venda proibida à menores.</a:t>
          </a:r>
        </a:p>
      </dgm:t>
    </dgm:pt>
    <dgm:pt modelId="{EC86B7C2-EB61-49F2-BC13-B703D126F8A1}" type="parTrans" cxnId="{61A21D26-A8A4-49B9-B0B3-0F0DD6910678}">
      <dgm:prSet/>
      <dgm:spPr/>
      <dgm:t>
        <a:bodyPr/>
        <a:lstStyle/>
        <a:p>
          <a:endParaRPr lang="pt-BR"/>
        </a:p>
      </dgm:t>
    </dgm:pt>
    <dgm:pt modelId="{2F3EF849-F64C-4043-9460-5CEF7D0CEE4F}" type="sibTrans" cxnId="{61A21D26-A8A4-49B9-B0B3-0F0DD6910678}">
      <dgm:prSet/>
      <dgm:spPr/>
      <dgm:t>
        <a:bodyPr/>
        <a:lstStyle/>
        <a:p>
          <a:endParaRPr lang="pt-BR"/>
        </a:p>
      </dgm:t>
    </dgm:pt>
    <dgm:pt modelId="{3B5EA544-E78F-4B8D-83A8-1FC538D9F5C2}" type="pres">
      <dgm:prSet presAssocID="{FB5ADD82-FDF0-4510-A022-0594D4A8A32F}" presName="compositeShape" presStyleCnt="0">
        <dgm:presLayoutVars>
          <dgm:chMax val="7"/>
          <dgm:dir/>
          <dgm:resizeHandles val="exact"/>
        </dgm:presLayoutVars>
      </dgm:prSet>
      <dgm:spPr/>
    </dgm:pt>
    <dgm:pt modelId="{748CE7B4-C451-4A6B-994B-C701A6C0D0BB}" type="pres">
      <dgm:prSet presAssocID="{6343B11B-6528-44EC-A040-FD55A36D1568}" presName="circ1" presStyleLbl="vennNode1" presStyleIdx="0" presStyleCnt="6"/>
      <dgm:spPr>
        <a:solidFill>
          <a:srgbClr val="33CCCC">
            <a:alpha val="5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C0419FBF-A872-44BF-A7D1-A3FB47A55AD9}" type="pres">
      <dgm:prSet presAssocID="{6343B11B-6528-44EC-A040-FD55A36D1568}" presName="circ1Tx" presStyleLbl="revTx" presStyleIdx="0" presStyleCnt="0" custLinFactNeighborX="13879" custLinFactNeighborY="-10380">
        <dgm:presLayoutVars>
          <dgm:chMax val="0"/>
          <dgm:chPref val="0"/>
          <dgm:bulletEnabled val="1"/>
        </dgm:presLayoutVars>
      </dgm:prSet>
      <dgm:spPr/>
    </dgm:pt>
    <dgm:pt modelId="{AA3A3550-7B32-4D99-91FC-0EBC5C16DE8E}" type="pres">
      <dgm:prSet presAssocID="{1BD21EB2-09E7-4730-8D0C-74BAA43D819E}" presName="circ2" presStyleLbl="vennNode1" presStyleIdx="1" presStyleCnt="6"/>
      <dgm:spPr>
        <a:solidFill>
          <a:srgbClr val="FF0000">
            <a:alpha val="5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3E37F6D-3992-4EEB-8A13-4951FB6B3A48}" type="pres">
      <dgm:prSet presAssocID="{1BD21EB2-09E7-4730-8D0C-74BAA43D819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B11C76B8-8402-4026-89BD-350A32034C07}" type="pres">
      <dgm:prSet presAssocID="{48EB4298-4DF9-41D5-A3B1-B85AD2BBC40D}" presName="circ3" presStyleLbl="vennNode1" presStyleIdx="2" presStyleCnt="6"/>
      <dgm:spPr>
        <a:solidFill>
          <a:srgbClr val="7030A0">
            <a:alpha val="5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8548E7EA-B6DC-41D4-B6B3-07D29BB672C8}" type="pres">
      <dgm:prSet presAssocID="{48EB4298-4DF9-41D5-A3B1-B85AD2BBC40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33C6DBB-72E0-4356-94D8-72A4E154C606}" type="pres">
      <dgm:prSet presAssocID="{63AF488E-C4FB-4C15-BC28-FB11E2EDE343}" presName="circ4" presStyleLbl="vennNode1" presStyleIdx="3" presStyleCnt="6"/>
      <dgm:spPr>
        <a:solidFill>
          <a:srgbClr val="FFFF00">
            <a:alpha val="5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494E6723-C0CA-4C2E-AB90-156670CD0BD9}" type="pres">
      <dgm:prSet presAssocID="{63AF488E-C4FB-4C15-BC28-FB11E2EDE343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0DF4553-DA2F-4DF3-82AA-9FAF352E4C8B}" type="pres">
      <dgm:prSet presAssocID="{9357146C-2304-4019-ADE2-3971FC5F0C68}" presName="circ5" presStyleLbl="vennNode1" presStyleIdx="4" presStyleCnt="6"/>
      <dgm:spPr>
        <a:solidFill>
          <a:srgbClr val="00B050">
            <a:alpha val="50000"/>
          </a:srgb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B6FB814-FF9D-42F5-A21B-D5502B1D9D53}" type="pres">
      <dgm:prSet presAssocID="{9357146C-2304-4019-ADE2-3971FC5F0C68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38D25281-9F78-42BE-B54B-0EA027D3BE13}" type="pres">
      <dgm:prSet presAssocID="{953B8788-9AFB-41C2-83AC-C39688F38218}" presName="circ6" presStyleLbl="vennNode1" presStyleIdx="5" presStyleCnt="6"/>
      <dgm:spPr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</dgm:pt>
    <dgm:pt modelId="{272603F2-57F6-4522-A3BA-4E94D0894871}" type="pres">
      <dgm:prSet presAssocID="{953B8788-9AFB-41C2-83AC-C39688F38218}" presName="circ6Tx" presStyleLbl="revTx" presStyleIdx="0" presStyleCnt="0" custLinFactNeighborX="-3797" custLinFactNeighborY="-41581">
        <dgm:presLayoutVars>
          <dgm:chMax val="0"/>
          <dgm:chPref val="0"/>
          <dgm:bulletEnabled val="1"/>
        </dgm:presLayoutVars>
      </dgm:prSet>
      <dgm:spPr/>
    </dgm:pt>
  </dgm:ptLst>
  <dgm:cxnLst>
    <dgm:cxn modelId="{264DFC0B-26E6-45B1-BDD0-4AAB97077A6D}" type="presOf" srcId="{FB5ADD82-FDF0-4510-A022-0594D4A8A32F}" destId="{3B5EA544-E78F-4B8D-83A8-1FC538D9F5C2}" srcOrd="0" destOrd="0" presId="urn:microsoft.com/office/officeart/2005/8/layout/venn1"/>
    <dgm:cxn modelId="{A4FE7B15-E6A8-4C33-AE4C-873CEC794DA6}" type="presOf" srcId="{6343B11B-6528-44EC-A040-FD55A36D1568}" destId="{C0419FBF-A872-44BF-A7D1-A3FB47A55AD9}" srcOrd="0" destOrd="0" presId="urn:microsoft.com/office/officeart/2005/8/layout/venn1"/>
    <dgm:cxn modelId="{61A21D26-A8A4-49B9-B0B3-0F0DD6910678}" srcId="{FB5ADD82-FDF0-4510-A022-0594D4A8A32F}" destId="{953B8788-9AFB-41C2-83AC-C39688F38218}" srcOrd="5" destOrd="0" parTransId="{EC86B7C2-EB61-49F2-BC13-B703D126F8A1}" sibTransId="{2F3EF849-F64C-4043-9460-5CEF7D0CEE4F}"/>
    <dgm:cxn modelId="{50208C33-B3E8-4B7C-AADE-4D15BA3AA0F2}" type="presOf" srcId="{1BD21EB2-09E7-4730-8D0C-74BAA43D819E}" destId="{83E37F6D-3992-4EEB-8A13-4951FB6B3A48}" srcOrd="0" destOrd="0" presId="urn:microsoft.com/office/officeart/2005/8/layout/venn1"/>
    <dgm:cxn modelId="{DD7EEF4D-3C7E-4444-8067-22EDAB9D3BF8}" srcId="{FB5ADD82-FDF0-4510-A022-0594D4A8A32F}" destId="{6343B11B-6528-44EC-A040-FD55A36D1568}" srcOrd="0" destOrd="0" parTransId="{A5F127D9-B1CE-4C88-9D55-0BDF3E23E453}" sibTransId="{48413A12-1BC6-4DBC-AD99-C4194CAF573D}"/>
    <dgm:cxn modelId="{AB666E93-CAC8-4FBA-B640-311177717BD9}" srcId="{FB5ADD82-FDF0-4510-A022-0594D4A8A32F}" destId="{48EB4298-4DF9-41D5-A3B1-B85AD2BBC40D}" srcOrd="2" destOrd="0" parTransId="{C0F66654-AB4B-4054-AE16-435B935B972E}" sibTransId="{6A7C1D0C-2A71-42EF-9ED4-F196097B4043}"/>
    <dgm:cxn modelId="{327A84A2-A192-4AAC-910D-53246526E168}" srcId="{FB5ADD82-FDF0-4510-A022-0594D4A8A32F}" destId="{9357146C-2304-4019-ADE2-3971FC5F0C68}" srcOrd="4" destOrd="0" parTransId="{8582114E-DFCE-425A-B700-5A13292E9EED}" sibTransId="{AE5F3BD9-7080-4D26-9A16-A17B1621D46B}"/>
    <dgm:cxn modelId="{6C826BAD-5990-4126-9B50-74BD0CEB9351}" type="presOf" srcId="{63AF488E-C4FB-4C15-BC28-FB11E2EDE343}" destId="{494E6723-C0CA-4C2E-AB90-156670CD0BD9}" srcOrd="0" destOrd="0" presId="urn:microsoft.com/office/officeart/2005/8/layout/venn1"/>
    <dgm:cxn modelId="{9928F0B5-E1C2-4DE3-A993-282E9AFF28C7}" srcId="{FB5ADD82-FDF0-4510-A022-0594D4A8A32F}" destId="{1BD21EB2-09E7-4730-8D0C-74BAA43D819E}" srcOrd="1" destOrd="0" parTransId="{98336180-B041-40D6-A304-C8CA78E850A6}" sibTransId="{8047FD3C-4A1F-46F7-B7B7-1909D5D886B6}"/>
    <dgm:cxn modelId="{0B8876C5-F4D1-4AE2-B52F-75C4934C911F}" type="presOf" srcId="{953B8788-9AFB-41C2-83AC-C39688F38218}" destId="{272603F2-57F6-4522-A3BA-4E94D0894871}" srcOrd="0" destOrd="0" presId="urn:microsoft.com/office/officeart/2005/8/layout/venn1"/>
    <dgm:cxn modelId="{760D30D9-B092-42CF-AED1-71258AEAD67F}" srcId="{FB5ADD82-FDF0-4510-A022-0594D4A8A32F}" destId="{63AF488E-C4FB-4C15-BC28-FB11E2EDE343}" srcOrd="3" destOrd="0" parTransId="{48B5A093-8E89-4BED-8528-EC39D0040819}" sibTransId="{A5034A6B-D2D1-492D-B38A-2A18720BCDEB}"/>
    <dgm:cxn modelId="{CCC727E4-A3FF-49FA-A5AC-11B7AC7C6174}" type="presOf" srcId="{9357146C-2304-4019-ADE2-3971FC5F0C68}" destId="{2B6FB814-FF9D-42F5-A21B-D5502B1D9D53}" srcOrd="0" destOrd="0" presId="urn:microsoft.com/office/officeart/2005/8/layout/venn1"/>
    <dgm:cxn modelId="{46A2F4FB-CB65-421B-96A5-AF09688122F4}" type="presOf" srcId="{48EB4298-4DF9-41D5-A3B1-B85AD2BBC40D}" destId="{8548E7EA-B6DC-41D4-B6B3-07D29BB672C8}" srcOrd="0" destOrd="0" presId="urn:microsoft.com/office/officeart/2005/8/layout/venn1"/>
    <dgm:cxn modelId="{00409036-B1CA-4230-9AC8-A3475C6E320A}" type="presParOf" srcId="{3B5EA544-E78F-4B8D-83A8-1FC538D9F5C2}" destId="{748CE7B4-C451-4A6B-994B-C701A6C0D0BB}" srcOrd="0" destOrd="0" presId="urn:microsoft.com/office/officeart/2005/8/layout/venn1"/>
    <dgm:cxn modelId="{BD6B517F-B4BD-4230-89F8-DA5AE9FEC0DD}" type="presParOf" srcId="{3B5EA544-E78F-4B8D-83A8-1FC538D9F5C2}" destId="{C0419FBF-A872-44BF-A7D1-A3FB47A55AD9}" srcOrd="1" destOrd="0" presId="urn:microsoft.com/office/officeart/2005/8/layout/venn1"/>
    <dgm:cxn modelId="{2D3675FF-AFE7-4949-8C9F-553F6DC1BD04}" type="presParOf" srcId="{3B5EA544-E78F-4B8D-83A8-1FC538D9F5C2}" destId="{AA3A3550-7B32-4D99-91FC-0EBC5C16DE8E}" srcOrd="2" destOrd="0" presId="urn:microsoft.com/office/officeart/2005/8/layout/venn1"/>
    <dgm:cxn modelId="{EE88F291-83EA-473B-9315-B845D2BFF589}" type="presParOf" srcId="{3B5EA544-E78F-4B8D-83A8-1FC538D9F5C2}" destId="{83E37F6D-3992-4EEB-8A13-4951FB6B3A48}" srcOrd="3" destOrd="0" presId="urn:microsoft.com/office/officeart/2005/8/layout/venn1"/>
    <dgm:cxn modelId="{10DC4C6D-80F4-4FA8-90A4-10257E5BC57B}" type="presParOf" srcId="{3B5EA544-E78F-4B8D-83A8-1FC538D9F5C2}" destId="{B11C76B8-8402-4026-89BD-350A32034C07}" srcOrd="4" destOrd="0" presId="urn:microsoft.com/office/officeart/2005/8/layout/venn1"/>
    <dgm:cxn modelId="{5F9DDB50-3797-4559-BE73-E96795717B24}" type="presParOf" srcId="{3B5EA544-E78F-4B8D-83A8-1FC538D9F5C2}" destId="{8548E7EA-B6DC-41D4-B6B3-07D29BB672C8}" srcOrd="5" destOrd="0" presId="urn:microsoft.com/office/officeart/2005/8/layout/venn1"/>
    <dgm:cxn modelId="{6B427813-5043-47FD-BC06-B2C7F9DD361D}" type="presParOf" srcId="{3B5EA544-E78F-4B8D-83A8-1FC538D9F5C2}" destId="{733C6DBB-72E0-4356-94D8-72A4E154C606}" srcOrd="6" destOrd="0" presId="urn:microsoft.com/office/officeart/2005/8/layout/venn1"/>
    <dgm:cxn modelId="{6FB92461-3BDF-4869-9C7E-F9064A04E92A}" type="presParOf" srcId="{3B5EA544-E78F-4B8D-83A8-1FC538D9F5C2}" destId="{494E6723-C0CA-4C2E-AB90-156670CD0BD9}" srcOrd="7" destOrd="0" presId="urn:microsoft.com/office/officeart/2005/8/layout/venn1"/>
    <dgm:cxn modelId="{372CA8AE-8EF9-4B6D-B737-2EAAA8206176}" type="presParOf" srcId="{3B5EA544-E78F-4B8D-83A8-1FC538D9F5C2}" destId="{80DF4553-DA2F-4DF3-82AA-9FAF352E4C8B}" srcOrd="8" destOrd="0" presId="urn:microsoft.com/office/officeart/2005/8/layout/venn1"/>
    <dgm:cxn modelId="{5BD1C12D-B07C-42EF-BEB7-8216EEC636C0}" type="presParOf" srcId="{3B5EA544-E78F-4B8D-83A8-1FC538D9F5C2}" destId="{2B6FB814-FF9D-42F5-A21B-D5502B1D9D53}" srcOrd="9" destOrd="0" presId="urn:microsoft.com/office/officeart/2005/8/layout/venn1"/>
    <dgm:cxn modelId="{C2F8C3C3-0416-413A-B2EA-73044EF84FAF}" type="presParOf" srcId="{3B5EA544-E78F-4B8D-83A8-1FC538D9F5C2}" destId="{38D25281-9F78-42BE-B54B-0EA027D3BE13}" srcOrd="10" destOrd="0" presId="urn:microsoft.com/office/officeart/2005/8/layout/venn1"/>
    <dgm:cxn modelId="{B5A58B31-C59B-40B3-9546-2A194D8143A3}" type="presParOf" srcId="{3B5EA544-E78F-4B8D-83A8-1FC538D9F5C2}" destId="{272603F2-57F6-4522-A3BA-4E94D0894871}" srcOrd="11" destOrd="0" presId="urn:microsoft.com/office/officeart/2005/8/layout/venn1"/>
  </dgm:cxnLst>
  <dgm:bg/>
  <dgm:whole>
    <a:ln w="38100"/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A6053AA-028D-4C79-8AEC-7C268951E9E7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B17A2FC9-9640-48BB-B381-D32DEE22F2DB}">
      <dgm:prSet phldrT="[Texto]" custT="1"/>
      <dgm:spPr>
        <a:solidFill>
          <a:srgbClr val="33CC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600" dirty="0">
              <a:solidFill>
                <a:schemeClr val="bg1"/>
              </a:solidFill>
            </a:rPr>
            <a:t>Convenção - Quadro da OMS para o Controle do Tabaco</a:t>
          </a:r>
        </a:p>
      </dgm:t>
    </dgm:pt>
    <dgm:pt modelId="{40E2EC00-F1E2-4ED1-87A5-8AB1C08FF14D}" type="parTrans" cxnId="{20C3251D-81CC-4419-AADF-9376EA9184A2}">
      <dgm:prSet/>
      <dgm:spPr/>
      <dgm:t>
        <a:bodyPr/>
        <a:lstStyle/>
        <a:p>
          <a:endParaRPr lang="pt-BR"/>
        </a:p>
      </dgm:t>
    </dgm:pt>
    <dgm:pt modelId="{83016817-EEDF-4DD4-96EF-E6816BEAAE65}" type="sibTrans" cxnId="{20C3251D-81CC-4419-AADF-9376EA9184A2}">
      <dgm:prSet/>
      <dgm:spPr>
        <a:solidFill>
          <a:srgbClr val="C0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F4BB278E-ADBF-48E2-B6E1-C3EFA3B61725}">
      <dgm:prSet phldrT="[Texto]"/>
      <dgm:spPr>
        <a:solidFill>
          <a:srgbClr val="7030A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dirty="0"/>
            <a:t>Política Nacional de Controle do Tabaco</a:t>
          </a:r>
        </a:p>
      </dgm:t>
    </dgm:pt>
    <dgm:pt modelId="{F6F13CFF-AF83-4157-B583-5CE3AE880BBD}" type="parTrans" cxnId="{E3E5606C-684E-482A-AB97-0AFB4D936609}">
      <dgm:prSet/>
      <dgm:spPr/>
      <dgm:t>
        <a:bodyPr/>
        <a:lstStyle/>
        <a:p>
          <a:endParaRPr lang="pt-BR"/>
        </a:p>
      </dgm:t>
    </dgm:pt>
    <dgm:pt modelId="{ED0877A3-B81A-420B-AC03-D5CCFAB56921}" type="sibTrans" cxnId="{E3E5606C-684E-482A-AB97-0AFB4D936609}">
      <dgm:prSet/>
      <dgm:spPr>
        <a:solidFill>
          <a:srgbClr val="C0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3ADF0116-FE6A-46EB-A18D-56DDC7F2A430}">
      <dgm:prSet phldrT="[Texto]" custT="1"/>
      <dgm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2400" dirty="0"/>
            <a:t>PNCT</a:t>
          </a:r>
        </a:p>
      </dgm:t>
    </dgm:pt>
    <dgm:pt modelId="{5CCC9A9B-9856-4D2B-A949-38E40138308C}" type="parTrans" cxnId="{DD001197-F39A-45E3-9216-C3A089B1BD0D}">
      <dgm:prSet/>
      <dgm:spPr/>
      <dgm:t>
        <a:bodyPr/>
        <a:lstStyle/>
        <a:p>
          <a:endParaRPr lang="pt-BR"/>
        </a:p>
      </dgm:t>
    </dgm:pt>
    <dgm:pt modelId="{DC085106-B196-488B-8734-5E1FC3F691C0}" type="sibTrans" cxnId="{DD001197-F39A-45E3-9216-C3A089B1BD0D}">
      <dgm:prSet/>
      <dgm:spPr>
        <a:solidFill>
          <a:srgbClr val="C00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pt-BR"/>
        </a:p>
      </dgm:t>
    </dgm:pt>
    <dgm:pt modelId="{15511F82-0438-41B9-A34F-80C84DA38B2E}" type="pres">
      <dgm:prSet presAssocID="{2A6053AA-028D-4C79-8AEC-7C268951E9E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7C9249A-CD13-4AB3-90D1-9389D044523F}" type="pres">
      <dgm:prSet presAssocID="{B17A2FC9-9640-48BB-B381-D32DEE22F2DB}" presName="gear1" presStyleLbl="node1" presStyleIdx="0" presStyleCnt="3">
        <dgm:presLayoutVars>
          <dgm:chMax val="1"/>
          <dgm:bulletEnabled val="1"/>
        </dgm:presLayoutVars>
      </dgm:prSet>
      <dgm:spPr/>
    </dgm:pt>
    <dgm:pt modelId="{4ACFAD44-8E31-46BA-8739-6A5AC30724DB}" type="pres">
      <dgm:prSet presAssocID="{B17A2FC9-9640-48BB-B381-D32DEE22F2DB}" presName="gear1srcNode" presStyleLbl="node1" presStyleIdx="0" presStyleCnt="3"/>
      <dgm:spPr/>
    </dgm:pt>
    <dgm:pt modelId="{C718D79B-A748-4784-B84B-B505F1F37595}" type="pres">
      <dgm:prSet presAssocID="{B17A2FC9-9640-48BB-B381-D32DEE22F2DB}" presName="gear1dstNode" presStyleLbl="node1" presStyleIdx="0" presStyleCnt="3"/>
      <dgm:spPr/>
    </dgm:pt>
    <dgm:pt modelId="{42B2436A-946B-44F7-9063-EFC6FA5DBE3E}" type="pres">
      <dgm:prSet presAssocID="{F4BB278E-ADBF-48E2-B6E1-C3EFA3B61725}" presName="gear2" presStyleLbl="node1" presStyleIdx="1" presStyleCnt="3" custScaleX="122750" custScaleY="113976">
        <dgm:presLayoutVars>
          <dgm:chMax val="1"/>
          <dgm:bulletEnabled val="1"/>
        </dgm:presLayoutVars>
      </dgm:prSet>
      <dgm:spPr/>
    </dgm:pt>
    <dgm:pt modelId="{01BB4B76-4287-4CE4-B95E-FC59619B8C55}" type="pres">
      <dgm:prSet presAssocID="{F4BB278E-ADBF-48E2-B6E1-C3EFA3B61725}" presName="gear2srcNode" presStyleLbl="node1" presStyleIdx="1" presStyleCnt="3"/>
      <dgm:spPr/>
    </dgm:pt>
    <dgm:pt modelId="{896804C7-968A-4B7A-B9BE-BE4A34FA8385}" type="pres">
      <dgm:prSet presAssocID="{F4BB278E-ADBF-48E2-B6E1-C3EFA3B61725}" presName="gear2dstNode" presStyleLbl="node1" presStyleIdx="1" presStyleCnt="3"/>
      <dgm:spPr/>
    </dgm:pt>
    <dgm:pt modelId="{630E124A-4913-4E5D-9171-53C8E30C111C}" type="pres">
      <dgm:prSet presAssocID="{3ADF0116-FE6A-46EB-A18D-56DDC7F2A430}" presName="gear3" presStyleLbl="node1" presStyleIdx="2" presStyleCnt="3" custLinFactNeighborX="4774" custLinFactNeighborY="-9555"/>
      <dgm:spPr/>
    </dgm:pt>
    <dgm:pt modelId="{77DA99D2-4A36-4F55-9C75-BD8D9A88E34C}" type="pres">
      <dgm:prSet presAssocID="{3ADF0116-FE6A-46EB-A18D-56DDC7F2A430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BCB7D45-0354-4811-B9FD-0362D2938E70}" type="pres">
      <dgm:prSet presAssocID="{3ADF0116-FE6A-46EB-A18D-56DDC7F2A430}" presName="gear3srcNode" presStyleLbl="node1" presStyleIdx="2" presStyleCnt="3"/>
      <dgm:spPr/>
    </dgm:pt>
    <dgm:pt modelId="{E5AFBC8F-49A3-4216-B445-E5B988F431AB}" type="pres">
      <dgm:prSet presAssocID="{3ADF0116-FE6A-46EB-A18D-56DDC7F2A430}" presName="gear3dstNode" presStyleLbl="node1" presStyleIdx="2" presStyleCnt="3"/>
      <dgm:spPr/>
    </dgm:pt>
    <dgm:pt modelId="{BD41DEAB-82E9-4221-BBF1-3B372770131E}" type="pres">
      <dgm:prSet presAssocID="{83016817-EEDF-4DD4-96EF-E6816BEAAE65}" presName="connector1" presStyleLbl="sibTrans2D1" presStyleIdx="0" presStyleCnt="3"/>
      <dgm:spPr/>
    </dgm:pt>
    <dgm:pt modelId="{EB0921DF-FB89-4365-9D32-25FC507B43F9}" type="pres">
      <dgm:prSet presAssocID="{ED0877A3-B81A-420B-AC03-D5CCFAB56921}" presName="connector2" presStyleLbl="sibTrans2D1" presStyleIdx="1" presStyleCnt="3" custLinFactNeighborX="-20905" custLinFactNeighborY="-5475"/>
      <dgm:spPr/>
    </dgm:pt>
    <dgm:pt modelId="{925E1DF6-5F86-4347-9C54-C20F21AE0901}" type="pres">
      <dgm:prSet presAssocID="{DC085106-B196-488B-8734-5E1FC3F691C0}" presName="connector3" presStyleLbl="sibTrans2D1" presStyleIdx="2" presStyleCnt="3" custLinFactNeighborX="5078" custLinFactNeighborY="-4616"/>
      <dgm:spPr/>
    </dgm:pt>
  </dgm:ptLst>
  <dgm:cxnLst>
    <dgm:cxn modelId="{419A3C04-2CF3-4157-83A9-B85195D9C719}" type="presOf" srcId="{F4BB278E-ADBF-48E2-B6E1-C3EFA3B61725}" destId="{42B2436A-946B-44F7-9063-EFC6FA5DBE3E}" srcOrd="0" destOrd="0" presId="urn:microsoft.com/office/officeart/2005/8/layout/gear1"/>
    <dgm:cxn modelId="{0A06C30E-561B-4595-AD3F-B87150485B16}" type="presOf" srcId="{F4BB278E-ADBF-48E2-B6E1-C3EFA3B61725}" destId="{896804C7-968A-4B7A-B9BE-BE4A34FA8385}" srcOrd="2" destOrd="0" presId="urn:microsoft.com/office/officeart/2005/8/layout/gear1"/>
    <dgm:cxn modelId="{59246913-B884-47E8-88D3-F9CDF9250E50}" type="presOf" srcId="{ED0877A3-B81A-420B-AC03-D5CCFAB56921}" destId="{EB0921DF-FB89-4365-9D32-25FC507B43F9}" srcOrd="0" destOrd="0" presId="urn:microsoft.com/office/officeart/2005/8/layout/gear1"/>
    <dgm:cxn modelId="{20C3251D-81CC-4419-AADF-9376EA9184A2}" srcId="{2A6053AA-028D-4C79-8AEC-7C268951E9E7}" destId="{B17A2FC9-9640-48BB-B381-D32DEE22F2DB}" srcOrd="0" destOrd="0" parTransId="{40E2EC00-F1E2-4ED1-87A5-8AB1C08FF14D}" sibTransId="{83016817-EEDF-4DD4-96EF-E6816BEAAE65}"/>
    <dgm:cxn modelId="{FF6EFF49-88F5-48D2-8B3B-22531B89804A}" type="presOf" srcId="{3ADF0116-FE6A-46EB-A18D-56DDC7F2A430}" destId="{77DA99D2-4A36-4F55-9C75-BD8D9A88E34C}" srcOrd="1" destOrd="0" presId="urn:microsoft.com/office/officeart/2005/8/layout/gear1"/>
    <dgm:cxn modelId="{DC16406A-A6AA-4264-96D6-F873DEC1E27E}" type="presOf" srcId="{F4BB278E-ADBF-48E2-B6E1-C3EFA3B61725}" destId="{01BB4B76-4287-4CE4-B95E-FC59619B8C55}" srcOrd="1" destOrd="0" presId="urn:microsoft.com/office/officeart/2005/8/layout/gear1"/>
    <dgm:cxn modelId="{CF147B6A-8AF7-4DA3-B8DB-7BCAD835D2B9}" type="presOf" srcId="{B17A2FC9-9640-48BB-B381-D32DEE22F2DB}" destId="{57C9249A-CD13-4AB3-90D1-9389D044523F}" srcOrd="0" destOrd="0" presId="urn:microsoft.com/office/officeart/2005/8/layout/gear1"/>
    <dgm:cxn modelId="{E3E5606C-684E-482A-AB97-0AFB4D936609}" srcId="{2A6053AA-028D-4C79-8AEC-7C268951E9E7}" destId="{F4BB278E-ADBF-48E2-B6E1-C3EFA3B61725}" srcOrd="1" destOrd="0" parTransId="{F6F13CFF-AF83-4157-B583-5CE3AE880BBD}" sibTransId="{ED0877A3-B81A-420B-AC03-D5CCFAB56921}"/>
    <dgm:cxn modelId="{BE1F5871-66A7-4B41-8ECD-84F9220251B9}" type="presOf" srcId="{2A6053AA-028D-4C79-8AEC-7C268951E9E7}" destId="{15511F82-0438-41B9-A34F-80C84DA38B2E}" srcOrd="0" destOrd="0" presId="urn:microsoft.com/office/officeart/2005/8/layout/gear1"/>
    <dgm:cxn modelId="{DC4A4E52-22ED-4AA7-98C6-0B888AA372FB}" type="presOf" srcId="{3ADF0116-FE6A-46EB-A18D-56DDC7F2A430}" destId="{630E124A-4913-4E5D-9171-53C8E30C111C}" srcOrd="0" destOrd="0" presId="urn:microsoft.com/office/officeart/2005/8/layout/gear1"/>
    <dgm:cxn modelId="{3461A654-1F7F-4DAE-8827-5865D09B909D}" type="presOf" srcId="{3ADF0116-FE6A-46EB-A18D-56DDC7F2A430}" destId="{1BCB7D45-0354-4811-B9FD-0362D2938E70}" srcOrd="2" destOrd="0" presId="urn:microsoft.com/office/officeart/2005/8/layout/gear1"/>
    <dgm:cxn modelId="{A712A981-AB74-4094-AC7A-113C690A9456}" type="presOf" srcId="{3ADF0116-FE6A-46EB-A18D-56DDC7F2A430}" destId="{E5AFBC8F-49A3-4216-B445-E5B988F431AB}" srcOrd="3" destOrd="0" presId="urn:microsoft.com/office/officeart/2005/8/layout/gear1"/>
    <dgm:cxn modelId="{DD001197-F39A-45E3-9216-C3A089B1BD0D}" srcId="{2A6053AA-028D-4C79-8AEC-7C268951E9E7}" destId="{3ADF0116-FE6A-46EB-A18D-56DDC7F2A430}" srcOrd="2" destOrd="0" parTransId="{5CCC9A9B-9856-4D2B-A949-38E40138308C}" sibTransId="{DC085106-B196-488B-8734-5E1FC3F691C0}"/>
    <dgm:cxn modelId="{A78A029C-265C-4FB3-9EB6-5E478D134C11}" type="presOf" srcId="{B17A2FC9-9640-48BB-B381-D32DEE22F2DB}" destId="{4ACFAD44-8E31-46BA-8739-6A5AC30724DB}" srcOrd="1" destOrd="0" presId="urn:microsoft.com/office/officeart/2005/8/layout/gear1"/>
    <dgm:cxn modelId="{4249F3A2-2486-4AB9-AE17-9C8C7C1F4A4B}" type="presOf" srcId="{B17A2FC9-9640-48BB-B381-D32DEE22F2DB}" destId="{C718D79B-A748-4784-B84B-B505F1F37595}" srcOrd="2" destOrd="0" presId="urn:microsoft.com/office/officeart/2005/8/layout/gear1"/>
    <dgm:cxn modelId="{DE5080D0-E243-4958-B391-69707EFB3130}" type="presOf" srcId="{83016817-EEDF-4DD4-96EF-E6816BEAAE65}" destId="{BD41DEAB-82E9-4221-BBF1-3B372770131E}" srcOrd="0" destOrd="0" presId="urn:microsoft.com/office/officeart/2005/8/layout/gear1"/>
    <dgm:cxn modelId="{DCE5A8FE-1A24-4340-9DB9-C26ABB321CEB}" type="presOf" srcId="{DC085106-B196-488B-8734-5E1FC3F691C0}" destId="{925E1DF6-5F86-4347-9C54-C20F21AE0901}" srcOrd="0" destOrd="0" presId="urn:microsoft.com/office/officeart/2005/8/layout/gear1"/>
    <dgm:cxn modelId="{C99231A2-7CE5-4E65-A9F7-6297B3244A9C}" type="presParOf" srcId="{15511F82-0438-41B9-A34F-80C84DA38B2E}" destId="{57C9249A-CD13-4AB3-90D1-9389D044523F}" srcOrd="0" destOrd="0" presId="urn:microsoft.com/office/officeart/2005/8/layout/gear1"/>
    <dgm:cxn modelId="{68FF82CF-96E0-4844-AFF8-AE04BF62CEF7}" type="presParOf" srcId="{15511F82-0438-41B9-A34F-80C84DA38B2E}" destId="{4ACFAD44-8E31-46BA-8739-6A5AC30724DB}" srcOrd="1" destOrd="0" presId="urn:microsoft.com/office/officeart/2005/8/layout/gear1"/>
    <dgm:cxn modelId="{8E5FC75E-2978-4C1E-881D-157798BEED0F}" type="presParOf" srcId="{15511F82-0438-41B9-A34F-80C84DA38B2E}" destId="{C718D79B-A748-4784-B84B-B505F1F37595}" srcOrd="2" destOrd="0" presId="urn:microsoft.com/office/officeart/2005/8/layout/gear1"/>
    <dgm:cxn modelId="{D48F5E64-AA15-4F7F-9500-D07967865805}" type="presParOf" srcId="{15511F82-0438-41B9-A34F-80C84DA38B2E}" destId="{42B2436A-946B-44F7-9063-EFC6FA5DBE3E}" srcOrd="3" destOrd="0" presId="urn:microsoft.com/office/officeart/2005/8/layout/gear1"/>
    <dgm:cxn modelId="{58C3FF6F-B08C-498D-AED0-6C2A816779DF}" type="presParOf" srcId="{15511F82-0438-41B9-A34F-80C84DA38B2E}" destId="{01BB4B76-4287-4CE4-B95E-FC59619B8C55}" srcOrd="4" destOrd="0" presId="urn:microsoft.com/office/officeart/2005/8/layout/gear1"/>
    <dgm:cxn modelId="{AF09A581-F3B5-444A-8048-1A8E638046F5}" type="presParOf" srcId="{15511F82-0438-41B9-A34F-80C84DA38B2E}" destId="{896804C7-968A-4B7A-B9BE-BE4A34FA8385}" srcOrd="5" destOrd="0" presId="urn:microsoft.com/office/officeart/2005/8/layout/gear1"/>
    <dgm:cxn modelId="{CF1737B7-365D-49A4-BB26-DF8886ACE545}" type="presParOf" srcId="{15511F82-0438-41B9-A34F-80C84DA38B2E}" destId="{630E124A-4913-4E5D-9171-53C8E30C111C}" srcOrd="6" destOrd="0" presId="urn:microsoft.com/office/officeart/2005/8/layout/gear1"/>
    <dgm:cxn modelId="{5CF9253D-8D24-4F09-A38B-075D27FDADEF}" type="presParOf" srcId="{15511F82-0438-41B9-A34F-80C84DA38B2E}" destId="{77DA99D2-4A36-4F55-9C75-BD8D9A88E34C}" srcOrd="7" destOrd="0" presId="urn:microsoft.com/office/officeart/2005/8/layout/gear1"/>
    <dgm:cxn modelId="{DFD9C62C-F7DD-454C-8EE2-76A4CA1C48BC}" type="presParOf" srcId="{15511F82-0438-41B9-A34F-80C84DA38B2E}" destId="{1BCB7D45-0354-4811-B9FD-0362D2938E70}" srcOrd="8" destOrd="0" presId="urn:microsoft.com/office/officeart/2005/8/layout/gear1"/>
    <dgm:cxn modelId="{92D2A4D1-E7EE-4FC3-B079-34E6A237E31D}" type="presParOf" srcId="{15511F82-0438-41B9-A34F-80C84DA38B2E}" destId="{E5AFBC8F-49A3-4216-B445-E5B988F431AB}" srcOrd="9" destOrd="0" presId="urn:microsoft.com/office/officeart/2005/8/layout/gear1"/>
    <dgm:cxn modelId="{656D8508-D351-46B2-90BB-5248E8FA90BD}" type="presParOf" srcId="{15511F82-0438-41B9-A34F-80C84DA38B2E}" destId="{BD41DEAB-82E9-4221-BBF1-3B372770131E}" srcOrd="10" destOrd="0" presId="urn:microsoft.com/office/officeart/2005/8/layout/gear1"/>
    <dgm:cxn modelId="{078563EE-12F8-496C-B486-7B4E01C6E3F4}" type="presParOf" srcId="{15511F82-0438-41B9-A34F-80C84DA38B2E}" destId="{EB0921DF-FB89-4365-9D32-25FC507B43F9}" srcOrd="11" destOrd="0" presId="urn:microsoft.com/office/officeart/2005/8/layout/gear1"/>
    <dgm:cxn modelId="{88977433-FA01-4500-9DB2-C40E4461441C}" type="presParOf" srcId="{15511F82-0438-41B9-A34F-80C84DA38B2E}" destId="{925E1DF6-5F86-4347-9C54-C20F21AE0901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C004CE6-377C-4409-8EDC-462D9A416B2D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3A741E9-A594-4A6B-9BE2-4CD420CD48F3}">
      <dgm:prSet phldrT="[Texto]" custT="1"/>
      <dgm:spPr>
        <a:solidFill>
          <a:srgbClr val="00CC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pt-BR" sz="1400" dirty="0">
              <a:latin typeface="Arial Narrow" panose="020B0606020202030204" pitchFamily="34" charset="0"/>
            </a:rPr>
            <a:t>Ministério da Saúde</a:t>
          </a:r>
        </a:p>
      </dgm:t>
    </dgm:pt>
    <dgm:pt modelId="{03351519-A9EE-4910-81D2-F6228D0232FF}" type="parTrans" cxnId="{C81F332E-2C2D-4080-8036-207255A0ADDA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C89375C1-6291-40BC-B12D-FA799D54AD00}" type="sibTrans" cxnId="{C81F332E-2C2D-4080-8036-207255A0ADDA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14587D86-AB1F-4FA5-877D-0F6F703944E2}">
      <dgm:prSet phldrT="[Texto]" custT="1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Clr>
              <a:srgbClr val="000099"/>
            </a:buClr>
            <a:buSzPct val="100000"/>
            <a:buFont typeface="Arial Black" pitchFamily="34" charset="0"/>
            <a:buNone/>
          </a:pPr>
          <a:r>
            <a:rPr lang="pt-BR" sz="1400" dirty="0">
              <a:latin typeface="Arial Narrow" panose="020B0606020202030204" pitchFamily="34" charset="0"/>
              <a:cs typeface="Arial" charset="0"/>
            </a:rPr>
            <a:t>Instituto Nacional de Câncer José Alencar Gomes da Silva</a:t>
          </a:r>
          <a:endParaRPr lang="pt-BR" sz="1400" dirty="0">
            <a:latin typeface="Arial Narrow" panose="020B0606020202030204" pitchFamily="34" charset="0"/>
          </a:endParaRPr>
        </a:p>
      </dgm:t>
    </dgm:pt>
    <dgm:pt modelId="{56A1BB8C-EBFD-442C-BBD8-6405897586F0}" type="parTrans" cxnId="{4EE6A436-7846-4CEC-A3F4-4516DA618957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EAB3451B-973F-4CB0-9E43-86ADBEC61C4A}" type="sibTrans" cxnId="{4EE6A436-7846-4CEC-A3F4-4516DA618957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690182DA-5BEB-428D-9238-B1318BF7E061}">
      <dgm:prSet phldrT="[Texto]" custT="1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Clr>
              <a:srgbClr val="000099"/>
            </a:buClr>
            <a:buFont typeface="Arial Black" panose="020B0A04020102020204" pitchFamily="34" charset="0"/>
            <a:buNone/>
          </a:pPr>
          <a:r>
            <a:rPr lang="es-ES_tradnl" altLang="pt-BR" sz="1400" dirty="0">
              <a:latin typeface="Arial Narrow" panose="020B0606020202030204" pitchFamily="34" charset="0"/>
            </a:rPr>
            <a:t>Programa Nacional de Controle do Tabagismo.</a:t>
          </a:r>
          <a:endParaRPr lang="pt-BR" sz="1400" dirty="0">
            <a:latin typeface="Arial Narrow" panose="020B0606020202030204" pitchFamily="34" charset="0"/>
          </a:endParaRPr>
        </a:p>
      </dgm:t>
    </dgm:pt>
    <dgm:pt modelId="{1F488724-745D-4B2A-933A-5569A1AF9CFF}" type="parTrans" cxnId="{7F348C6C-27E1-4644-AACA-B22F67E7633B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49844E2E-17F9-40FB-B4EE-161F505FB6B9}" type="sibTrans" cxnId="{7F348C6C-27E1-4644-AACA-B22F67E7633B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668B28F3-A547-4B7D-B475-7B518BBC9405}">
      <dgm:prSet custT="1"/>
      <dgm:spPr>
        <a:solidFill>
          <a:srgbClr val="00B0F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es-ES_tradnl" altLang="pt-BR" sz="1400" dirty="0">
              <a:latin typeface="Arial Narrow" panose="020B0606020202030204" pitchFamily="34" charset="0"/>
            </a:rPr>
            <a:t>Secretaria Executiva </a:t>
          </a:r>
          <a:r>
            <a:rPr lang="es-ES_tradnl" altLang="pt-BR" sz="1400">
              <a:latin typeface="Arial Narrow" panose="020B0606020202030204" pitchFamily="34" charset="0"/>
            </a:rPr>
            <a:t>da CONICQ</a:t>
          </a:r>
          <a:endParaRPr lang="es-ES_tradnl" altLang="pt-BR" sz="14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64D6D6E3-A844-4FDF-B498-09D0128EBBAE}" type="parTrans" cxnId="{6F98FC3F-C296-45CD-9EEC-BA10EAAC68D2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E99205DD-A66C-4197-A72F-F756EA6E2F9A}" type="sibTrans" cxnId="{6F98FC3F-C296-45CD-9EEC-BA10EAAC68D2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C75394AE-CE5C-4BA1-8AA9-C02F11C3574A}">
      <dgm:prSet custT="1"/>
      <dgm:spPr>
        <a:solidFill>
          <a:srgbClr val="0000FF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Clr>
              <a:srgbClr val="000099"/>
            </a:buClr>
            <a:buSzPct val="100000"/>
            <a:buFont typeface="Arial Black" pitchFamily="34" charset="0"/>
            <a:buNone/>
          </a:pPr>
          <a:r>
            <a:rPr lang="es-ES_tradnl" sz="1400" dirty="0">
              <a:latin typeface="Arial Narrow" panose="020B0606020202030204" pitchFamily="34" charset="0"/>
            </a:rPr>
            <a:t>Programa de Controle do Tabagismo nos Estados</a:t>
          </a:r>
          <a:endParaRPr lang="es-ES_tradnl" altLang="pt-BR" sz="14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D8DCBDAE-33BF-43DE-8D07-9103D1FCF847}" type="parTrans" cxnId="{75A6FBA7-29E2-4443-ADC8-8D31E13CBB07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46BBF283-81B0-4788-A7F8-882BE0567CD2}" type="sibTrans" cxnId="{75A6FBA7-29E2-4443-ADC8-8D31E13CBB07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89E2DF9B-4E5F-4554-9981-6E23E9653546}">
      <dgm:prSet custT="1"/>
      <dgm:spPr>
        <a:solidFill>
          <a:srgbClr val="CC00CC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pPr>
            <a:buClr>
              <a:srgbClr val="000099"/>
            </a:buClr>
            <a:buFont typeface="Arial Black" panose="020B0A04020102020204" pitchFamily="34" charset="0"/>
            <a:buNone/>
          </a:pPr>
          <a:r>
            <a:rPr lang="es-ES_tradnl" altLang="pt-BR" sz="1400" dirty="0">
              <a:latin typeface="Arial Narrow" panose="020B0606020202030204" pitchFamily="34" charset="0"/>
            </a:rPr>
            <a:t>Programa de Controle do Tabagismo nos Municípios</a:t>
          </a:r>
          <a:endParaRPr lang="es-ES_tradnl" altLang="pt-BR" sz="1400" dirty="0">
            <a:solidFill>
              <a:schemeClr val="bg1"/>
            </a:solidFill>
            <a:latin typeface="Arial Narrow" panose="020B0606020202030204" pitchFamily="34" charset="0"/>
          </a:endParaRPr>
        </a:p>
      </dgm:t>
    </dgm:pt>
    <dgm:pt modelId="{C78C9889-2D9A-4B83-900B-67CCE608EFA7}" type="parTrans" cxnId="{923A61D4-B6E1-4C4F-B10F-422718A2C1D6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B3941319-909E-4A06-981B-262301C206F0}" type="sibTrans" cxnId="{923A61D4-B6E1-4C4F-B10F-422718A2C1D6}">
      <dgm:prSet/>
      <dgm:spPr/>
      <dgm:t>
        <a:bodyPr/>
        <a:lstStyle/>
        <a:p>
          <a:endParaRPr lang="pt-BR" sz="1400">
            <a:latin typeface="Arial Narrow" panose="020B0606020202030204" pitchFamily="34" charset="0"/>
          </a:endParaRPr>
        </a:p>
      </dgm:t>
    </dgm:pt>
    <dgm:pt modelId="{03141150-ADCF-457A-8A77-3BC624250FC2}" type="pres">
      <dgm:prSet presAssocID="{0C004CE6-377C-4409-8EDC-462D9A416B2D}" presName="rootnode" presStyleCnt="0">
        <dgm:presLayoutVars>
          <dgm:chMax/>
          <dgm:chPref/>
          <dgm:dir/>
          <dgm:animLvl val="lvl"/>
        </dgm:presLayoutVars>
      </dgm:prSet>
      <dgm:spPr/>
    </dgm:pt>
    <dgm:pt modelId="{9590CF59-344B-4D18-8CB6-1134B858BFE0}" type="pres">
      <dgm:prSet presAssocID="{13A741E9-A594-4A6B-9BE2-4CD420CD48F3}" presName="composite" presStyleCnt="0"/>
      <dgm:spPr/>
    </dgm:pt>
    <dgm:pt modelId="{7DBF3DB7-C460-4C70-BD88-9C2D87EA9123}" type="pres">
      <dgm:prSet presAssocID="{13A741E9-A594-4A6B-9BE2-4CD420CD48F3}" presName="bentUpArrow1" presStyleLbl="alignImgPlace1" presStyleIdx="0" presStyleCnt="5" custLinFactNeighborX="-24261" custLinFactNeighborY="21482"/>
      <dgm:spPr>
        <a:solidFill>
          <a:schemeClr val="tx1">
            <a:lumMod val="85000"/>
            <a:lumOff val="15000"/>
          </a:schemeClr>
        </a:solidFill>
      </dgm:spPr>
    </dgm:pt>
    <dgm:pt modelId="{3094FCE3-822D-4C1B-93C8-AAA609CA4776}" type="pres">
      <dgm:prSet presAssocID="{13A741E9-A594-4A6B-9BE2-4CD420CD48F3}" presName="ParentText" presStyleLbl="node1" presStyleIdx="0" presStyleCnt="6" custScaleX="186259">
        <dgm:presLayoutVars>
          <dgm:chMax val="1"/>
          <dgm:chPref val="1"/>
          <dgm:bulletEnabled val="1"/>
        </dgm:presLayoutVars>
      </dgm:prSet>
      <dgm:spPr/>
    </dgm:pt>
    <dgm:pt modelId="{DDFE8866-16EC-4633-B20B-78EC5BF80C1F}" type="pres">
      <dgm:prSet presAssocID="{13A741E9-A594-4A6B-9BE2-4CD420CD48F3}" presName="ChildText" presStyleLbl="revTx" presStyleIdx="0" presStyleCnt="5" custScaleX="186490" custLinFactX="100000" custLinFactY="31727" custLinFactNeighborX="111454" custLinFactNeighborY="100000">
        <dgm:presLayoutVars>
          <dgm:chMax val="0"/>
          <dgm:chPref val="0"/>
          <dgm:bulletEnabled val="1"/>
        </dgm:presLayoutVars>
      </dgm:prSet>
      <dgm:spPr/>
    </dgm:pt>
    <dgm:pt modelId="{0A0A45C6-DC1E-4CC6-89A7-F0CCC78D0FFE}" type="pres">
      <dgm:prSet presAssocID="{C89375C1-6291-40BC-B12D-FA799D54AD00}" presName="sibTrans" presStyleCnt="0"/>
      <dgm:spPr/>
    </dgm:pt>
    <dgm:pt modelId="{1E186908-DA4B-4D5F-9A21-2E7EF952080D}" type="pres">
      <dgm:prSet presAssocID="{14587D86-AB1F-4FA5-877D-0F6F703944E2}" presName="composite" presStyleCnt="0"/>
      <dgm:spPr/>
    </dgm:pt>
    <dgm:pt modelId="{3D0BB04D-5E0F-4457-B6B1-E9FE27819453}" type="pres">
      <dgm:prSet presAssocID="{14587D86-AB1F-4FA5-877D-0F6F703944E2}" presName="bentUpArrow1" presStyleLbl="alignImgPlace1" presStyleIdx="1" presStyleCnt="5" custScaleX="51353" custScaleY="63076" custLinFactX="379430" custLinFactY="100000" custLinFactNeighborX="400000" custLinFactNeighborY="106860"/>
      <dgm:spPr>
        <a:noFill/>
      </dgm:spPr>
    </dgm:pt>
    <dgm:pt modelId="{505C320D-E94A-41C3-8AE2-6429D811BB96}" type="pres">
      <dgm:prSet presAssocID="{14587D86-AB1F-4FA5-877D-0F6F703944E2}" presName="ParentText" presStyleLbl="node1" presStyleIdx="1" presStyleCnt="6" custScaleX="187593">
        <dgm:presLayoutVars>
          <dgm:chMax val="1"/>
          <dgm:chPref val="1"/>
          <dgm:bulletEnabled val="1"/>
        </dgm:presLayoutVars>
      </dgm:prSet>
      <dgm:spPr/>
    </dgm:pt>
    <dgm:pt modelId="{0011438C-9992-4A49-BCEE-C1A2C7A7395A}" type="pres">
      <dgm:prSet presAssocID="{14587D86-AB1F-4FA5-877D-0F6F703944E2}" presName="Child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177B71C6-5395-40EF-9D36-B7683BBD75FF}" type="pres">
      <dgm:prSet presAssocID="{EAB3451B-973F-4CB0-9E43-86ADBEC61C4A}" presName="sibTrans" presStyleCnt="0"/>
      <dgm:spPr/>
    </dgm:pt>
    <dgm:pt modelId="{B6B8E0E6-AEA2-415F-A374-5E76CF58D648}" type="pres">
      <dgm:prSet presAssocID="{690182DA-5BEB-428D-9238-B1318BF7E061}" presName="composite" presStyleCnt="0"/>
      <dgm:spPr/>
    </dgm:pt>
    <dgm:pt modelId="{BC0F6EED-01BF-48D4-9E95-F70948A4AF64}" type="pres">
      <dgm:prSet presAssocID="{690182DA-5BEB-428D-9238-B1318BF7E061}" presName="bentUpArrow1" presStyleLbl="alignImgPlace1" presStyleIdx="2" presStyleCnt="5" custAng="16200000" custScaleX="109144" custScaleY="149893" custLinFactX="-51682" custLinFactNeighborX="-100000" custLinFactNeighborY="-62595"/>
      <dgm:spPr>
        <a:prstGeom prst="leftRightUpArrow">
          <a:avLst/>
        </a:prstGeom>
        <a:solidFill>
          <a:schemeClr val="tx1">
            <a:lumMod val="85000"/>
            <a:lumOff val="15000"/>
          </a:schemeClr>
        </a:solidFill>
      </dgm:spPr>
    </dgm:pt>
    <dgm:pt modelId="{30F291E6-F184-4346-A64B-DCC9A223995E}" type="pres">
      <dgm:prSet presAssocID="{690182DA-5BEB-428D-9238-B1318BF7E061}" presName="ParentText" presStyleLbl="node1" presStyleIdx="2" presStyleCnt="6" custScaleX="188614" custLinFactNeighborX="44512" custLinFactNeighborY="63016">
        <dgm:presLayoutVars>
          <dgm:chMax val="1"/>
          <dgm:chPref val="1"/>
          <dgm:bulletEnabled val="1"/>
        </dgm:presLayoutVars>
      </dgm:prSet>
      <dgm:spPr/>
    </dgm:pt>
    <dgm:pt modelId="{9D470D56-F25E-48ED-945B-C2DCC2A51350}" type="pres">
      <dgm:prSet presAssocID="{690182DA-5BEB-428D-9238-B1318BF7E061}" presName="Child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6C6CF3CB-8737-4C16-93E9-3AC9FEFA012B}" type="pres">
      <dgm:prSet presAssocID="{49844E2E-17F9-40FB-B4EE-161F505FB6B9}" presName="sibTrans" presStyleCnt="0"/>
      <dgm:spPr/>
    </dgm:pt>
    <dgm:pt modelId="{5F5EB39A-2977-4534-9DF5-7011EE7A7A0B}" type="pres">
      <dgm:prSet presAssocID="{668B28F3-A547-4B7D-B475-7B518BBC9405}" presName="composite" presStyleCnt="0"/>
      <dgm:spPr/>
    </dgm:pt>
    <dgm:pt modelId="{5E58457E-FAD5-4D8D-A903-DD8102590FD9}" type="pres">
      <dgm:prSet presAssocID="{668B28F3-A547-4B7D-B475-7B518BBC9405}" presName="bentUpArrow1" presStyleLbl="alignImgPlace1" presStyleIdx="3" presStyleCnt="5" custLinFactNeighborX="-91434" custLinFactNeighborY="-60393"/>
      <dgm:spPr>
        <a:solidFill>
          <a:schemeClr val="tx1">
            <a:lumMod val="85000"/>
            <a:lumOff val="15000"/>
          </a:schemeClr>
        </a:solidFill>
      </dgm:spPr>
    </dgm:pt>
    <dgm:pt modelId="{80627EDC-9869-4CBE-A321-A6A5DA535175}" type="pres">
      <dgm:prSet presAssocID="{668B28F3-A547-4B7D-B475-7B518BBC9405}" presName="ParentText" presStyleLbl="node1" presStyleIdx="3" presStyleCnt="6" custScaleX="167521" custLinFactX="-152897" custLinFactNeighborX="-200000" custLinFactNeighborY="-70489">
        <dgm:presLayoutVars>
          <dgm:chMax val="1"/>
          <dgm:chPref val="1"/>
          <dgm:bulletEnabled val="1"/>
        </dgm:presLayoutVars>
      </dgm:prSet>
      <dgm:spPr/>
    </dgm:pt>
    <dgm:pt modelId="{839B3890-DB35-448A-A6D7-87F2EA8333BC}" type="pres">
      <dgm:prSet presAssocID="{668B28F3-A547-4B7D-B475-7B518BBC9405}" presName="Child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31E21F1C-A1DA-49E4-8AB7-23C40B5985D6}" type="pres">
      <dgm:prSet presAssocID="{E99205DD-A66C-4197-A72F-F756EA6E2F9A}" presName="sibTrans" presStyleCnt="0"/>
      <dgm:spPr/>
    </dgm:pt>
    <dgm:pt modelId="{F9885A5F-1CCB-4CEC-9A8C-6680ED7EBE25}" type="pres">
      <dgm:prSet presAssocID="{C75394AE-CE5C-4BA1-8AA9-C02F11C3574A}" presName="composite" presStyleCnt="0"/>
      <dgm:spPr/>
    </dgm:pt>
    <dgm:pt modelId="{26327C73-2671-409C-A809-9431CDBB239B}" type="pres">
      <dgm:prSet presAssocID="{C75394AE-CE5C-4BA1-8AA9-C02F11C3574A}" presName="bentUpArrow1" presStyleLbl="alignImgPlace1" presStyleIdx="4" presStyleCnt="5" custLinFactNeighborX="-57277" custLinFactNeighborY="-39478"/>
      <dgm:spPr>
        <a:solidFill>
          <a:schemeClr val="tx1">
            <a:lumMod val="85000"/>
            <a:lumOff val="15000"/>
          </a:schemeClr>
        </a:solidFill>
      </dgm:spPr>
    </dgm:pt>
    <dgm:pt modelId="{95481609-2F35-460D-A8BB-D0FEDF32B425}" type="pres">
      <dgm:prSet presAssocID="{C75394AE-CE5C-4BA1-8AA9-C02F11C3574A}" presName="ParentText" presStyleLbl="node1" presStyleIdx="4" presStyleCnt="6" custScaleX="210418" custLinFactNeighborX="-47036" custLinFactNeighborY="-51628">
        <dgm:presLayoutVars>
          <dgm:chMax val="1"/>
          <dgm:chPref val="1"/>
          <dgm:bulletEnabled val="1"/>
        </dgm:presLayoutVars>
      </dgm:prSet>
      <dgm:spPr/>
    </dgm:pt>
    <dgm:pt modelId="{2A489400-5E75-4116-A978-2A25220FBE2F}" type="pres">
      <dgm:prSet presAssocID="{C75394AE-CE5C-4BA1-8AA9-C02F11C3574A}" presName="ChildText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A0BE79D1-2E7C-49E7-A9AF-FD97517918B7}" type="pres">
      <dgm:prSet presAssocID="{46BBF283-81B0-4788-A7F8-882BE0567CD2}" presName="sibTrans" presStyleCnt="0"/>
      <dgm:spPr/>
    </dgm:pt>
    <dgm:pt modelId="{F09E2E16-599D-4EB9-AB53-82D4461C8988}" type="pres">
      <dgm:prSet presAssocID="{89E2DF9B-4E5F-4554-9981-6E23E9653546}" presName="composite" presStyleCnt="0"/>
      <dgm:spPr/>
    </dgm:pt>
    <dgm:pt modelId="{DE4E981C-C96F-48D0-9ABB-426B015A3B15}" type="pres">
      <dgm:prSet presAssocID="{89E2DF9B-4E5F-4554-9981-6E23E9653546}" presName="ParentText" presStyleLbl="node1" presStyleIdx="5" presStyleCnt="6" custScaleX="166212" custScaleY="141230" custLinFactNeighborX="-15475" custLinFactNeighborY="-35152">
        <dgm:presLayoutVars>
          <dgm:chMax val="1"/>
          <dgm:chPref val="1"/>
          <dgm:bulletEnabled val="1"/>
        </dgm:presLayoutVars>
      </dgm:prSet>
      <dgm:spPr/>
    </dgm:pt>
  </dgm:ptLst>
  <dgm:cxnLst>
    <dgm:cxn modelId="{DB24FB09-21C0-479D-8608-76235089393E}" type="presOf" srcId="{C75394AE-CE5C-4BA1-8AA9-C02F11C3574A}" destId="{95481609-2F35-460D-A8BB-D0FEDF32B425}" srcOrd="0" destOrd="0" presId="urn:microsoft.com/office/officeart/2005/8/layout/StepDownProcess"/>
    <dgm:cxn modelId="{987E890D-5F1F-4267-88E8-80224CB517A6}" type="presOf" srcId="{14587D86-AB1F-4FA5-877D-0F6F703944E2}" destId="{505C320D-E94A-41C3-8AE2-6429D811BB96}" srcOrd="0" destOrd="0" presId="urn:microsoft.com/office/officeart/2005/8/layout/StepDownProcess"/>
    <dgm:cxn modelId="{97643924-4339-40B8-8860-9F7F6E55175F}" type="presOf" srcId="{0C004CE6-377C-4409-8EDC-462D9A416B2D}" destId="{03141150-ADCF-457A-8A77-3BC624250FC2}" srcOrd="0" destOrd="0" presId="urn:microsoft.com/office/officeart/2005/8/layout/StepDownProcess"/>
    <dgm:cxn modelId="{C81F332E-2C2D-4080-8036-207255A0ADDA}" srcId="{0C004CE6-377C-4409-8EDC-462D9A416B2D}" destId="{13A741E9-A594-4A6B-9BE2-4CD420CD48F3}" srcOrd="0" destOrd="0" parTransId="{03351519-A9EE-4910-81D2-F6228D0232FF}" sibTransId="{C89375C1-6291-40BC-B12D-FA799D54AD00}"/>
    <dgm:cxn modelId="{4EE6A436-7846-4CEC-A3F4-4516DA618957}" srcId="{0C004CE6-377C-4409-8EDC-462D9A416B2D}" destId="{14587D86-AB1F-4FA5-877D-0F6F703944E2}" srcOrd="1" destOrd="0" parTransId="{56A1BB8C-EBFD-442C-BBD8-6405897586F0}" sibTransId="{EAB3451B-973F-4CB0-9E43-86ADBEC61C4A}"/>
    <dgm:cxn modelId="{6F98FC3F-C296-45CD-9EEC-BA10EAAC68D2}" srcId="{0C004CE6-377C-4409-8EDC-462D9A416B2D}" destId="{668B28F3-A547-4B7D-B475-7B518BBC9405}" srcOrd="3" destOrd="0" parTransId="{64D6D6E3-A844-4FDF-B498-09D0128EBBAE}" sibTransId="{E99205DD-A66C-4197-A72F-F756EA6E2F9A}"/>
    <dgm:cxn modelId="{9253EC44-CDB5-4B8E-8C4B-55E256791183}" type="presOf" srcId="{13A741E9-A594-4A6B-9BE2-4CD420CD48F3}" destId="{3094FCE3-822D-4C1B-93C8-AAA609CA4776}" srcOrd="0" destOrd="0" presId="urn:microsoft.com/office/officeart/2005/8/layout/StepDownProcess"/>
    <dgm:cxn modelId="{16F52367-4ECB-473F-880D-5881DCC443C0}" type="presOf" srcId="{690182DA-5BEB-428D-9238-B1318BF7E061}" destId="{30F291E6-F184-4346-A64B-DCC9A223995E}" srcOrd="0" destOrd="0" presId="urn:microsoft.com/office/officeart/2005/8/layout/StepDownProcess"/>
    <dgm:cxn modelId="{7F348C6C-27E1-4644-AACA-B22F67E7633B}" srcId="{0C004CE6-377C-4409-8EDC-462D9A416B2D}" destId="{690182DA-5BEB-428D-9238-B1318BF7E061}" srcOrd="2" destOrd="0" parTransId="{1F488724-745D-4B2A-933A-5569A1AF9CFF}" sibTransId="{49844E2E-17F9-40FB-B4EE-161F505FB6B9}"/>
    <dgm:cxn modelId="{81DD5B97-20DD-4629-975C-371098B9E06F}" type="presOf" srcId="{668B28F3-A547-4B7D-B475-7B518BBC9405}" destId="{80627EDC-9869-4CBE-A321-A6A5DA535175}" srcOrd="0" destOrd="0" presId="urn:microsoft.com/office/officeart/2005/8/layout/StepDownProcess"/>
    <dgm:cxn modelId="{75A6FBA7-29E2-4443-ADC8-8D31E13CBB07}" srcId="{0C004CE6-377C-4409-8EDC-462D9A416B2D}" destId="{C75394AE-CE5C-4BA1-8AA9-C02F11C3574A}" srcOrd="4" destOrd="0" parTransId="{D8DCBDAE-33BF-43DE-8D07-9103D1FCF847}" sibTransId="{46BBF283-81B0-4788-A7F8-882BE0567CD2}"/>
    <dgm:cxn modelId="{F234C3B5-6EA2-4C8E-90D6-05CFCA8AB08C}" type="presOf" srcId="{89E2DF9B-4E5F-4554-9981-6E23E9653546}" destId="{DE4E981C-C96F-48D0-9ABB-426B015A3B15}" srcOrd="0" destOrd="0" presId="urn:microsoft.com/office/officeart/2005/8/layout/StepDownProcess"/>
    <dgm:cxn modelId="{923A61D4-B6E1-4C4F-B10F-422718A2C1D6}" srcId="{0C004CE6-377C-4409-8EDC-462D9A416B2D}" destId="{89E2DF9B-4E5F-4554-9981-6E23E9653546}" srcOrd="5" destOrd="0" parTransId="{C78C9889-2D9A-4B83-900B-67CCE608EFA7}" sibTransId="{B3941319-909E-4A06-981B-262301C206F0}"/>
    <dgm:cxn modelId="{003AC094-3CFB-4E65-9500-8512C1A35E9F}" type="presParOf" srcId="{03141150-ADCF-457A-8A77-3BC624250FC2}" destId="{9590CF59-344B-4D18-8CB6-1134B858BFE0}" srcOrd="0" destOrd="0" presId="urn:microsoft.com/office/officeart/2005/8/layout/StepDownProcess"/>
    <dgm:cxn modelId="{917840A6-9841-4446-9FB0-B7E90D32BA1D}" type="presParOf" srcId="{9590CF59-344B-4D18-8CB6-1134B858BFE0}" destId="{7DBF3DB7-C460-4C70-BD88-9C2D87EA9123}" srcOrd="0" destOrd="0" presId="urn:microsoft.com/office/officeart/2005/8/layout/StepDownProcess"/>
    <dgm:cxn modelId="{49BD2E41-A70C-4FC8-B55E-F32ED8AF627D}" type="presParOf" srcId="{9590CF59-344B-4D18-8CB6-1134B858BFE0}" destId="{3094FCE3-822D-4C1B-93C8-AAA609CA4776}" srcOrd="1" destOrd="0" presId="urn:microsoft.com/office/officeart/2005/8/layout/StepDownProcess"/>
    <dgm:cxn modelId="{7EA0E718-AF81-4A08-94A9-AA8853672E16}" type="presParOf" srcId="{9590CF59-344B-4D18-8CB6-1134B858BFE0}" destId="{DDFE8866-16EC-4633-B20B-78EC5BF80C1F}" srcOrd="2" destOrd="0" presId="urn:microsoft.com/office/officeart/2005/8/layout/StepDownProcess"/>
    <dgm:cxn modelId="{D83B0CA1-83DB-4C43-9D03-786B128D36C2}" type="presParOf" srcId="{03141150-ADCF-457A-8A77-3BC624250FC2}" destId="{0A0A45C6-DC1E-4CC6-89A7-F0CCC78D0FFE}" srcOrd="1" destOrd="0" presId="urn:microsoft.com/office/officeart/2005/8/layout/StepDownProcess"/>
    <dgm:cxn modelId="{CCEB2BD9-4D59-4388-A5B6-76B867D9ED42}" type="presParOf" srcId="{03141150-ADCF-457A-8A77-3BC624250FC2}" destId="{1E186908-DA4B-4D5F-9A21-2E7EF952080D}" srcOrd="2" destOrd="0" presId="urn:microsoft.com/office/officeart/2005/8/layout/StepDownProcess"/>
    <dgm:cxn modelId="{2565F7AF-4FA7-44DC-B7F0-657072F260BE}" type="presParOf" srcId="{1E186908-DA4B-4D5F-9A21-2E7EF952080D}" destId="{3D0BB04D-5E0F-4457-B6B1-E9FE27819453}" srcOrd="0" destOrd="0" presId="urn:microsoft.com/office/officeart/2005/8/layout/StepDownProcess"/>
    <dgm:cxn modelId="{B29A3AE7-4F81-4DB2-81C2-3DE4523E2EC3}" type="presParOf" srcId="{1E186908-DA4B-4D5F-9A21-2E7EF952080D}" destId="{505C320D-E94A-41C3-8AE2-6429D811BB96}" srcOrd="1" destOrd="0" presId="urn:microsoft.com/office/officeart/2005/8/layout/StepDownProcess"/>
    <dgm:cxn modelId="{DC7315B3-01A5-42C6-A85F-ECF89F3DC99A}" type="presParOf" srcId="{1E186908-DA4B-4D5F-9A21-2E7EF952080D}" destId="{0011438C-9992-4A49-BCEE-C1A2C7A7395A}" srcOrd="2" destOrd="0" presId="urn:microsoft.com/office/officeart/2005/8/layout/StepDownProcess"/>
    <dgm:cxn modelId="{E5100FC6-D2F4-4A3E-92EF-791F02312DCA}" type="presParOf" srcId="{03141150-ADCF-457A-8A77-3BC624250FC2}" destId="{177B71C6-5395-40EF-9D36-B7683BBD75FF}" srcOrd="3" destOrd="0" presId="urn:microsoft.com/office/officeart/2005/8/layout/StepDownProcess"/>
    <dgm:cxn modelId="{7AE3E2DC-5537-4CC7-8307-F84FC5341E13}" type="presParOf" srcId="{03141150-ADCF-457A-8A77-3BC624250FC2}" destId="{B6B8E0E6-AEA2-415F-A374-5E76CF58D648}" srcOrd="4" destOrd="0" presId="urn:microsoft.com/office/officeart/2005/8/layout/StepDownProcess"/>
    <dgm:cxn modelId="{69740A44-82C3-43E4-8BA8-11FBAB1E0A9E}" type="presParOf" srcId="{B6B8E0E6-AEA2-415F-A374-5E76CF58D648}" destId="{BC0F6EED-01BF-48D4-9E95-F70948A4AF64}" srcOrd="0" destOrd="0" presId="urn:microsoft.com/office/officeart/2005/8/layout/StepDownProcess"/>
    <dgm:cxn modelId="{68C3673B-33F0-4F07-905A-75F8ABB1C208}" type="presParOf" srcId="{B6B8E0E6-AEA2-415F-A374-5E76CF58D648}" destId="{30F291E6-F184-4346-A64B-DCC9A223995E}" srcOrd="1" destOrd="0" presId="urn:microsoft.com/office/officeart/2005/8/layout/StepDownProcess"/>
    <dgm:cxn modelId="{C2B93788-857D-4CBA-B231-E54D30E8330F}" type="presParOf" srcId="{B6B8E0E6-AEA2-415F-A374-5E76CF58D648}" destId="{9D470D56-F25E-48ED-945B-C2DCC2A51350}" srcOrd="2" destOrd="0" presId="urn:microsoft.com/office/officeart/2005/8/layout/StepDownProcess"/>
    <dgm:cxn modelId="{62492386-B149-4594-AF67-FDFC3D9D6023}" type="presParOf" srcId="{03141150-ADCF-457A-8A77-3BC624250FC2}" destId="{6C6CF3CB-8737-4C16-93E9-3AC9FEFA012B}" srcOrd="5" destOrd="0" presId="urn:microsoft.com/office/officeart/2005/8/layout/StepDownProcess"/>
    <dgm:cxn modelId="{93607418-BCBB-4E93-A985-77E3F7FEAC28}" type="presParOf" srcId="{03141150-ADCF-457A-8A77-3BC624250FC2}" destId="{5F5EB39A-2977-4534-9DF5-7011EE7A7A0B}" srcOrd="6" destOrd="0" presId="urn:microsoft.com/office/officeart/2005/8/layout/StepDownProcess"/>
    <dgm:cxn modelId="{3B9C8ADA-3AFC-466F-8DD6-F296C6003647}" type="presParOf" srcId="{5F5EB39A-2977-4534-9DF5-7011EE7A7A0B}" destId="{5E58457E-FAD5-4D8D-A903-DD8102590FD9}" srcOrd="0" destOrd="0" presId="urn:microsoft.com/office/officeart/2005/8/layout/StepDownProcess"/>
    <dgm:cxn modelId="{65F45C48-229D-4C38-935D-9C3BE3741BE6}" type="presParOf" srcId="{5F5EB39A-2977-4534-9DF5-7011EE7A7A0B}" destId="{80627EDC-9869-4CBE-A321-A6A5DA535175}" srcOrd="1" destOrd="0" presId="urn:microsoft.com/office/officeart/2005/8/layout/StepDownProcess"/>
    <dgm:cxn modelId="{F9EFA7E9-58A1-4FB2-A3FC-0C8E1AF27E4D}" type="presParOf" srcId="{5F5EB39A-2977-4534-9DF5-7011EE7A7A0B}" destId="{839B3890-DB35-448A-A6D7-87F2EA8333BC}" srcOrd="2" destOrd="0" presId="urn:microsoft.com/office/officeart/2005/8/layout/StepDownProcess"/>
    <dgm:cxn modelId="{7B5BDEC7-9193-4BF6-9ED4-7068C8D848EC}" type="presParOf" srcId="{03141150-ADCF-457A-8A77-3BC624250FC2}" destId="{31E21F1C-A1DA-49E4-8AB7-23C40B5985D6}" srcOrd="7" destOrd="0" presId="urn:microsoft.com/office/officeart/2005/8/layout/StepDownProcess"/>
    <dgm:cxn modelId="{0A03054D-0EA5-4236-90F8-C3EEF5BE25AD}" type="presParOf" srcId="{03141150-ADCF-457A-8A77-3BC624250FC2}" destId="{F9885A5F-1CCB-4CEC-9A8C-6680ED7EBE25}" srcOrd="8" destOrd="0" presId="urn:microsoft.com/office/officeart/2005/8/layout/StepDownProcess"/>
    <dgm:cxn modelId="{DE76C433-0F15-44F2-B0A2-CCE12BE596C9}" type="presParOf" srcId="{F9885A5F-1CCB-4CEC-9A8C-6680ED7EBE25}" destId="{26327C73-2671-409C-A809-9431CDBB239B}" srcOrd="0" destOrd="0" presId="urn:microsoft.com/office/officeart/2005/8/layout/StepDownProcess"/>
    <dgm:cxn modelId="{7EFB52C4-46BD-406E-9F9B-3E4734D21E61}" type="presParOf" srcId="{F9885A5F-1CCB-4CEC-9A8C-6680ED7EBE25}" destId="{95481609-2F35-460D-A8BB-D0FEDF32B425}" srcOrd="1" destOrd="0" presId="urn:microsoft.com/office/officeart/2005/8/layout/StepDownProcess"/>
    <dgm:cxn modelId="{6DC1AEE6-3A2D-4633-BF81-D28BD4BF6444}" type="presParOf" srcId="{F9885A5F-1CCB-4CEC-9A8C-6680ED7EBE25}" destId="{2A489400-5E75-4116-A978-2A25220FBE2F}" srcOrd="2" destOrd="0" presId="urn:microsoft.com/office/officeart/2005/8/layout/StepDownProcess"/>
    <dgm:cxn modelId="{AAC7ED8E-4F58-4E57-80D4-63AB2C780BB3}" type="presParOf" srcId="{03141150-ADCF-457A-8A77-3BC624250FC2}" destId="{A0BE79D1-2E7C-49E7-A9AF-FD97517918B7}" srcOrd="9" destOrd="0" presId="urn:microsoft.com/office/officeart/2005/8/layout/StepDownProcess"/>
    <dgm:cxn modelId="{331286CA-90E9-4514-8DBC-960C6C23AC90}" type="presParOf" srcId="{03141150-ADCF-457A-8A77-3BC624250FC2}" destId="{F09E2E16-599D-4EB9-AB53-82D4461C8988}" srcOrd="10" destOrd="0" presId="urn:microsoft.com/office/officeart/2005/8/layout/StepDownProcess"/>
    <dgm:cxn modelId="{9D0BDA78-5A1B-4271-AD9E-7B5BD811DD99}" type="presParOf" srcId="{F09E2E16-599D-4EB9-AB53-82D4461C8988}" destId="{DE4E981C-C96F-48D0-9ABB-426B015A3B15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255B7DF-6BA7-4A4A-B242-41CC1E002010}" type="doc">
      <dgm:prSet loTypeId="urn:microsoft.com/office/officeart/2005/8/layout/bProcess3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82775FD-0C6D-42AF-8901-2397ABCE86C0}">
      <dgm:prSet phldrT="[Texto]"/>
      <dgm:spPr/>
      <dgm:t>
        <a:bodyPr/>
        <a:lstStyle/>
        <a:p>
          <a:r>
            <a:rPr lang="pt-BR" dirty="0"/>
            <a:t>Paciente - serviço de saúde</a:t>
          </a:r>
        </a:p>
      </dgm:t>
    </dgm:pt>
    <dgm:pt modelId="{0C347188-6BFA-430D-878D-FC1AA9EFDB8A}" type="parTrans" cxnId="{5944B9AB-FA1D-4C81-A769-58EC751CF723}">
      <dgm:prSet/>
      <dgm:spPr/>
      <dgm:t>
        <a:bodyPr/>
        <a:lstStyle/>
        <a:p>
          <a:endParaRPr lang="pt-BR"/>
        </a:p>
      </dgm:t>
    </dgm:pt>
    <dgm:pt modelId="{96D9E1DB-4E12-4A5F-BB0C-A5BC5FCC9EBA}" type="sibTrans" cxnId="{5944B9AB-FA1D-4C81-A769-58EC751CF723}">
      <dgm:prSet/>
      <dgm:spPr/>
      <dgm:t>
        <a:bodyPr/>
        <a:lstStyle/>
        <a:p>
          <a:endParaRPr lang="pt-BR"/>
        </a:p>
      </dgm:t>
    </dgm:pt>
    <dgm:pt modelId="{7C8C09E5-AA69-4854-AC1D-BF3ADEE60BB6}">
      <dgm:prSet phldrT="[Texto]"/>
      <dgm:spPr/>
      <dgm:t>
        <a:bodyPr/>
        <a:lstStyle/>
        <a:p>
          <a:r>
            <a:rPr lang="pt-BR" dirty="0"/>
            <a:t>Diagnóstico</a:t>
          </a:r>
        </a:p>
      </dgm:t>
    </dgm:pt>
    <dgm:pt modelId="{FC764253-FDA9-456D-B250-FFED5565579F}" type="parTrans" cxnId="{252FFB47-5182-4118-87E1-C89FC12694A9}">
      <dgm:prSet/>
      <dgm:spPr/>
      <dgm:t>
        <a:bodyPr/>
        <a:lstStyle/>
        <a:p>
          <a:endParaRPr lang="pt-BR"/>
        </a:p>
      </dgm:t>
    </dgm:pt>
    <dgm:pt modelId="{8F19466A-E913-49A1-BCEC-85ABC4F24FB1}" type="sibTrans" cxnId="{252FFB47-5182-4118-87E1-C89FC12694A9}">
      <dgm:prSet/>
      <dgm:spPr/>
      <dgm:t>
        <a:bodyPr/>
        <a:lstStyle/>
        <a:p>
          <a:endParaRPr lang="pt-BR"/>
        </a:p>
      </dgm:t>
    </dgm:pt>
    <dgm:pt modelId="{CCFFC57F-080D-4C60-A5E6-B6CD0D0BC909}">
      <dgm:prSet phldrT="[Texto]"/>
      <dgm:spPr/>
      <dgm:t>
        <a:bodyPr/>
        <a:lstStyle/>
        <a:p>
          <a:r>
            <a:rPr lang="pt-BR" dirty="0"/>
            <a:t>Plano de tratamento</a:t>
          </a:r>
        </a:p>
      </dgm:t>
    </dgm:pt>
    <dgm:pt modelId="{5AD33276-77DD-4C07-A642-34B36A1A1014}" type="parTrans" cxnId="{1492BCAB-93C0-4330-99BD-8A48E6577884}">
      <dgm:prSet/>
      <dgm:spPr/>
      <dgm:t>
        <a:bodyPr/>
        <a:lstStyle/>
        <a:p>
          <a:endParaRPr lang="pt-BR"/>
        </a:p>
      </dgm:t>
    </dgm:pt>
    <dgm:pt modelId="{8767F16A-100F-44DB-B8EA-96F4F317FE49}" type="sibTrans" cxnId="{1492BCAB-93C0-4330-99BD-8A48E6577884}">
      <dgm:prSet/>
      <dgm:spPr/>
      <dgm:t>
        <a:bodyPr/>
        <a:lstStyle/>
        <a:p>
          <a:endParaRPr lang="pt-BR"/>
        </a:p>
      </dgm:t>
    </dgm:pt>
    <dgm:pt modelId="{7D0E2154-27AD-46FE-BDED-AC7764CF46AD}">
      <dgm:prSet phldrT="[Texto]"/>
      <dgm:spPr/>
      <dgm:t>
        <a:bodyPr/>
        <a:lstStyle/>
        <a:p>
          <a:r>
            <a:rPr lang="pt-BR" dirty="0"/>
            <a:t>Tratamento</a:t>
          </a:r>
        </a:p>
        <a:p>
          <a:r>
            <a:rPr lang="pt-BR" dirty="0"/>
            <a:t>(com ou sem medicamento)</a:t>
          </a:r>
        </a:p>
      </dgm:t>
    </dgm:pt>
    <dgm:pt modelId="{8C34AA80-F124-4628-941F-26E63442B376}" type="parTrans" cxnId="{9D586DE3-9BFA-4708-963F-B3DB9DE71FAB}">
      <dgm:prSet/>
      <dgm:spPr/>
      <dgm:t>
        <a:bodyPr/>
        <a:lstStyle/>
        <a:p>
          <a:endParaRPr lang="pt-BR"/>
        </a:p>
      </dgm:t>
    </dgm:pt>
    <dgm:pt modelId="{2649549B-57AE-45CB-9937-7A7154395CCC}" type="sibTrans" cxnId="{9D586DE3-9BFA-4708-963F-B3DB9DE71FAB}">
      <dgm:prSet/>
      <dgm:spPr/>
      <dgm:t>
        <a:bodyPr/>
        <a:lstStyle/>
        <a:p>
          <a:endParaRPr lang="pt-BR"/>
        </a:p>
      </dgm:t>
    </dgm:pt>
    <dgm:pt modelId="{045ACBC7-9869-4200-AD14-C8B9B92A634E}" type="pres">
      <dgm:prSet presAssocID="{A255B7DF-6BA7-4A4A-B242-41CC1E002010}" presName="Name0" presStyleCnt="0">
        <dgm:presLayoutVars>
          <dgm:dir/>
          <dgm:resizeHandles val="exact"/>
        </dgm:presLayoutVars>
      </dgm:prSet>
      <dgm:spPr/>
    </dgm:pt>
    <dgm:pt modelId="{43D62D8C-2F68-43ED-B600-D7539B083880}" type="pres">
      <dgm:prSet presAssocID="{382775FD-0C6D-42AF-8901-2397ABCE86C0}" presName="node" presStyleLbl="node1" presStyleIdx="0" presStyleCnt="4">
        <dgm:presLayoutVars>
          <dgm:bulletEnabled val="1"/>
        </dgm:presLayoutVars>
      </dgm:prSet>
      <dgm:spPr/>
    </dgm:pt>
    <dgm:pt modelId="{67E75B74-4D31-4B4C-ADC6-3C39F18F8C1B}" type="pres">
      <dgm:prSet presAssocID="{96D9E1DB-4E12-4A5F-BB0C-A5BC5FCC9EBA}" presName="sibTrans" presStyleLbl="sibTrans1D1" presStyleIdx="0" presStyleCnt="3"/>
      <dgm:spPr/>
    </dgm:pt>
    <dgm:pt modelId="{73C0E27D-7EDD-4807-9377-88960F6DEC91}" type="pres">
      <dgm:prSet presAssocID="{96D9E1DB-4E12-4A5F-BB0C-A5BC5FCC9EBA}" presName="connectorText" presStyleLbl="sibTrans1D1" presStyleIdx="0" presStyleCnt="3"/>
      <dgm:spPr/>
    </dgm:pt>
    <dgm:pt modelId="{12A80E94-D17D-483B-BAF4-2F25A2897C94}" type="pres">
      <dgm:prSet presAssocID="{7C8C09E5-AA69-4854-AC1D-BF3ADEE60BB6}" presName="node" presStyleLbl="node1" presStyleIdx="1" presStyleCnt="4">
        <dgm:presLayoutVars>
          <dgm:bulletEnabled val="1"/>
        </dgm:presLayoutVars>
      </dgm:prSet>
      <dgm:spPr/>
    </dgm:pt>
    <dgm:pt modelId="{041AEB23-AB68-4B08-BB59-B993799172AE}" type="pres">
      <dgm:prSet presAssocID="{8F19466A-E913-49A1-BCEC-85ABC4F24FB1}" presName="sibTrans" presStyleLbl="sibTrans1D1" presStyleIdx="1" presStyleCnt="3"/>
      <dgm:spPr/>
    </dgm:pt>
    <dgm:pt modelId="{5907EEC9-23DA-43D5-8FC4-0C152ED90F51}" type="pres">
      <dgm:prSet presAssocID="{8F19466A-E913-49A1-BCEC-85ABC4F24FB1}" presName="connectorText" presStyleLbl="sibTrans1D1" presStyleIdx="1" presStyleCnt="3"/>
      <dgm:spPr/>
    </dgm:pt>
    <dgm:pt modelId="{DD12CCAD-BFB1-4B5A-8C3F-D9A1AFB08B39}" type="pres">
      <dgm:prSet presAssocID="{CCFFC57F-080D-4C60-A5E6-B6CD0D0BC909}" presName="node" presStyleLbl="node1" presStyleIdx="2" presStyleCnt="4">
        <dgm:presLayoutVars>
          <dgm:bulletEnabled val="1"/>
        </dgm:presLayoutVars>
      </dgm:prSet>
      <dgm:spPr/>
    </dgm:pt>
    <dgm:pt modelId="{0457E076-1309-499F-B419-089FD09C386B}" type="pres">
      <dgm:prSet presAssocID="{8767F16A-100F-44DB-B8EA-96F4F317FE49}" presName="sibTrans" presStyleLbl="sibTrans1D1" presStyleIdx="2" presStyleCnt="3"/>
      <dgm:spPr/>
    </dgm:pt>
    <dgm:pt modelId="{A5D71E8A-63BB-4920-B12D-8094E3A312B0}" type="pres">
      <dgm:prSet presAssocID="{8767F16A-100F-44DB-B8EA-96F4F317FE49}" presName="connectorText" presStyleLbl="sibTrans1D1" presStyleIdx="2" presStyleCnt="3"/>
      <dgm:spPr/>
    </dgm:pt>
    <dgm:pt modelId="{1D8EC499-F7E6-42F3-B9F2-ADDDA5F47887}" type="pres">
      <dgm:prSet presAssocID="{7D0E2154-27AD-46FE-BDED-AC7764CF46AD}" presName="node" presStyleLbl="node1" presStyleIdx="3" presStyleCnt="4">
        <dgm:presLayoutVars>
          <dgm:bulletEnabled val="1"/>
        </dgm:presLayoutVars>
      </dgm:prSet>
      <dgm:spPr/>
    </dgm:pt>
  </dgm:ptLst>
  <dgm:cxnLst>
    <dgm:cxn modelId="{C33F8505-43D7-4C34-804E-0D4CC1A6CAC8}" type="presOf" srcId="{CCFFC57F-080D-4C60-A5E6-B6CD0D0BC909}" destId="{DD12CCAD-BFB1-4B5A-8C3F-D9A1AFB08B39}" srcOrd="0" destOrd="0" presId="urn:microsoft.com/office/officeart/2005/8/layout/bProcess3"/>
    <dgm:cxn modelId="{DF76363A-E869-4D3F-AAEA-068EFA0D0362}" type="presOf" srcId="{96D9E1DB-4E12-4A5F-BB0C-A5BC5FCC9EBA}" destId="{67E75B74-4D31-4B4C-ADC6-3C39F18F8C1B}" srcOrd="0" destOrd="0" presId="urn:microsoft.com/office/officeart/2005/8/layout/bProcess3"/>
    <dgm:cxn modelId="{252FFB47-5182-4118-87E1-C89FC12694A9}" srcId="{A255B7DF-6BA7-4A4A-B242-41CC1E002010}" destId="{7C8C09E5-AA69-4854-AC1D-BF3ADEE60BB6}" srcOrd="1" destOrd="0" parTransId="{FC764253-FDA9-456D-B250-FFED5565579F}" sibTransId="{8F19466A-E913-49A1-BCEC-85ABC4F24FB1}"/>
    <dgm:cxn modelId="{3F18C555-F8CF-4984-A739-76E3AC4531D7}" type="presOf" srcId="{7C8C09E5-AA69-4854-AC1D-BF3ADEE60BB6}" destId="{12A80E94-D17D-483B-BAF4-2F25A2897C94}" srcOrd="0" destOrd="0" presId="urn:microsoft.com/office/officeart/2005/8/layout/bProcess3"/>
    <dgm:cxn modelId="{6529E27C-F916-4FD0-8C0A-D252DA0F4FD3}" type="presOf" srcId="{8F19466A-E913-49A1-BCEC-85ABC4F24FB1}" destId="{041AEB23-AB68-4B08-BB59-B993799172AE}" srcOrd="0" destOrd="0" presId="urn:microsoft.com/office/officeart/2005/8/layout/bProcess3"/>
    <dgm:cxn modelId="{05DC01A6-66C6-46D6-827D-F539F652C84A}" type="presOf" srcId="{A255B7DF-6BA7-4A4A-B242-41CC1E002010}" destId="{045ACBC7-9869-4200-AD14-C8B9B92A634E}" srcOrd="0" destOrd="0" presId="urn:microsoft.com/office/officeart/2005/8/layout/bProcess3"/>
    <dgm:cxn modelId="{5944B9AB-FA1D-4C81-A769-58EC751CF723}" srcId="{A255B7DF-6BA7-4A4A-B242-41CC1E002010}" destId="{382775FD-0C6D-42AF-8901-2397ABCE86C0}" srcOrd="0" destOrd="0" parTransId="{0C347188-6BFA-430D-878D-FC1AA9EFDB8A}" sibTransId="{96D9E1DB-4E12-4A5F-BB0C-A5BC5FCC9EBA}"/>
    <dgm:cxn modelId="{1492BCAB-93C0-4330-99BD-8A48E6577884}" srcId="{A255B7DF-6BA7-4A4A-B242-41CC1E002010}" destId="{CCFFC57F-080D-4C60-A5E6-B6CD0D0BC909}" srcOrd="2" destOrd="0" parTransId="{5AD33276-77DD-4C07-A642-34B36A1A1014}" sibTransId="{8767F16A-100F-44DB-B8EA-96F4F317FE49}"/>
    <dgm:cxn modelId="{35A906B7-1BA4-464C-9A46-806054564ECA}" type="presOf" srcId="{8F19466A-E913-49A1-BCEC-85ABC4F24FB1}" destId="{5907EEC9-23DA-43D5-8FC4-0C152ED90F51}" srcOrd="1" destOrd="0" presId="urn:microsoft.com/office/officeart/2005/8/layout/bProcess3"/>
    <dgm:cxn modelId="{826D2AB7-B8D0-4917-8376-8DB61469C917}" type="presOf" srcId="{8767F16A-100F-44DB-B8EA-96F4F317FE49}" destId="{0457E076-1309-499F-B419-089FD09C386B}" srcOrd="0" destOrd="0" presId="urn:microsoft.com/office/officeart/2005/8/layout/bProcess3"/>
    <dgm:cxn modelId="{6355BEB9-92C4-4AB9-8A73-B079724961C8}" type="presOf" srcId="{96D9E1DB-4E12-4A5F-BB0C-A5BC5FCC9EBA}" destId="{73C0E27D-7EDD-4807-9377-88960F6DEC91}" srcOrd="1" destOrd="0" presId="urn:microsoft.com/office/officeart/2005/8/layout/bProcess3"/>
    <dgm:cxn modelId="{6025C2D0-D275-4E91-94BD-9317FF3FC087}" type="presOf" srcId="{7D0E2154-27AD-46FE-BDED-AC7764CF46AD}" destId="{1D8EC499-F7E6-42F3-B9F2-ADDDA5F47887}" srcOrd="0" destOrd="0" presId="urn:microsoft.com/office/officeart/2005/8/layout/bProcess3"/>
    <dgm:cxn modelId="{8A558CE0-0929-4CE3-AD8A-5B617A8564E1}" type="presOf" srcId="{8767F16A-100F-44DB-B8EA-96F4F317FE49}" destId="{A5D71E8A-63BB-4920-B12D-8094E3A312B0}" srcOrd="1" destOrd="0" presId="urn:microsoft.com/office/officeart/2005/8/layout/bProcess3"/>
    <dgm:cxn modelId="{9D586DE3-9BFA-4708-963F-B3DB9DE71FAB}" srcId="{A255B7DF-6BA7-4A4A-B242-41CC1E002010}" destId="{7D0E2154-27AD-46FE-BDED-AC7764CF46AD}" srcOrd="3" destOrd="0" parTransId="{8C34AA80-F124-4628-941F-26E63442B376}" sibTransId="{2649549B-57AE-45CB-9937-7A7154395CCC}"/>
    <dgm:cxn modelId="{E4A112F5-F13C-40FB-9700-D8F8D931EF54}" type="presOf" srcId="{382775FD-0C6D-42AF-8901-2397ABCE86C0}" destId="{43D62D8C-2F68-43ED-B600-D7539B083880}" srcOrd="0" destOrd="0" presId="urn:microsoft.com/office/officeart/2005/8/layout/bProcess3"/>
    <dgm:cxn modelId="{E147FA45-6A02-4CE0-A193-5433179B1983}" type="presParOf" srcId="{045ACBC7-9869-4200-AD14-C8B9B92A634E}" destId="{43D62D8C-2F68-43ED-B600-D7539B083880}" srcOrd="0" destOrd="0" presId="urn:microsoft.com/office/officeart/2005/8/layout/bProcess3"/>
    <dgm:cxn modelId="{116BBF24-3D17-431D-8A1D-4CC8168C4CC6}" type="presParOf" srcId="{045ACBC7-9869-4200-AD14-C8B9B92A634E}" destId="{67E75B74-4D31-4B4C-ADC6-3C39F18F8C1B}" srcOrd="1" destOrd="0" presId="urn:microsoft.com/office/officeart/2005/8/layout/bProcess3"/>
    <dgm:cxn modelId="{69ABB9CE-E421-41F4-BA12-587C057CDA85}" type="presParOf" srcId="{67E75B74-4D31-4B4C-ADC6-3C39F18F8C1B}" destId="{73C0E27D-7EDD-4807-9377-88960F6DEC91}" srcOrd="0" destOrd="0" presId="urn:microsoft.com/office/officeart/2005/8/layout/bProcess3"/>
    <dgm:cxn modelId="{14E3FCA8-3B8F-439C-A1EB-D238373CC145}" type="presParOf" srcId="{045ACBC7-9869-4200-AD14-C8B9B92A634E}" destId="{12A80E94-D17D-483B-BAF4-2F25A2897C94}" srcOrd="2" destOrd="0" presId="urn:microsoft.com/office/officeart/2005/8/layout/bProcess3"/>
    <dgm:cxn modelId="{168DCB03-960F-48EC-813D-D361550E7E03}" type="presParOf" srcId="{045ACBC7-9869-4200-AD14-C8B9B92A634E}" destId="{041AEB23-AB68-4B08-BB59-B993799172AE}" srcOrd="3" destOrd="0" presId="urn:microsoft.com/office/officeart/2005/8/layout/bProcess3"/>
    <dgm:cxn modelId="{A04C2755-841E-41FB-9587-DB30EEBBC742}" type="presParOf" srcId="{041AEB23-AB68-4B08-BB59-B993799172AE}" destId="{5907EEC9-23DA-43D5-8FC4-0C152ED90F51}" srcOrd="0" destOrd="0" presId="urn:microsoft.com/office/officeart/2005/8/layout/bProcess3"/>
    <dgm:cxn modelId="{3A8D2133-46B1-4ED3-B529-F888CCC47C47}" type="presParOf" srcId="{045ACBC7-9869-4200-AD14-C8B9B92A634E}" destId="{DD12CCAD-BFB1-4B5A-8C3F-D9A1AFB08B39}" srcOrd="4" destOrd="0" presId="urn:microsoft.com/office/officeart/2005/8/layout/bProcess3"/>
    <dgm:cxn modelId="{8DB117B3-50CE-4F5D-A628-F2EFAA8874FD}" type="presParOf" srcId="{045ACBC7-9869-4200-AD14-C8B9B92A634E}" destId="{0457E076-1309-499F-B419-089FD09C386B}" srcOrd="5" destOrd="0" presId="urn:microsoft.com/office/officeart/2005/8/layout/bProcess3"/>
    <dgm:cxn modelId="{EF103806-DAB2-4E6B-A935-25A1482453DA}" type="presParOf" srcId="{0457E076-1309-499F-B419-089FD09C386B}" destId="{A5D71E8A-63BB-4920-B12D-8094E3A312B0}" srcOrd="0" destOrd="0" presId="urn:microsoft.com/office/officeart/2005/8/layout/bProcess3"/>
    <dgm:cxn modelId="{6569607A-9509-45A7-AA72-C4823B7E990C}" type="presParOf" srcId="{045ACBC7-9869-4200-AD14-C8B9B92A634E}" destId="{1D8EC499-F7E6-42F3-B9F2-ADDDA5F47887}" srcOrd="6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D77C3E-77B7-4C80-9254-1AC28D80D6EA}">
      <dsp:nvSpPr>
        <dsp:cNvPr id="0" name=""/>
        <dsp:cNvSpPr/>
      </dsp:nvSpPr>
      <dsp:spPr>
        <a:xfrm>
          <a:off x="3220835" y="-7832"/>
          <a:ext cx="1836935" cy="1335313"/>
        </a:xfrm>
        <a:prstGeom prst="ellipse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O tabaco possui mais de 4700 substâncias tóxicas.</a:t>
          </a:r>
        </a:p>
      </dsp:txBody>
      <dsp:txXfrm>
        <a:off x="3489848" y="187720"/>
        <a:ext cx="1298909" cy="944209"/>
      </dsp:txXfrm>
    </dsp:sp>
    <dsp:sp modelId="{E4FFE71E-5933-49ED-B317-6C007B3329DE}">
      <dsp:nvSpPr>
        <dsp:cNvPr id="0" name=""/>
        <dsp:cNvSpPr/>
      </dsp:nvSpPr>
      <dsp:spPr>
        <a:xfrm rot="1613851">
          <a:off x="4942535" y="888208"/>
          <a:ext cx="158270" cy="438435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4945103" y="965155"/>
        <a:ext cx="110789" cy="263061"/>
      </dsp:txXfrm>
    </dsp:sp>
    <dsp:sp modelId="{B601F244-8252-4ED3-B889-5963405A0926}">
      <dsp:nvSpPr>
        <dsp:cNvPr id="0" name=""/>
        <dsp:cNvSpPr/>
      </dsp:nvSpPr>
      <dsp:spPr>
        <a:xfrm>
          <a:off x="4958024" y="875066"/>
          <a:ext cx="2100802" cy="1465830"/>
        </a:xfrm>
        <a:prstGeom prst="ellipse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Doença pediátrica transmissível pela propaganda e publicidade.</a:t>
          </a:r>
          <a:r>
            <a:rPr lang="pt-BR" sz="1600" i="1" kern="1200" dirty="0"/>
            <a:t>   </a:t>
          </a:r>
          <a:endParaRPr lang="pt-BR" sz="1600" kern="1200" dirty="0"/>
        </a:p>
      </dsp:txBody>
      <dsp:txXfrm>
        <a:off x="5265679" y="1089732"/>
        <a:ext cx="1485492" cy="1036498"/>
      </dsp:txXfrm>
    </dsp:sp>
    <dsp:sp modelId="{0B0868AF-6DAA-4473-BFFD-3393FF4728D2}">
      <dsp:nvSpPr>
        <dsp:cNvPr id="0" name=""/>
        <dsp:cNvSpPr/>
      </dsp:nvSpPr>
      <dsp:spPr>
        <a:xfrm rot="5390850">
          <a:off x="5897218" y="2329790"/>
          <a:ext cx="227422" cy="438435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5931241" y="2383364"/>
        <a:ext cx="159195" cy="263061"/>
      </dsp:txXfrm>
    </dsp:sp>
    <dsp:sp modelId="{FD515972-9BA4-4A42-AB1D-126EB73AD831}">
      <dsp:nvSpPr>
        <dsp:cNvPr id="0" name=""/>
        <dsp:cNvSpPr/>
      </dsp:nvSpPr>
      <dsp:spPr>
        <a:xfrm>
          <a:off x="4941501" y="2769993"/>
          <a:ext cx="2143490" cy="1299069"/>
        </a:xfrm>
        <a:prstGeom prst="ellipse">
          <a:avLst/>
        </a:prstGeom>
        <a:solidFill>
          <a:srgbClr val="33CCC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FR para câncer, doenças cardiovasculares, entre outras doenças.</a:t>
          </a:r>
        </a:p>
      </dsp:txBody>
      <dsp:txXfrm>
        <a:off x="5255408" y="2960237"/>
        <a:ext cx="1515676" cy="918581"/>
      </dsp:txXfrm>
    </dsp:sp>
    <dsp:sp modelId="{158A0522-F52D-471F-BF80-349DB8AC5793}">
      <dsp:nvSpPr>
        <dsp:cNvPr id="0" name=""/>
        <dsp:cNvSpPr/>
      </dsp:nvSpPr>
      <dsp:spPr>
        <a:xfrm rot="9025829">
          <a:off x="4837716" y="3781215"/>
          <a:ext cx="303367" cy="438435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 rot="10800000">
        <a:off x="4922799" y="3846446"/>
        <a:ext cx="212357" cy="263061"/>
      </dsp:txXfrm>
    </dsp:sp>
    <dsp:sp modelId="{6473FF20-1361-4822-95AF-CD26132279EA}">
      <dsp:nvSpPr>
        <dsp:cNvPr id="0" name=""/>
        <dsp:cNvSpPr/>
      </dsp:nvSpPr>
      <dsp:spPr>
        <a:xfrm>
          <a:off x="3040678" y="3913151"/>
          <a:ext cx="1915503" cy="1299069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Maior causa isolada evitável de mortes precoces.</a:t>
          </a:r>
        </a:p>
      </dsp:txBody>
      <dsp:txXfrm>
        <a:off x="3321197" y="4103395"/>
        <a:ext cx="1354465" cy="918581"/>
      </dsp:txXfrm>
    </dsp:sp>
    <dsp:sp modelId="{66827EBC-0A05-474E-B878-DA18CF2C8668}">
      <dsp:nvSpPr>
        <dsp:cNvPr id="0" name=""/>
        <dsp:cNvSpPr/>
      </dsp:nvSpPr>
      <dsp:spPr>
        <a:xfrm rot="12259989">
          <a:off x="2959096" y="3914573"/>
          <a:ext cx="181799" cy="438435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 rot="10800000">
        <a:off x="3011213" y="4013496"/>
        <a:ext cx="127259" cy="263061"/>
      </dsp:txXfrm>
    </dsp:sp>
    <dsp:sp modelId="{0D9946EB-6A7E-41FB-A3FF-C8CF8C7976AD}">
      <dsp:nvSpPr>
        <dsp:cNvPr id="0" name=""/>
        <dsp:cNvSpPr/>
      </dsp:nvSpPr>
      <dsp:spPr>
        <a:xfrm>
          <a:off x="1073960" y="2855008"/>
          <a:ext cx="1927584" cy="1642062"/>
        </a:xfrm>
        <a:prstGeom prst="ellipse">
          <a:avLst/>
        </a:prstGeom>
        <a:solidFill>
          <a:srgbClr val="0070C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Mata cerca de 8 milhões de pessoas por ano no mundo. </a:t>
          </a:r>
        </a:p>
      </dsp:txBody>
      <dsp:txXfrm>
        <a:off x="1356248" y="3095482"/>
        <a:ext cx="1363008" cy="1161114"/>
      </dsp:txXfrm>
    </dsp:sp>
    <dsp:sp modelId="{672E10E4-4B10-4818-871D-086A27BF6D80}">
      <dsp:nvSpPr>
        <dsp:cNvPr id="0" name=""/>
        <dsp:cNvSpPr/>
      </dsp:nvSpPr>
      <dsp:spPr>
        <a:xfrm rot="16309402">
          <a:off x="1935721" y="2387161"/>
          <a:ext cx="272166" cy="438435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 dirty="0"/>
        </a:p>
      </dsp:txBody>
      <dsp:txXfrm>
        <a:off x="1975247" y="2515652"/>
        <a:ext cx="190516" cy="263061"/>
      </dsp:txXfrm>
    </dsp:sp>
    <dsp:sp modelId="{559BEE43-8DB6-441D-A81E-4053D7929F4F}">
      <dsp:nvSpPr>
        <dsp:cNvPr id="0" name=""/>
        <dsp:cNvSpPr/>
      </dsp:nvSpPr>
      <dsp:spPr>
        <a:xfrm>
          <a:off x="1119731" y="863530"/>
          <a:ext cx="1968038" cy="1478730"/>
        </a:xfrm>
        <a:prstGeom prst="ellipse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Mata 428 pessoas por dia no Brasil.</a:t>
          </a:r>
        </a:p>
      </dsp:txBody>
      <dsp:txXfrm>
        <a:off x="1407943" y="1080085"/>
        <a:ext cx="1391614" cy="1045620"/>
      </dsp:txXfrm>
    </dsp:sp>
    <dsp:sp modelId="{3957344E-D969-4048-8663-6E4A44DE4D8A}">
      <dsp:nvSpPr>
        <dsp:cNvPr id="0" name=""/>
        <dsp:cNvSpPr/>
      </dsp:nvSpPr>
      <dsp:spPr>
        <a:xfrm rot="20108503">
          <a:off x="3023038" y="900476"/>
          <a:ext cx="247332" cy="438435"/>
        </a:xfrm>
        <a:prstGeom prst="rightArrow">
          <a:avLst>
            <a:gd name="adj1" fmla="val 60000"/>
            <a:gd name="adj2" fmla="val 5000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800" kern="1200"/>
        </a:p>
      </dsp:txBody>
      <dsp:txXfrm>
        <a:off x="3026475" y="1003759"/>
        <a:ext cx="173132" cy="263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53E36B-5388-4039-8386-A1731B39612D}">
      <dsp:nvSpPr>
        <dsp:cNvPr id="0" name=""/>
        <dsp:cNvSpPr/>
      </dsp:nvSpPr>
      <dsp:spPr>
        <a:xfrm>
          <a:off x="481930" y="0"/>
          <a:ext cx="5461879" cy="2851266"/>
        </a:xfrm>
        <a:prstGeom prst="rightArrow">
          <a:avLst/>
        </a:prstGeom>
        <a:solidFill>
          <a:srgbClr val="00B0F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1704F1-A697-441A-B9A7-9E112F0506F0}">
      <dsp:nvSpPr>
        <dsp:cNvPr id="0" name=""/>
        <dsp:cNvSpPr/>
      </dsp:nvSpPr>
      <dsp:spPr>
        <a:xfrm>
          <a:off x="2823" y="855379"/>
          <a:ext cx="1234633" cy="1140506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 Narrow" panose="020B0606020202030204" pitchFamily="34" charset="0"/>
            </a:rPr>
            <a:t>Concentrado nas populações de menor renda e baixa escolaridade; </a:t>
          </a:r>
        </a:p>
      </dsp:txBody>
      <dsp:txXfrm>
        <a:off x="58498" y="911054"/>
        <a:ext cx="1123283" cy="1029156"/>
      </dsp:txXfrm>
    </dsp:sp>
    <dsp:sp modelId="{88A51586-766E-47F1-8F40-3D942C5805FE}">
      <dsp:nvSpPr>
        <dsp:cNvPr id="0" name=""/>
        <dsp:cNvSpPr/>
      </dsp:nvSpPr>
      <dsp:spPr>
        <a:xfrm>
          <a:off x="1299188" y="855379"/>
          <a:ext cx="1234633" cy="1140506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 Narrow" panose="020B0606020202030204" pitchFamily="34" charset="0"/>
            </a:rPr>
            <a:t>Porta de entrada para outras drogas;</a:t>
          </a:r>
        </a:p>
      </dsp:txBody>
      <dsp:txXfrm>
        <a:off x="1354863" y="911054"/>
        <a:ext cx="1123283" cy="1029156"/>
      </dsp:txXfrm>
    </dsp:sp>
    <dsp:sp modelId="{DB7FD140-B9F2-4599-8726-E9547EC4C0A5}">
      <dsp:nvSpPr>
        <dsp:cNvPr id="0" name=""/>
        <dsp:cNvSpPr/>
      </dsp:nvSpPr>
      <dsp:spPr>
        <a:xfrm>
          <a:off x="2595553" y="855379"/>
          <a:ext cx="1234633" cy="1140506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 Narrow" panose="020B0606020202030204" pitchFamily="34" charset="0"/>
            </a:rPr>
            <a:t>2ª droga mais consumida entre os jovens;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 Narrow" panose="020B0606020202030204" pitchFamily="34" charset="0"/>
            </a:rPr>
            <a:t>Doença pediátrica;</a:t>
          </a:r>
        </a:p>
      </dsp:txBody>
      <dsp:txXfrm>
        <a:off x="2651228" y="911054"/>
        <a:ext cx="1123283" cy="1029156"/>
      </dsp:txXfrm>
    </dsp:sp>
    <dsp:sp modelId="{DBFE785C-F66F-42FC-89A8-A1980830C790}">
      <dsp:nvSpPr>
        <dsp:cNvPr id="0" name=""/>
        <dsp:cNvSpPr/>
      </dsp:nvSpPr>
      <dsp:spPr>
        <a:xfrm>
          <a:off x="3891918" y="855379"/>
          <a:ext cx="1234633" cy="1140506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 Narrow" panose="020B0606020202030204" pitchFamily="34" charset="0"/>
            </a:rPr>
            <a:t>Grande parte dos jovens que experimentam tabaco se tornam fumantes na vida adulta;</a:t>
          </a:r>
        </a:p>
      </dsp:txBody>
      <dsp:txXfrm>
        <a:off x="3947593" y="911054"/>
        <a:ext cx="1123283" cy="1029156"/>
      </dsp:txXfrm>
    </dsp:sp>
    <dsp:sp modelId="{50490C32-9718-490E-8E70-E0DBAB2A17B9}">
      <dsp:nvSpPr>
        <dsp:cNvPr id="0" name=""/>
        <dsp:cNvSpPr/>
      </dsp:nvSpPr>
      <dsp:spPr>
        <a:xfrm>
          <a:off x="5188283" y="855379"/>
          <a:ext cx="1234633" cy="1140506"/>
        </a:xfrm>
        <a:prstGeom prst="roundRect">
          <a:avLst/>
        </a:prstGeom>
        <a:solidFill>
          <a:schemeClr val="bg2">
            <a:lumMod val="5000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100" kern="1200" dirty="0">
              <a:latin typeface="Arial Narrow" panose="020B0606020202030204" pitchFamily="34" charset="0"/>
            </a:rPr>
            <a:t>Prejuízo para a sociedade: sofrimento, adoecimento, morte, custos, dentre outros;</a:t>
          </a:r>
        </a:p>
      </dsp:txBody>
      <dsp:txXfrm>
        <a:off x="5243958" y="911054"/>
        <a:ext cx="1123283" cy="10291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CE7B4-C451-4A6B-994B-C701A6C0D0BB}">
      <dsp:nvSpPr>
        <dsp:cNvPr id="0" name=""/>
        <dsp:cNvSpPr/>
      </dsp:nvSpPr>
      <dsp:spPr>
        <a:xfrm>
          <a:off x="2931157" y="992739"/>
          <a:ext cx="1329977" cy="1329977"/>
        </a:xfrm>
        <a:prstGeom prst="ellipse">
          <a:avLst/>
        </a:prstGeom>
        <a:solidFill>
          <a:srgbClr val="33CCCC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0419FBF-A872-44BF-A7D1-A3FB47A55AD9}">
      <dsp:nvSpPr>
        <dsp:cNvPr id="0" name=""/>
        <dsp:cNvSpPr/>
      </dsp:nvSpPr>
      <dsp:spPr>
        <a:xfrm>
          <a:off x="2995645" y="0"/>
          <a:ext cx="1662471" cy="9056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rial Narrow" panose="020B0606020202030204" pitchFamily="34" charset="0"/>
            </a:rPr>
            <a:t>A venda de cigarro avulso.</a:t>
          </a:r>
        </a:p>
      </dsp:txBody>
      <dsp:txXfrm>
        <a:off x="2995645" y="0"/>
        <a:ext cx="1662471" cy="905626"/>
      </dsp:txXfrm>
    </dsp:sp>
    <dsp:sp modelId="{AA3A3550-7B32-4D99-91FC-0EBC5C16DE8E}">
      <dsp:nvSpPr>
        <dsp:cNvPr id="0" name=""/>
        <dsp:cNvSpPr/>
      </dsp:nvSpPr>
      <dsp:spPr>
        <a:xfrm>
          <a:off x="3362846" y="1242002"/>
          <a:ext cx="1329977" cy="1329977"/>
        </a:xfrm>
        <a:prstGeom prst="ellipse">
          <a:avLst/>
        </a:prstGeom>
        <a:solidFill>
          <a:srgbClr val="FF0000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3E37F6D-3992-4EEB-8A13-4951FB6B3A48}">
      <dsp:nvSpPr>
        <dsp:cNvPr id="0" name=""/>
        <dsp:cNvSpPr/>
      </dsp:nvSpPr>
      <dsp:spPr>
        <a:xfrm>
          <a:off x="4791463" y="862501"/>
          <a:ext cx="1575469" cy="9918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rial Narrow" panose="020B0606020202030204" pitchFamily="34" charset="0"/>
            </a:rPr>
            <a:t>O baixo custo do cigarro ilegal.</a:t>
          </a:r>
        </a:p>
      </dsp:txBody>
      <dsp:txXfrm>
        <a:off x="4791463" y="862501"/>
        <a:ext cx="1575469" cy="991876"/>
      </dsp:txXfrm>
    </dsp:sp>
    <dsp:sp modelId="{B11C76B8-8402-4026-89BD-350A32034C07}">
      <dsp:nvSpPr>
        <dsp:cNvPr id="0" name=""/>
        <dsp:cNvSpPr/>
      </dsp:nvSpPr>
      <dsp:spPr>
        <a:xfrm>
          <a:off x="3362846" y="1740528"/>
          <a:ext cx="1329977" cy="1329977"/>
        </a:xfrm>
        <a:prstGeom prst="ellipse">
          <a:avLst/>
        </a:prstGeom>
        <a:solidFill>
          <a:srgbClr val="7030A0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8548E7EA-B6DC-41D4-B6B3-07D29BB672C8}">
      <dsp:nvSpPr>
        <dsp:cNvPr id="0" name=""/>
        <dsp:cNvSpPr/>
      </dsp:nvSpPr>
      <dsp:spPr>
        <a:xfrm>
          <a:off x="4791463" y="2341691"/>
          <a:ext cx="1575469" cy="11083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rial Narrow" panose="020B0606020202030204" pitchFamily="34" charset="0"/>
            </a:rPr>
            <a:t>A suscetibilidade individual.</a:t>
          </a:r>
        </a:p>
      </dsp:txBody>
      <dsp:txXfrm>
        <a:off x="4791463" y="2341691"/>
        <a:ext cx="1575469" cy="1108314"/>
      </dsp:txXfrm>
    </dsp:sp>
    <dsp:sp modelId="{733C6DBB-72E0-4356-94D8-72A4E154C606}">
      <dsp:nvSpPr>
        <dsp:cNvPr id="0" name=""/>
        <dsp:cNvSpPr/>
      </dsp:nvSpPr>
      <dsp:spPr>
        <a:xfrm>
          <a:off x="2931157" y="1990222"/>
          <a:ext cx="1329977" cy="1329977"/>
        </a:xfrm>
        <a:prstGeom prst="ellipse">
          <a:avLst/>
        </a:prstGeom>
        <a:solidFill>
          <a:srgbClr val="FFFF00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94E6723-C0CA-4C2E-AB90-156670CD0BD9}">
      <dsp:nvSpPr>
        <dsp:cNvPr id="0" name=""/>
        <dsp:cNvSpPr/>
      </dsp:nvSpPr>
      <dsp:spPr>
        <a:xfrm>
          <a:off x="2764910" y="3406881"/>
          <a:ext cx="1662471" cy="90562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rial Narrow" panose="020B0606020202030204" pitchFamily="34" charset="0"/>
            </a:rPr>
            <a:t>A publicidade e a propaganda subliminar.</a:t>
          </a:r>
        </a:p>
      </dsp:txBody>
      <dsp:txXfrm>
        <a:off x="2764910" y="3406881"/>
        <a:ext cx="1662471" cy="905626"/>
      </dsp:txXfrm>
    </dsp:sp>
    <dsp:sp modelId="{80DF4553-DA2F-4DF3-82AA-9FAF352E4C8B}">
      <dsp:nvSpPr>
        <dsp:cNvPr id="0" name=""/>
        <dsp:cNvSpPr/>
      </dsp:nvSpPr>
      <dsp:spPr>
        <a:xfrm>
          <a:off x="2499469" y="1740528"/>
          <a:ext cx="1329977" cy="1329977"/>
        </a:xfrm>
        <a:prstGeom prst="ellipse">
          <a:avLst/>
        </a:prstGeom>
        <a:solidFill>
          <a:srgbClr val="00B050">
            <a:alpha val="50000"/>
          </a:srgb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B6FB814-FF9D-42F5-A21B-D5502B1D9D53}">
      <dsp:nvSpPr>
        <dsp:cNvPr id="0" name=""/>
        <dsp:cNvSpPr/>
      </dsp:nvSpPr>
      <dsp:spPr>
        <a:xfrm>
          <a:off x="825360" y="2341691"/>
          <a:ext cx="1575469" cy="11083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rial Narrow" panose="020B0606020202030204" pitchFamily="34" charset="0"/>
            </a:rPr>
            <a:t>Os modelos de comportamento; amigos; artistas; familiares; profissionais.</a:t>
          </a:r>
        </a:p>
      </dsp:txBody>
      <dsp:txXfrm>
        <a:off x="825360" y="2341691"/>
        <a:ext cx="1575469" cy="1108314"/>
      </dsp:txXfrm>
    </dsp:sp>
    <dsp:sp modelId="{38D25281-9F78-42BE-B54B-0EA027D3BE13}">
      <dsp:nvSpPr>
        <dsp:cNvPr id="0" name=""/>
        <dsp:cNvSpPr/>
      </dsp:nvSpPr>
      <dsp:spPr>
        <a:xfrm>
          <a:off x="2499469" y="1242002"/>
          <a:ext cx="1329977" cy="132997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72603F2-57F6-4522-A3BA-4E94D0894871}">
      <dsp:nvSpPr>
        <dsp:cNvPr id="0" name=""/>
        <dsp:cNvSpPr/>
      </dsp:nvSpPr>
      <dsp:spPr>
        <a:xfrm>
          <a:off x="765539" y="401653"/>
          <a:ext cx="1575469" cy="110831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latin typeface="Arial Narrow" panose="020B0606020202030204" pitchFamily="34" charset="0"/>
            </a:rPr>
            <a:t>O fácil acesso: a venda proibida à menores.</a:t>
          </a:r>
        </a:p>
      </dsp:txBody>
      <dsp:txXfrm>
        <a:off x="765539" y="401653"/>
        <a:ext cx="1575469" cy="110831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C9249A-CD13-4AB3-90D1-9389D044523F}">
      <dsp:nvSpPr>
        <dsp:cNvPr id="0" name=""/>
        <dsp:cNvSpPr/>
      </dsp:nvSpPr>
      <dsp:spPr>
        <a:xfrm>
          <a:off x="3250913" y="1660464"/>
          <a:ext cx="2029457" cy="2029457"/>
        </a:xfrm>
        <a:prstGeom prst="gear9">
          <a:avLst/>
        </a:prstGeom>
        <a:solidFill>
          <a:srgbClr val="33CCC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pt-BR" sz="1600" kern="1200" dirty="0">
              <a:solidFill>
                <a:schemeClr val="bg1"/>
              </a:solidFill>
            </a:rPr>
            <a:t>Convenção - Quadro da OMS para o Controle do Tabaco</a:t>
          </a:r>
        </a:p>
      </dsp:txBody>
      <dsp:txXfrm>
        <a:off x="3658924" y="2135855"/>
        <a:ext cx="1213435" cy="1043182"/>
      </dsp:txXfrm>
    </dsp:sp>
    <dsp:sp modelId="{42B2436A-946B-44F7-9063-EFC6FA5DBE3E}">
      <dsp:nvSpPr>
        <dsp:cNvPr id="0" name=""/>
        <dsp:cNvSpPr/>
      </dsp:nvSpPr>
      <dsp:spPr>
        <a:xfrm>
          <a:off x="1902246" y="1077634"/>
          <a:ext cx="1811751" cy="1682250"/>
        </a:xfrm>
        <a:prstGeom prst="gear6">
          <a:avLst/>
        </a:prstGeom>
        <a:solidFill>
          <a:srgbClr val="7030A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/>
            <a:t>Política Nacional de Controle do Tabaco</a:t>
          </a:r>
        </a:p>
      </dsp:txBody>
      <dsp:txXfrm>
        <a:off x="2344582" y="1503705"/>
        <a:ext cx="927079" cy="830108"/>
      </dsp:txXfrm>
    </dsp:sp>
    <dsp:sp modelId="{630E124A-4913-4E5D-9171-53C8E30C111C}">
      <dsp:nvSpPr>
        <dsp:cNvPr id="0" name=""/>
        <dsp:cNvSpPr/>
      </dsp:nvSpPr>
      <dsp:spPr>
        <a:xfrm rot="20700000">
          <a:off x="2981386" y="162507"/>
          <a:ext cx="1446148" cy="1446148"/>
        </a:xfrm>
        <a:prstGeom prst="gear6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PNCT</a:t>
          </a:r>
        </a:p>
      </dsp:txBody>
      <dsp:txXfrm rot="-20700000">
        <a:off x="3298569" y="479689"/>
        <a:ext cx="811782" cy="811782"/>
      </dsp:txXfrm>
    </dsp:sp>
    <dsp:sp modelId="{BD41DEAB-82E9-4221-BBF1-3B372770131E}">
      <dsp:nvSpPr>
        <dsp:cNvPr id="0" name=""/>
        <dsp:cNvSpPr/>
      </dsp:nvSpPr>
      <dsp:spPr>
        <a:xfrm>
          <a:off x="3089404" y="1357314"/>
          <a:ext cx="2597705" cy="2597705"/>
        </a:xfrm>
        <a:prstGeom prst="circularArrow">
          <a:avLst>
            <a:gd name="adj1" fmla="val 4687"/>
            <a:gd name="adj2" fmla="val 299029"/>
            <a:gd name="adj3" fmla="val 2502942"/>
            <a:gd name="adj4" fmla="val 15890064"/>
            <a:gd name="adj5" fmla="val 5469"/>
          </a:avLst>
        </a:prstGeom>
        <a:solidFill>
          <a:srgbClr val="C0000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0921DF-FB89-4365-9D32-25FC507B43F9}">
      <dsp:nvSpPr>
        <dsp:cNvPr id="0" name=""/>
        <dsp:cNvSpPr/>
      </dsp:nvSpPr>
      <dsp:spPr>
        <a:xfrm>
          <a:off x="1414187" y="753028"/>
          <a:ext cx="1887395" cy="188739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C0000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5E1DF6-5F86-4347-9C54-C20F21AE0901}">
      <dsp:nvSpPr>
        <dsp:cNvPr id="0" name=""/>
        <dsp:cNvSpPr/>
      </dsp:nvSpPr>
      <dsp:spPr>
        <a:xfrm>
          <a:off x="2665659" y="-246024"/>
          <a:ext cx="2034991" cy="203499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C00000"/>
        </a:solidFill>
        <a:ln>
          <a:noFill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BF3DB7-C460-4C70-BD88-9C2D87EA9123}">
      <dsp:nvSpPr>
        <dsp:cNvPr id="0" name=""/>
        <dsp:cNvSpPr/>
      </dsp:nvSpPr>
      <dsp:spPr>
        <a:xfrm rot="5400000">
          <a:off x="353420" y="799489"/>
          <a:ext cx="490036" cy="5578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94FCE3-822D-4C1B-93C8-AAA609CA4776}">
      <dsp:nvSpPr>
        <dsp:cNvPr id="0" name=""/>
        <dsp:cNvSpPr/>
      </dsp:nvSpPr>
      <dsp:spPr>
        <a:xfrm>
          <a:off x="3150" y="151003"/>
          <a:ext cx="1536513" cy="577426"/>
        </a:xfrm>
        <a:prstGeom prst="roundRect">
          <a:avLst>
            <a:gd name="adj" fmla="val 16670"/>
          </a:avLst>
        </a:prstGeom>
        <a:solidFill>
          <a:srgbClr val="00CC0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 dirty="0">
              <a:latin typeface="Arial Narrow" panose="020B0606020202030204" pitchFamily="34" charset="0"/>
            </a:rPr>
            <a:t>Ministério da Saúde</a:t>
          </a:r>
        </a:p>
      </dsp:txBody>
      <dsp:txXfrm>
        <a:off x="31343" y="179196"/>
        <a:ext cx="1480127" cy="521040"/>
      </dsp:txXfrm>
    </dsp:sp>
    <dsp:sp modelId="{DDFE8866-16EC-4633-B20B-78EC5BF80C1F}">
      <dsp:nvSpPr>
        <dsp:cNvPr id="0" name=""/>
        <dsp:cNvSpPr/>
      </dsp:nvSpPr>
      <dsp:spPr>
        <a:xfrm>
          <a:off x="2193091" y="820846"/>
          <a:ext cx="1118899" cy="46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0BB04D-5E0F-4457-B6B1-E9FE27819453}">
      <dsp:nvSpPr>
        <dsp:cNvPr id="0" name=""/>
        <dsp:cNvSpPr/>
      </dsp:nvSpPr>
      <dsp:spPr>
        <a:xfrm rot="5400000">
          <a:off x="5912381" y="2492248"/>
          <a:ext cx="309095" cy="28649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C320D-E94A-41C3-8AE2-6429D811BB96}">
      <dsp:nvSpPr>
        <dsp:cNvPr id="0" name=""/>
        <dsp:cNvSpPr/>
      </dsp:nvSpPr>
      <dsp:spPr>
        <a:xfrm>
          <a:off x="982428" y="799644"/>
          <a:ext cx="1547517" cy="577426"/>
        </a:xfrm>
        <a:prstGeom prst="roundRect">
          <a:avLst>
            <a:gd name="adj" fmla="val 16670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99"/>
            </a:buClr>
            <a:buSzPct val="100000"/>
            <a:buFont typeface="Arial Black" pitchFamily="34" charset="0"/>
            <a:buNone/>
          </a:pPr>
          <a:r>
            <a:rPr lang="pt-BR" sz="1400" kern="1200" dirty="0">
              <a:latin typeface="Arial Narrow" panose="020B0606020202030204" pitchFamily="34" charset="0"/>
              <a:cs typeface="Arial" charset="0"/>
            </a:rPr>
            <a:t>Instituto Nacional de Câncer José Alencar Gomes da Silva</a:t>
          </a:r>
          <a:endParaRPr lang="pt-BR" sz="1400" kern="1200" dirty="0">
            <a:latin typeface="Arial Narrow" panose="020B0606020202030204" pitchFamily="34" charset="0"/>
          </a:endParaRPr>
        </a:p>
      </dsp:txBody>
      <dsp:txXfrm>
        <a:off x="1010621" y="827837"/>
        <a:ext cx="1491131" cy="521040"/>
      </dsp:txXfrm>
    </dsp:sp>
    <dsp:sp modelId="{0011438C-9992-4A49-BCEE-C1A2C7A7395A}">
      <dsp:nvSpPr>
        <dsp:cNvPr id="0" name=""/>
        <dsp:cNvSpPr/>
      </dsp:nvSpPr>
      <dsp:spPr>
        <a:xfrm>
          <a:off x="2168654" y="854715"/>
          <a:ext cx="599978" cy="46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F6EED-01BF-48D4-9E95-F70948A4AF64}">
      <dsp:nvSpPr>
        <dsp:cNvPr id="0" name=""/>
        <dsp:cNvSpPr/>
      </dsp:nvSpPr>
      <dsp:spPr>
        <a:xfrm>
          <a:off x="1488574" y="1568785"/>
          <a:ext cx="734531" cy="608903"/>
        </a:xfrm>
        <a:prstGeom prst="leftRightUpArrow">
          <a:avLst/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F291E6-F184-4346-A64B-DCC9A223995E}">
      <dsp:nvSpPr>
        <dsp:cNvPr id="0" name=""/>
        <dsp:cNvSpPr/>
      </dsp:nvSpPr>
      <dsp:spPr>
        <a:xfrm>
          <a:off x="2328901" y="1721686"/>
          <a:ext cx="1555940" cy="577426"/>
        </a:xfrm>
        <a:prstGeom prst="roundRect">
          <a:avLst>
            <a:gd name="adj" fmla="val 16670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99"/>
            </a:buClr>
            <a:buFont typeface="Arial Black" panose="020B0A04020102020204" pitchFamily="34" charset="0"/>
            <a:buNone/>
          </a:pPr>
          <a:r>
            <a:rPr lang="es-ES_tradnl" altLang="pt-BR" sz="1400" kern="1200" dirty="0">
              <a:latin typeface="Arial Narrow" panose="020B0606020202030204" pitchFamily="34" charset="0"/>
            </a:rPr>
            <a:t>Programa Nacional de Controle do Tabagismo.</a:t>
          </a:r>
          <a:endParaRPr lang="pt-BR" sz="1400" kern="1200" dirty="0">
            <a:latin typeface="Arial Narrow" panose="020B0606020202030204" pitchFamily="34" charset="0"/>
          </a:endParaRPr>
        </a:p>
      </dsp:txBody>
      <dsp:txXfrm>
        <a:off x="2357094" y="1749879"/>
        <a:ext cx="1499554" cy="521040"/>
      </dsp:txXfrm>
    </dsp:sp>
    <dsp:sp modelId="{9D470D56-F25E-48ED-945B-C2DCC2A51350}">
      <dsp:nvSpPr>
        <dsp:cNvPr id="0" name=""/>
        <dsp:cNvSpPr/>
      </dsp:nvSpPr>
      <dsp:spPr>
        <a:xfrm>
          <a:off x="3152143" y="1412885"/>
          <a:ext cx="599978" cy="46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58457E-FAD5-4D8D-A903-DD8102590FD9}">
      <dsp:nvSpPr>
        <dsp:cNvPr id="0" name=""/>
        <dsp:cNvSpPr/>
      </dsp:nvSpPr>
      <dsp:spPr>
        <a:xfrm rot="5400000">
          <a:off x="2839215" y="2375970"/>
          <a:ext cx="490036" cy="5578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627EDC-9869-4CBE-A321-A6A5DA535175}">
      <dsp:nvSpPr>
        <dsp:cNvPr id="0" name=""/>
        <dsp:cNvSpPr/>
      </dsp:nvSpPr>
      <dsp:spPr>
        <a:xfrm>
          <a:off x="29818" y="1721680"/>
          <a:ext cx="1381937" cy="577426"/>
        </a:xfrm>
        <a:prstGeom prst="roundRect">
          <a:avLst>
            <a:gd name="adj" fmla="val 16670"/>
          </a:avLst>
        </a:prstGeom>
        <a:solidFill>
          <a:srgbClr val="00B0F0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altLang="pt-BR" sz="1400" kern="1200" dirty="0">
              <a:latin typeface="Arial Narrow" panose="020B0606020202030204" pitchFamily="34" charset="0"/>
            </a:rPr>
            <a:t>Secretaria Executiva </a:t>
          </a:r>
          <a:r>
            <a:rPr lang="es-ES_tradnl" altLang="pt-BR" sz="1400" kern="1200">
              <a:latin typeface="Arial Narrow" panose="020B0606020202030204" pitchFamily="34" charset="0"/>
            </a:rPr>
            <a:t>da CONICQ</a:t>
          </a:r>
          <a:endParaRPr lang="es-ES_tradnl" altLang="pt-BR" sz="14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58011" y="1749873"/>
        <a:ext cx="1325551" cy="521040"/>
      </dsp:txXfrm>
    </dsp:sp>
    <dsp:sp modelId="{839B3890-DB35-448A-A6D7-87F2EA8333BC}">
      <dsp:nvSpPr>
        <dsp:cNvPr id="0" name=""/>
        <dsp:cNvSpPr/>
      </dsp:nvSpPr>
      <dsp:spPr>
        <a:xfrm>
          <a:off x="4044420" y="2183773"/>
          <a:ext cx="599978" cy="46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327C73-2671-409C-A809-9431CDBB239B}">
      <dsp:nvSpPr>
        <dsp:cNvPr id="0" name=""/>
        <dsp:cNvSpPr/>
      </dsp:nvSpPr>
      <dsp:spPr>
        <a:xfrm rot="5400000">
          <a:off x="4185987" y="3127102"/>
          <a:ext cx="490036" cy="55788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1">
            <a:lumMod val="85000"/>
            <a:lumOff val="1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81609-2F35-460D-A8BB-D0FEDF32B425}">
      <dsp:nvSpPr>
        <dsp:cNvPr id="0" name=""/>
        <dsp:cNvSpPr/>
      </dsp:nvSpPr>
      <dsp:spPr>
        <a:xfrm>
          <a:off x="3532246" y="2479229"/>
          <a:ext cx="1735809" cy="577426"/>
        </a:xfrm>
        <a:prstGeom prst="roundRect">
          <a:avLst>
            <a:gd name="adj" fmla="val 16670"/>
          </a:avLst>
        </a:prstGeom>
        <a:solidFill>
          <a:srgbClr val="0000FF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99"/>
            </a:buClr>
            <a:buSzPct val="100000"/>
            <a:buFont typeface="Arial Black" pitchFamily="34" charset="0"/>
            <a:buNone/>
          </a:pPr>
          <a:r>
            <a:rPr lang="es-ES_tradnl" sz="1400" kern="1200" dirty="0">
              <a:latin typeface="Arial Narrow" panose="020B0606020202030204" pitchFamily="34" charset="0"/>
            </a:rPr>
            <a:t>Programa de Controle do Tabagismo nos Estados</a:t>
          </a:r>
          <a:endParaRPr lang="es-ES_tradnl" altLang="pt-BR" sz="14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3560439" y="2507422"/>
        <a:ext cx="1679423" cy="521040"/>
      </dsp:txXfrm>
    </dsp:sp>
    <dsp:sp modelId="{2A489400-5E75-4116-A978-2A25220FBE2F}">
      <dsp:nvSpPr>
        <dsp:cNvPr id="0" name=""/>
        <dsp:cNvSpPr/>
      </dsp:nvSpPr>
      <dsp:spPr>
        <a:xfrm>
          <a:off x="5200633" y="2832414"/>
          <a:ext cx="599978" cy="4667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4E981C-C96F-48D0-9ABB-426B015A3B15}">
      <dsp:nvSpPr>
        <dsp:cNvPr id="0" name=""/>
        <dsp:cNvSpPr/>
      </dsp:nvSpPr>
      <dsp:spPr>
        <a:xfrm>
          <a:off x="4771881" y="3223007"/>
          <a:ext cx="1371138" cy="815499"/>
        </a:xfrm>
        <a:prstGeom prst="roundRect">
          <a:avLst>
            <a:gd name="adj" fmla="val 16670"/>
          </a:avLst>
        </a:prstGeom>
        <a:solidFill>
          <a:srgbClr val="CC00CC"/>
        </a:solidFill>
        <a:ln w="12700" cap="flat" cmpd="sng" algn="ctr">
          <a:noFill/>
          <a:prstDash val="solid"/>
          <a:miter lim="800000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99"/>
            </a:buClr>
            <a:buFont typeface="Arial Black" panose="020B0A04020102020204" pitchFamily="34" charset="0"/>
            <a:buNone/>
          </a:pPr>
          <a:r>
            <a:rPr lang="es-ES_tradnl" altLang="pt-BR" sz="1400" kern="1200" dirty="0">
              <a:latin typeface="Arial Narrow" panose="020B0606020202030204" pitchFamily="34" charset="0"/>
            </a:rPr>
            <a:t>Programa de Controle do Tabagismo nos Municípios</a:t>
          </a:r>
          <a:endParaRPr lang="es-ES_tradnl" altLang="pt-BR" sz="1400" kern="1200" dirty="0">
            <a:solidFill>
              <a:schemeClr val="bg1"/>
            </a:solidFill>
            <a:latin typeface="Arial Narrow" panose="020B0606020202030204" pitchFamily="34" charset="0"/>
          </a:endParaRPr>
        </a:p>
      </dsp:txBody>
      <dsp:txXfrm>
        <a:off x="4811698" y="3262824"/>
        <a:ext cx="1291504" cy="73586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E75B74-4D31-4B4C-ADC6-3C39F18F8C1B}">
      <dsp:nvSpPr>
        <dsp:cNvPr id="0" name=""/>
        <dsp:cNvSpPr/>
      </dsp:nvSpPr>
      <dsp:spPr>
        <a:xfrm>
          <a:off x="1615532" y="365431"/>
          <a:ext cx="2843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432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749820" y="409576"/>
        <a:ext cx="15746" cy="3149"/>
      </dsp:txXfrm>
    </dsp:sp>
    <dsp:sp modelId="{43D62D8C-2F68-43ED-B600-D7539B083880}">
      <dsp:nvSpPr>
        <dsp:cNvPr id="0" name=""/>
        <dsp:cNvSpPr/>
      </dsp:nvSpPr>
      <dsp:spPr>
        <a:xfrm>
          <a:off x="248107" y="383"/>
          <a:ext cx="1369225" cy="8215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Paciente - serviço de saúde</a:t>
          </a:r>
        </a:p>
      </dsp:txBody>
      <dsp:txXfrm>
        <a:off x="248107" y="383"/>
        <a:ext cx="1369225" cy="821535"/>
      </dsp:txXfrm>
    </dsp:sp>
    <dsp:sp modelId="{041AEB23-AB68-4B08-BB59-B993799172AE}">
      <dsp:nvSpPr>
        <dsp:cNvPr id="0" name=""/>
        <dsp:cNvSpPr/>
      </dsp:nvSpPr>
      <dsp:spPr>
        <a:xfrm>
          <a:off x="932719" y="820119"/>
          <a:ext cx="1684147" cy="284321"/>
        </a:xfrm>
        <a:custGeom>
          <a:avLst/>
          <a:gdLst/>
          <a:ahLst/>
          <a:cxnLst/>
          <a:rect l="0" t="0" r="0" b="0"/>
          <a:pathLst>
            <a:path>
              <a:moveTo>
                <a:pt x="1684147" y="0"/>
              </a:moveTo>
              <a:lnTo>
                <a:pt x="1684147" y="159260"/>
              </a:lnTo>
              <a:lnTo>
                <a:pt x="0" y="159260"/>
              </a:lnTo>
              <a:lnTo>
                <a:pt x="0" y="284321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731960" y="960705"/>
        <a:ext cx="85666" cy="3149"/>
      </dsp:txXfrm>
    </dsp:sp>
    <dsp:sp modelId="{12A80E94-D17D-483B-BAF4-2F25A2897C94}">
      <dsp:nvSpPr>
        <dsp:cNvPr id="0" name=""/>
        <dsp:cNvSpPr/>
      </dsp:nvSpPr>
      <dsp:spPr>
        <a:xfrm>
          <a:off x="1932254" y="383"/>
          <a:ext cx="1369225" cy="8215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Diagnóstico</a:t>
          </a:r>
        </a:p>
      </dsp:txBody>
      <dsp:txXfrm>
        <a:off x="1932254" y="383"/>
        <a:ext cx="1369225" cy="821535"/>
      </dsp:txXfrm>
    </dsp:sp>
    <dsp:sp modelId="{0457E076-1309-499F-B419-089FD09C386B}">
      <dsp:nvSpPr>
        <dsp:cNvPr id="0" name=""/>
        <dsp:cNvSpPr/>
      </dsp:nvSpPr>
      <dsp:spPr>
        <a:xfrm>
          <a:off x="1615532" y="1501888"/>
          <a:ext cx="28432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84321" y="45720"/>
              </a:lnTo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1749820" y="1546033"/>
        <a:ext cx="15746" cy="3149"/>
      </dsp:txXfrm>
    </dsp:sp>
    <dsp:sp modelId="{DD12CCAD-BFB1-4B5A-8C3F-D9A1AFB08B39}">
      <dsp:nvSpPr>
        <dsp:cNvPr id="0" name=""/>
        <dsp:cNvSpPr/>
      </dsp:nvSpPr>
      <dsp:spPr>
        <a:xfrm>
          <a:off x="248107" y="1136840"/>
          <a:ext cx="1369225" cy="8215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Plano de tratamento</a:t>
          </a:r>
        </a:p>
      </dsp:txBody>
      <dsp:txXfrm>
        <a:off x="248107" y="1136840"/>
        <a:ext cx="1369225" cy="821535"/>
      </dsp:txXfrm>
    </dsp:sp>
    <dsp:sp modelId="{1D8EC499-F7E6-42F3-B9F2-ADDDA5F47887}">
      <dsp:nvSpPr>
        <dsp:cNvPr id="0" name=""/>
        <dsp:cNvSpPr/>
      </dsp:nvSpPr>
      <dsp:spPr>
        <a:xfrm>
          <a:off x="1932254" y="1136840"/>
          <a:ext cx="1369225" cy="8215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Tratamento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(com ou sem medicamento)</a:t>
          </a:r>
        </a:p>
      </dsp:txBody>
      <dsp:txXfrm>
        <a:off x="1932254" y="1136840"/>
        <a:ext cx="1369225" cy="821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0B4E6-E276-4507-94BF-21BF113EBAC6}" type="datetimeFigureOut">
              <a:rPr lang="pt-BR" smtClean="0"/>
              <a:t>28/05/2021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4FCED1-E77C-4BA9-BC27-ADD19028109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35347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Diminuir a aceitação social do uso.</a:t>
            </a:r>
          </a:p>
          <a:p>
            <a:r>
              <a:rPr lang="pt-BR" dirty="0"/>
              <a:t>Comemorar as datas pontuais.</a:t>
            </a:r>
          </a:p>
          <a:p>
            <a:r>
              <a:rPr lang="pt-BR" dirty="0"/>
              <a:t>Apoiar</a:t>
            </a:r>
            <a:r>
              <a:rPr lang="pt-BR" baseline="0" dirty="0"/>
              <a:t> a adoção de medidas legislativas e econômicas de controle do tabaco.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FCED1-E77C-4BA9-BC27-ADD190281097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8589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3B91A-6088-4CFB-A6FA-A6EFC384C632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9147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3B91A-6088-4CFB-A6FA-A6EFC384C632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360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3B91A-6088-4CFB-A6FA-A6EFC384C632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962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3B91A-6088-4CFB-A6FA-A6EFC384C632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290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62000-3EA2-41DC-8112-3BB020BB39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8DF2032-CC80-436C-B24C-626E604F24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F9576D-8F39-494B-8779-307D0C60F29A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F847F-3085-4120-8599-13BF4A64051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3741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A0446E-513B-477E-8492-3BE521122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ADB2AE6-1F81-4BD6-992E-DDEFB714C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1DBCA5-1C84-40A4-8E2B-911807D44D9D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06A7A-ECAD-4E8F-9B61-7F03A52ED135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520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A1644C-89FA-4922-8D13-31F28933C7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310FB18-4670-4ED1-AB94-651A2BE180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D413DE-2DD3-4681-B8DA-4CD30B38EAC5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A80EB-3383-47E1-999E-574DB9F70DB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9722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22A90-7B65-4248-97F0-39A836C6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BBB0C7-804F-4B19-A1D4-F5594D31B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80BFA-982C-44B6-96ED-1103B304B1F2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A2B220-C766-451E-98CC-6B04A6B16B2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7683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4E87B-56E4-4A3C-89E9-8A09ED89C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CD7BD6-8185-468C-AB9E-25B4FC9C1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84D678-0795-4E87-AE0D-59968D9B9C16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2A86DA-C869-4928-B770-BCBF892E037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1225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88420-CB51-44B9-9616-A1F093B88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CAEADD-5E2C-4277-9B5C-A1E02CF6E3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1D7C743E-ADF9-42C5-8448-8D25D785CA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C6EB5-640A-4D34-BB2D-E5E8CDC5101F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FEDFC4-10C1-478F-AF4E-59EFA24541A6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37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4E055-004A-47FC-84D4-BE7BA985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28595D7-9C4E-4018-A991-C68BE20ED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E211943-3555-4BDA-A786-916564C95D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0563BC2-B59A-4958-8B1C-9C9F2836F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9CC9420-F747-4B15-A0AA-E753BE5F99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117C0-6769-49BC-A5F1-DEBEC88BD653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E59A16-5353-4009-91EC-ED1019979587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60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62B8ED-EB87-4385-9523-CB1B18E59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5FA4C-DC22-4972-994D-12C8DBFFFED3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C6986-958F-441C-AB77-4A6067A1A1D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704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15A09-0CE7-4D43-9A09-9541C08132BB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54FA6D-17DA-44DB-BA28-DF23FE39250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5475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D7527-E712-4283-A6C9-43B0898E1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B160EA3-66B5-40E1-B36C-E56DC256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AB57032-4B2E-44E2-9543-7D0A77F43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5908-A7F9-4E74-8722-B172BAEE7944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1B720F-DB45-4401-B0A4-DE4CDC8AAA13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2322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9BD0BB-1C8D-47C8-B011-F07DA2B34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F119FFE-7FDF-43A6-B296-B3B9D6C85C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93A5C6E-2254-4D08-B55C-81C496093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4680A-F0B5-4C0D-8CA4-403DEA0A6013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38097-B584-4AF6-A7DF-CD6B3BABB198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781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Editar estilos de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AEC94E-262B-468E-AA8E-38BBE2AA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1DCD881-C21B-4DC6-960C-04791AB98D1D}" type="datetimeFigureOut">
              <a:rPr lang="pt-BR"/>
              <a:pPr>
                <a:defRPr/>
              </a:pPr>
              <a:t>28/05/2021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E4F979E-0787-4BEE-900D-52CC019CD9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715B46E-5C13-41E7-A2FB-3427F5C2B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E2F36F87-9712-4D03-B690-BB4E6623D201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hyperlink" Target="http://www.google.com.br/url?sa=i&amp;rct=j&amp;q=&amp;esrc=s&amp;frm=1&amp;source=images&amp;cd=&amp;cad=rja&amp;uact=8&amp;ved=0CAcQjRxqFQoTCNfc9_KvlMYCFQP3gAod2dwARg&amp;url=http://sites.uem.br/tabagismo/arquivos-para-download&amp;ei=7iuAVdetNoPugwTZuYOwBA&amp;bvm=bv.96041959,d.cWc&amp;psig=AFQjCNHcLpktvz5esi3WsJlUGmxIyejt4Q&amp;ust=1434549611226325" TargetMode="External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13.png"/><Relationship Id="rId9" Type="http://schemas.microsoft.com/office/2007/relationships/diagramDrawing" Target="../diagrams/drawin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giongo@inca.gov.b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051" name="Título 1"/>
          <p:cNvSpPr>
            <a:spLocks noGrp="1" noChangeArrowheads="1"/>
          </p:cNvSpPr>
          <p:nvPr>
            <p:ph type="title"/>
          </p:nvPr>
        </p:nvSpPr>
        <p:spPr>
          <a:xfrm>
            <a:off x="94206" y="879208"/>
            <a:ext cx="8760279" cy="4490356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b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altLang="pt-BR" sz="2800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O TABAGISMO COMO PROBLEMA DE SAÚDE PÚBLICA</a:t>
            </a:r>
            <a:br>
              <a:rPr lang="pt-BR" altLang="pt-BR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b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alt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Programa Nacional de Controle do Tabagismo</a:t>
            </a:r>
            <a:b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Divisão de Controle do Tabagismo</a:t>
            </a:r>
            <a:b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Coordenação de Prevenção e Vigilância</a:t>
            </a:r>
            <a:b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pt-BR" sz="2400" b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Instituto Nacional de Câncer José Alencar Gomes da Silva</a:t>
            </a:r>
            <a:endParaRPr lang="pt-BR" altLang="pt-BR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46"/>
            <a:ext cx="9145588" cy="6858000"/>
          </a:xfr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3A63A69-1B44-4DDB-B125-77DB7D68C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6283"/>
            <a:ext cx="9144000" cy="5085433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1682662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46"/>
            <a:ext cx="9145588" cy="6858000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8E4D7B4-3F67-413E-8615-1851DD0E86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051" y="1406499"/>
            <a:ext cx="7570430" cy="3321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defTabSz="7620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defTabSz="7620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7620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7620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latin typeface="Arial" panose="020B0604020202020204" pitchFamily="34" charset="0"/>
              </a:rPr>
              <a:t>Em</a:t>
            </a:r>
            <a:r>
              <a:rPr lang="pt-BR" altLang="pt-BR" sz="2000" dirty="0">
                <a:latin typeface="Arial Black" panose="020B0A04020102020204" pitchFamily="34" charset="0"/>
              </a:rPr>
              <a:t> </a:t>
            </a:r>
            <a:r>
              <a:rPr lang="pt-BR" altLang="pt-BR" sz="2000" dirty="0">
                <a:latin typeface="Arial" panose="020B0604020202020204" pitchFamily="34" charset="0"/>
              </a:rPr>
              <a:t>1999 </a:t>
            </a:r>
            <a:r>
              <a:rPr lang="pt-BR" altLang="pt-BR" sz="2000" dirty="0">
                <a:solidFill>
                  <a:srgbClr val="0000FF"/>
                </a:solidFill>
                <a:latin typeface="Arial" panose="020B0604020202020204" pitchFamily="34" charset="0"/>
              </a:rPr>
              <a:t>cento e noventa e um </a:t>
            </a:r>
            <a:r>
              <a:rPr lang="pt-BR" altLang="pt-BR" sz="2000" dirty="0">
                <a:latin typeface="Arial" panose="020B0604020202020204" pitchFamily="34" charset="0"/>
              </a:rPr>
              <a:t>países membros da OMS propuseram ações conjuntas.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latin typeface="Arial" panose="020B0604020202020204" pitchFamily="34" charset="0"/>
              </a:rPr>
              <a:t>1</a:t>
            </a:r>
            <a:r>
              <a:rPr lang="pt-BR" altLang="pt-BR" sz="2000" baseline="30000" dirty="0">
                <a:latin typeface="Arial" panose="020B0604020202020204" pitchFamily="34" charset="0"/>
              </a:rPr>
              <a:t>o</a:t>
            </a:r>
            <a:r>
              <a:rPr lang="pt-BR" altLang="pt-BR" sz="2000" dirty="0">
                <a:latin typeface="Arial" panose="020B0604020202020204" pitchFamily="34" charset="0"/>
              </a:rPr>
              <a:t> tratado internacional na área de saúde pública.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latin typeface="Arial" panose="020B0604020202020204" pitchFamily="34" charset="0"/>
              </a:rPr>
              <a:t>Em 2003 ocorre a ratificação pelos países.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latin typeface="Arial" panose="020B0604020202020204" pitchFamily="34" charset="0"/>
              </a:rPr>
              <a:t>Em fevereiro de 2005 com 40 ratificações entrou em vigor mundialmente.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altLang="pt-BR" sz="2000" dirty="0">
                <a:latin typeface="Arial" panose="020B0604020202020204" pitchFamily="34" charset="0"/>
              </a:rPr>
              <a:t>Atualmente mais de 180 Países ratificaram o Tratado.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9D701C3-D17B-494E-BCD3-E37F73C6B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155" y="590469"/>
            <a:ext cx="8451790" cy="6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marL="342900" indent="-342900" algn="ctr" eaLnBrk="1" hangingPunct="1">
              <a:spcBef>
                <a:spcPct val="30000"/>
              </a:spcBef>
              <a:defRPr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</a:lstStyle>
          <a:p>
            <a:pPr>
              <a:defRPr/>
            </a:pPr>
            <a:endParaRPr lang="pt-BR" sz="2400" dirty="0">
              <a:solidFill>
                <a:srgbClr val="002060"/>
              </a:solidFill>
            </a:endParaRPr>
          </a:p>
          <a:p>
            <a:pPr lvl="0">
              <a:defRPr/>
            </a:pP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A CONVENÇÃO-QUADRO DA OMS PARA O</a:t>
            </a:r>
          </a:p>
          <a:p>
            <a:pPr>
              <a:defRPr/>
            </a:pPr>
            <a:r>
              <a:rPr lang="pt-BR" sz="2400" dirty="0">
                <a:solidFill>
                  <a:schemeClr val="accent1">
                    <a:lumMod val="50000"/>
                  </a:schemeClr>
                </a:solidFill>
              </a:rPr>
              <a:t>  CONTROLE DO TABACO</a:t>
            </a:r>
          </a:p>
          <a:p>
            <a:pPr>
              <a:defRPr/>
            </a:pPr>
            <a:endParaRPr lang="pt-BR" sz="2400" dirty="0">
              <a:solidFill>
                <a:srgbClr val="002060"/>
              </a:solidFill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3D526CE-47D3-4CA6-B6F8-5777C47FD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950" y="4806007"/>
            <a:ext cx="1878632" cy="131450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0A51D6AD-2616-4FB7-A927-3C8FA091A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4621" y="4166891"/>
            <a:ext cx="1269324" cy="1789377"/>
          </a:xfrm>
          <a:prstGeom prst="rect">
            <a:avLst/>
          </a:prstGeom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272" y="4727921"/>
            <a:ext cx="1099356" cy="1470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2756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A5944F31-6DF0-4D0C-ABB8-713DA4711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437" y="1450377"/>
            <a:ext cx="689645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2000" dirty="0">
                <a:latin typeface="Arial" panose="020B0604020202020204" pitchFamily="34" charset="0"/>
                <a:cs typeface="Times New Roman" panose="02020603050405020304" pitchFamily="18" charset="0"/>
              </a:rPr>
              <a:t>Compromisso político firme para estabelecer e apoiar, no âmbito nacional, regional e internacional, medidas multissetoriais integrais e respostas coordenadas.</a:t>
            </a:r>
          </a:p>
        </p:txBody>
      </p:sp>
      <p:pic>
        <p:nvPicPr>
          <p:cNvPr id="6" name="Picture 7" descr="http://sites.uem.br/tabagismo/imagens/convencao-quadro">
            <a:hlinkClick r:id="rId3"/>
            <a:extLst>
              <a:ext uri="{FF2B5EF4-FFF2-40B4-BE49-F238E27FC236}">
                <a16:creationId xmlns:a16="http://schemas.microsoft.com/office/drawing/2014/main" id="{3EDC6362-A859-4FBE-BF24-64AD185F4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7238">
            <a:off x="337866" y="720443"/>
            <a:ext cx="1281454" cy="13869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C65D54E6-2702-4FFE-9BC0-5C525C4B7B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0613" y="505367"/>
            <a:ext cx="69819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 lvl="0"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A CONVENÇÃO-QUADRO DA OMS PARA O</a:t>
            </a:r>
          </a:p>
          <a:p>
            <a:pPr>
              <a:defRPr/>
            </a:pPr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  CONTROLE DO TABACO</a:t>
            </a:r>
          </a:p>
          <a:p>
            <a:pPr>
              <a:defRPr/>
            </a:pPr>
            <a:endParaRPr lang="pt-BR" dirty="0">
              <a:solidFill>
                <a:schemeClr val="accent1">
                  <a:lumMod val="50000"/>
                </a:schemeClr>
              </a:solidFill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084939345"/>
              </p:ext>
            </p:extLst>
          </p:nvPr>
        </p:nvGraphicFramePr>
        <p:xfrm>
          <a:off x="875493" y="2608329"/>
          <a:ext cx="6870819" cy="3689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62861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19" y="0"/>
            <a:ext cx="9145588" cy="6858000"/>
          </a:xfr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4FDCD84-4382-4ABE-BA9B-91BA464D15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1481284"/>
              </p:ext>
            </p:extLst>
          </p:nvPr>
        </p:nvGraphicFramePr>
        <p:xfrm>
          <a:off x="2323163" y="1789741"/>
          <a:ext cx="627383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6F40583A-C161-4C47-A36A-4A39BEABF373}"/>
              </a:ext>
            </a:extLst>
          </p:cNvPr>
          <p:cNvSpPr/>
          <p:nvPr/>
        </p:nvSpPr>
        <p:spPr>
          <a:xfrm rot="19418331">
            <a:off x="50536" y="1892121"/>
            <a:ext cx="1599561" cy="635000"/>
          </a:xfrm>
          <a:prstGeom prst="ellipse">
            <a:avLst/>
          </a:prstGeom>
          <a:solidFill>
            <a:srgbClr val="00B0F0"/>
          </a:solidFill>
          <a:ln w="28575" cmpd="sng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Desde 1986 / 88</a:t>
            </a:r>
          </a:p>
        </p:txBody>
      </p:sp>
      <p:sp>
        <p:nvSpPr>
          <p:cNvPr id="6" name="Text Box 20">
            <a:extLst>
              <a:ext uri="{FF2B5EF4-FFF2-40B4-BE49-F238E27FC236}">
                <a16:creationId xmlns:a16="http://schemas.microsoft.com/office/drawing/2014/main" id="{08FB9AB8-5C6F-42D6-8ED0-C0491583D1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1642" y="3889347"/>
            <a:ext cx="2362200" cy="830997"/>
          </a:xfrm>
          <a:prstGeom prst="rect">
            <a:avLst/>
          </a:prstGeom>
          <a:solidFill>
            <a:srgbClr val="33CCCC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600" dirty="0"/>
              <a:t>Sensibilização e capacitação de  Multiplicadores</a:t>
            </a:r>
          </a:p>
        </p:txBody>
      </p:sp>
      <p:sp>
        <p:nvSpPr>
          <p:cNvPr id="7" name="Rectangle 15">
            <a:extLst>
              <a:ext uri="{FF2B5EF4-FFF2-40B4-BE49-F238E27FC236}">
                <a16:creationId xmlns:a16="http://schemas.microsoft.com/office/drawing/2014/main" id="{D5D32E6F-8D77-4475-85AF-59858848B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3854" y="767895"/>
            <a:ext cx="670751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en-GB" alt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 PROGRAMA NACIONAL DE CONTROLE DO TABAGISMO</a:t>
            </a:r>
            <a:endParaRPr lang="pt-BR" alt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947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155"/>
            <a:ext cx="9145588" cy="6858000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6D9A514E-553C-4B84-96A6-6E70C7564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" y="1551327"/>
            <a:ext cx="8321675" cy="1016000"/>
          </a:xfrm>
          <a:prstGeom prst="rect">
            <a:avLst/>
          </a:prstGeom>
          <a:noFill/>
          <a:ln w="381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>
                <a:srgbClr val="800000"/>
              </a:buClr>
              <a:buFont typeface="Arial Black" panose="020B0A04020102020204" pitchFamily="34" charset="0"/>
              <a:buNone/>
            </a:pPr>
            <a:r>
              <a:rPr lang="es-ES_tradnl" altLang="pt-BR" sz="2000" b="1" dirty="0"/>
              <a:t>Objetivos:</a:t>
            </a:r>
          </a:p>
          <a:p>
            <a:pPr algn="ctr">
              <a:buClr>
                <a:srgbClr val="800000"/>
              </a:buClr>
              <a:buFont typeface="Arial Black" panose="020B0A04020102020204" pitchFamily="34" charset="0"/>
              <a:buNone/>
            </a:pPr>
            <a:r>
              <a:rPr lang="es-ES_tradnl" altLang="pt-BR" sz="2000" dirty="0"/>
              <a:t>Reduzir o  n</a:t>
            </a:r>
            <a:r>
              <a:rPr lang="pt-BR" altLang="pt-BR" sz="2000" dirty="0"/>
              <a:t>ú</a:t>
            </a:r>
            <a:r>
              <a:rPr lang="es-ES_tradnl" altLang="pt-BR" sz="2000" dirty="0"/>
              <a:t>mero de </a:t>
            </a:r>
            <a:r>
              <a:rPr lang="pt-BR" altLang="pt-BR" sz="2000" dirty="0"/>
              <a:t>enfermidades e </a:t>
            </a:r>
            <a:r>
              <a:rPr lang="es-ES_tradnl" altLang="pt-BR" sz="2000" dirty="0"/>
              <a:t>mortes causadas pelo tabagismo.</a:t>
            </a:r>
          </a:p>
          <a:p>
            <a:pPr algn="ctr">
              <a:buClr>
                <a:srgbClr val="800000"/>
              </a:buClr>
              <a:buFont typeface="Arial Black" panose="020B0A04020102020204" pitchFamily="34" charset="0"/>
              <a:buNone/>
            </a:pPr>
            <a:r>
              <a:rPr lang="es-ES_tradnl" altLang="pt-BR" sz="2000" dirty="0"/>
              <a:t>Reduzir a prevalência de fumantes.</a:t>
            </a:r>
          </a:p>
        </p:txBody>
      </p:sp>
      <p:sp>
        <p:nvSpPr>
          <p:cNvPr id="5" name="Rectangle 15">
            <a:extLst>
              <a:ext uri="{FF2B5EF4-FFF2-40B4-BE49-F238E27FC236}">
                <a16:creationId xmlns:a16="http://schemas.microsoft.com/office/drawing/2014/main" id="{90BB05A9-3A4B-4382-9BF4-10AA54A13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843" y="899886"/>
            <a:ext cx="7467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en-GB" alt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 PROGRAMA NACIONAL DE CONTROLE DO TABAGISMO</a:t>
            </a:r>
            <a:endParaRPr lang="pt-BR" alt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7" name="Oval 23">
            <a:extLst>
              <a:ext uri="{FF2B5EF4-FFF2-40B4-BE49-F238E27FC236}">
                <a16:creationId xmlns:a16="http://schemas.microsoft.com/office/drawing/2014/main" id="{F2D7EA30-3EBD-4544-BD0C-AB95C052D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514" y="4966156"/>
            <a:ext cx="2686050" cy="1042987"/>
          </a:xfrm>
          <a:prstGeom prst="ellipse">
            <a:avLst/>
          </a:prstGeom>
          <a:solidFill>
            <a:srgbClr val="CC00CC"/>
          </a:solidFill>
          <a:ln w="381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dirty="0">
                <a:solidFill>
                  <a:schemeClr val="bg1"/>
                </a:solidFill>
                <a:cs typeface="Angsana New" panose="02020603050405020304" pitchFamily="18" charset="-34"/>
              </a:rPr>
              <a:t>Reduzir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800" dirty="0">
                <a:solidFill>
                  <a:schemeClr val="bg1"/>
                </a:solidFill>
                <a:cs typeface="Angsana New" panose="02020603050405020304" pitchFamily="18" charset="-34"/>
              </a:rPr>
              <a:t>iniciação</a:t>
            </a:r>
          </a:p>
        </p:txBody>
      </p:sp>
      <p:sp>
        <p:nvSpPr>
          <p:cNvPr id="8" name="Oval 24">
            <a:extLst>
              <a:ext uri="{FF2B5EF4-FFF2-40B4-BE49-F238E27FC236}">
                <a16:creationId xmlns:a16="http://schemas.microsoft.com/office/drawing/2014/main" id="{0E40B2B0-5F61-44C9-8535-23FDBFEEC4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4807" y="5265058"/>
            <a:ext cx="2733675" cy="952500"/>
          </a:xfrm>
          <a:prstGeom prst="ellipse">
            <a:avLst/>
          </a:prstGeom>
          <a:solidFill>
            <a:srgbClr val="00B0F0"/>
          </a:solidFill>
          <a:ln w="381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tx1"/>
              </a:buClr>
              <a:buFontTx/>
              <a:buNone/>
              <a:defRPr/>
            </a:pPr>
            <a:endParaRPr lang="en-US" altLang="pt-BR" sz="1800" dirty="0">
              <a:cs typeface="Angsana New" panose="02020603050405020304" pitchFamily="18" charset="-34"/>
            </a:endParaRPr>
          </a:p>
          <a:p>
            <a:pPr algn="ctr">
              <a:spcBef>
                <a:spcPct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altLang="pt-BR" sz="1800" dirty="0">
                <a:cs typeface="Angsana New" panose="02020603050405020304" pitchFamily="18" charset="-34"/>
              </a:rPr>
              <a:t>Promover a</a:t>
            </a:r>
          </a:p>
          <a:p>
            <a:pPr algn="ctr">
              <a:spcBef>
                <a:spcPct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altLang="pt-BR" sz="1800" dirty="0">
                <a:cs typeface="Angsana New" panose="02020603050405020304" pitchFamily="18" charset="-34"/>
              </a:rPr>
              <a:t>cessação</a:t>
            </a:r>
            <a:endParaRPr lang="pt-BR" altLang="pt-BR" sz="1800" dirty="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pt-BR" altLang="pt-BR" sz="1800" dirty="0">
              <a:latin typeface="Times New Roman" panose="02020603050405020304" pitchFamily="18" charset="0"/>
            </a:endParaRPr>
          </a:p>
        </p:txBody>
      </p:sp>
      <p:sp>
        <p:nvSpPr>
          <p:cNvPr id="9" name="Oval 25">
            <a:extLst>
              <a:ext uri="{FF2B5EF4-FFF2-40B4-BE49-F238E27FC236}">
                <a16:creationId xmlns:a16="http://schemas.microsoft.com/office/drawing/2014/main" id="{D93C22C8-08F4-4BE0-BE41-E8302065B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1589" y="4899480"/>
            <a:ext cx="2616200" cy="1109663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altLang="pt-BR" sz="1800" dirty="0">
                <a:cs typeface="Angsana New" panose="02020603050405020304" pitchFamily="18" charset="-34"/>
              </a:rPr>
              <a:t>Proteger contra a fumaça </a:t>
            </a:r>
          </a:p>
          <a:p>
            <a:pPr algn="ctr">
              <a:spcBef>
                <a:spcPct val="0"/>
              </a:spcBef>
              <a:buClr>
                <a:schemeClr val="tx1"/>
              </a:buClr>
              <a:buFontTx/>
              <a:buNone/>
              <a:defRPr/>
            </a:pPr>
            <a:r>
              <a:rPr lang="en-US" altLang="pt-BR" sz="1800" dirty="0">
                <a:cs typeface="Angsana New" panose="02020603050405020304" pitchFamily="18" charset="-34"/>
              </a:rPr>
              <a:t>do tabaco</a:t>
            </a:r>
          </a:p>
        </p:txBody>
      </p:sp>
      <p:sp>
        <p:nvSpPr>
          <p:cNvPr id="10" name="AutoShape 26">
            <a:extLst>
              <a:ext uri="{FF2B5EF4-FFF2-40B4-BE49-F238E27FC236}">
                <a16:creationId xmlns:a16="http://schemas.microsoft.com/office/drawing/2014/main" id="{564E1ACA-78C9-4A94-8F91-F2A62640F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7226" y="3995967"/>
            <a:ext cx="428625" cy="757237"/>
          </a:xfrm>
          <a:prstGeom prst="curvedRightArrow">
            <a:avLst>
              <a:gd name="adj1" fmla="val 35333"/>
              <a:gd name="adj2" fmla="val 70667"/>
              <a:gd name="adj3" fmla="val 3333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800"/>
          </a:p>
        </p:txBody>
      </p:sp>
      <p:sp>
        <p:nvSpPr>
          <p:cNvPr id="11" name="AutoShape 27">
            <a:extLst>
              <a:ext uri="{FF2B5EF4-FFF2-40B4-BE49-F238E27FC236}">
                <a16:creationId xmlns:a16="http://schemas.microsoft.com/office/drawing/2014/main" id="{27FFD0E2-5403-41F5-95FA-69FD370F96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3408" y="3974421"/>
            <a:ext cx="484187" cy="723900"/>
          </a:xfrm>
          <a:prstGeom prst="curvedLeftArrow">
            <a:avLst>
              <a:gd name="adj1" fmla="val 28072"/>
              <a:gd name="adj2" fmla="val 66250"/>
              <a:gd name="adj3" fmla="val 3333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800"/>
          </a:p>
        </p:txBody>
      </p:sp>
      <p:sp>
        <p:nvSpPr>
          <p:cNvPr id="12" name="AutoShape 28">
            <a:extLst>
              <a:ext uri="{FF2B5EF4-FFF2-40B4-BE49-F238E27FC236}">
                <a16:creationId xmlns:a16="http://schemas.microsoft.com/office/drawing/2014/main" id="{A3D9BC2B-8023-49EB-BFCF-3106C79F04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9373" y="4381420"/>
            <a:ext cx="228600" cy="584736"/>
          </a:xfrm>
          <a:prstGeom prst="downArrow">
            <a:avLst>
              <a:gd name="adj1" fmla="val 50000"/>
              <a:gd name="adj2" fmla="val 56771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800"/>
          </a:p>
        </p:txBody>
      </p:sp>
      <p:sp>
        <p:nvSpPr>
          <p:cNvPr id="3" name="Fluxograma: Decisão 2"/>
          <p:cNvSpPr/>
          <p:nvPr/>
        </p:nvSpPr>
        <p:spPr>
          <a:xfrm>
            <a:off x="1993939" y="3136307"/>
            <a:ext cx="4939469" cy="1123153"/>
          </a:xfrm>
          <a:prstGeom prst="flowChartDecision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defRPr/>
            </a:pPr>
            <a:r>
              <a:rPr lang="pt-BR" b="1" dirty="0">
                <a:latin typeface="Arial" pitchFamily="34" charset="0"/>
              </a:rPr>
              <a:t>Objetivos estratégicos</a:t>
            </a:r>
          </a:p>
        </p:txBody>
      </p:sp>
    </p:spTree>
    <p:extLst>
      <p:ext uri="{BB962C8B-B14F-4D97-AF65-F5344CB8AC3E}">
        <p14:creationId xmlns:p14="http://schemas.microsoft.com/office/powerpoint/2010/main" val="12222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9FE424B7-0C04-46BF-BB34-0EE23B196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6665339"/>
              </p:ext>
            </p:extLst>
          </p:nvPr>
        </p:nvGraphicFramePr>
        <p:xfrm>
          <a:off x="623247" y="1381638"/>
          <a:ext cx="7947589" cy="4617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0195">
                  <a:extLst>
                    <a:ext uri="{9D8B030D-6E8A-4147-A177-3AD203B41FA5}">
                      <a16:colId xmlns:a16="http://schemas.microsoft.com/office/drawing/2014/main" val="3873787406"/>
                    </a:ext>
                  </a:extLst>
                </a:gridCol>
                <a:gridCol w="4097394">
                  <a:extLst>
                    <a:ext uri="{9D8B030D-6E8A-4147-A177-3AD203B41FA5}">
                      <a16:colId xmlns:a16="http://schemas.microsoft.com/office/drawing/2014/main" val="1583451784"/>
                    </a:ext>
                  </a:extLst>
                </a:gridCol>
              </a:tblGrid>
              <a:tr h="596821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DIRETRIZES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/>
                        <a:t>AÇÕES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765166"/>
                  </a:ext>
                </a:extLst>
              </a:tr>
              <a:tr h="4020689">
                <a:tc>
                  <a:txBody>
                    <a:bodyPr/>
                    <a:lstStyle/>
                    <a:p>
                      <a:pPr marL="285750" indent="-285750" algn="just">
                        <a:buClr>
                          <a:schemeClr val="accent1">
                            <a:lumMod val="50000"/>
                          </a:scheme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s-ES_tradnl" sz="2000" dirty="0">
                          <a:cs typeface="Arial" charset="0"/>
                        </a:rPr>
                        <a:t>Prevenir a iniciação do consumo de tabaco;</a:t>
                      </a:r>
                      <a:endParaRPr lang="pt-BR" sz="2000" dirty="0">
                        <a:cs typeface="Arial" charset="0"/>
                      </a:endParaRPr>
                    </a:p>
                    <a:p>
                      <a:pPr marL="285750" indent="-285750" algn="just">
                        <a:buClr>
                          <a:schemeClr val="accent1">
                            <a:lumMod val="50000"/>
                          </a:scheme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s-ES_tradnl" sz="2000" dirty="0">
                          <a:cs typeface="Arial" charset="0"/>
                        </a:rPr>
                        <a:t>Proteger a população contra os riscos do tabagismo passivo;</a:t>
                      </a:r>
                    </a:p>
                    <a:p>
                      <a:pPr marL="285750" indent="-285750" algn="just">
                        <a:buClr>
                          <a:schemeClr val="accent1">
                            <a:lumMod val="50000"/>
                          </a:scheme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s-ES_tradnl" sz="2000" dirty="0">
                          <a:cs typeface="Arial" charset="0"/>
                        </a:rPr>
                        <a:t>Aumentar o acesso ao tratamento do fumante;</a:t>
                      </a:r>
                      <a:endParaRPr lang="pt-BR" sz="2000" dirty="0">
                        <a:cs typeface="Arial" charset="0"/>
                      </a:endParaRPr>
                    </a:p>
                    <a:p>
                      <a:pPr marL="285750" indent="-285750" algn="just">
                        <a:buClr>
                          <a:schemeClr val="accent1">
                            <a:lumMod val="50000"/>
                          </a:scheme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s-ES_tradnl" sz="2000" dirty="0">
                          <a:cs typeface="Arial" charset="0"/>
                        </a:rPr>
                        <a:t>Controlar e monitorar os produtos derivados do tabaco;</a:t>
                      </a:r>
                      <a:endParaRPr lang="pt-BR" sz="2000" dirty="0">
                        <a:cs typeface="Arial" charset="0"/>
                      </a:endParaRPr>
                    </a:p>
                    <a:p>
                      <a:pPr marL="285750" indent="-285750" algn="just">
                        <a:buClr>
                          <a:schemeClr val="accent1">
                            <a:lumMod val="50000"/>
                          </a:scheme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s-ES_tradnl" sz="2000" dirty="0">
                          <a:cs typeface="Arial" charset="0"/>
                        </a:rPr>
                        <a:t>Monitorar as tendências de consumo;</a:t>
                      </a:r>
                    </a:p>
                    <a:p>
                      <a:pPr marL="285750" indent="-285750" algn="just">
                        <a:buClr>
                          <a:schemeClr val="accent1">
                            <a:lumMod val="50000"/>
                          </a:schemeClr>
                        </a:buClr>
                        <a:buSzPct val="100000"/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s-ES_tradnl" sz="2000" dirty="0">
                          <a:cs typeface="Arial" charset="0"/>
                        </a:rPr>
                        <a:t>Monitorar as estratégias da indústria.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25000"/>
                        </a:lnSpc>
                        <a:spcBef>
                          <a:spcPct val="0"/>
                        </a:spcBef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altLang="pt-BR" sz="2000" dirty="0">
                          <a:cs typeface="Angsana New" panose="02020603050405020304" pitchFamily="18" charset="-34"/>
                        </a:rPr>
                        <a:t>Educação e informação;</a:t>
                      </a:r>
                    </a:p>
                    <a:p>
                      <a:pPr marL="342900" indent="-342900" algn="just">
                        <a:lnSpc>
                          <a:spcPct val="125000"/>
                        </a:lnSpc>
                        <a:spcBef>
                          <a:spcPct val="0"/>
                        </a:spcBef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altLang="pt-BR" sz="2000" dirty="0">
                          <a:cs typeface="Angsana New" panose="02020603050405020304" pitchFamily="18" charset="-34"/>
                        </a:rPr>
                        <a:t>Tratamento do tabagismo no SUS;</a:t>
                      </a:r>
                    </a:p>
                    <a:p>
                      <a:pPr marL="342900" indent="-342900" algn="just">
                        <a:lnSpc>
                          <a:spcPct val="125000"/>
                        </a:lnSpc>
                        <a:spcBef>
                          <a:spcPct val="0"/>
                        </a:spcBef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altLang="pt-BR" sz="2000" dirty="0">
                          <a:cs typeface="Angsana New" panose="02020603050405020304" pitchFamily="18" charset="-34"/>
                        </a:rPr>
                        <a:t>Rede de cooperação e parcerias; </a:t>
                      </a:r>
                    </a:p>
                    <a:p>
                      <a:pPr marL="342900" indent="-342900" algn="just">
                        <a:lnSpc>
                          <a:spcPct val="125000"/>
                        </a:lnSpc>
                        <a:spcBef>
                          <a:spcPct val="0"/>
                        </a:spcBef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altLang="pt-BR" sz="2000" dirty="0">
                          <a:cs typeface="Angsana New" panose="02020603050405020304" pitchFamily="18" charset="-34"/>
                        </a:rPr>
                        <a:t>Legislação e regulação dos produtos derivados de tabaco;</a:t>
                      </a:r>
                    </a:p>
                    <a:p>
                      <a:pPr marL="342900" indent="-342900" algn="just">
                        <a:lnSpc>
                          <a:spcPct val="125000"/>
                        </a:lnSpc>
                        <a:spcBef>
                          <a:spcPct val="0"/>
                        </a:spcBef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pt-BR" altLang="pt-BR" sz="2000" dirty="0">
                          <a:cs typeface="Angsana New" panose="02020603050405020304" pitchFamily="18" charset="-34"/>
                        </a:rPr>
                        <a:t>Vigilância e monitoramento;</a:t>
                      </a:r>
                    </a:p>
                    <a:p>
                      <a:pPr marL="342900" indent="-342900" algn="just">
                        <a:lnSpc>
                          <a:spcPct val="125000"/>
                        </a:lnSpc>
                        <a:spcBef>
                          <a:spcPct val="0"/>
                        </a:spcBef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altLang="pt-BR" sz="2000" dirty="0">
                          <a:cs typeface="Angsana New" panose="02020603050405020304" pitchFamily="18" charset="-34"/>
                        </a:rPr>
                        <a:t>Mobilização social;</a:t>
                      </a:r>
                    </a:p>
                    <a:p>
                      <a:pPr marL="342900" indent="-342900" algn="just">
                        <a:lnSpc>
                          <a:spcPct val="125000"/>
                        </a:lnSpc>
                        <a:spcBef>
                          <a:spcPct val="0"/>
                        </a:spcBef>
                        <a:buClr>
                          <a:schemeClr val="accent1">
                            <a:lumMod val="50000"/>
                          </a:schemeClr>
                        </a:buClr>
                        <a:buFont typeface="Wingdings" panose="05000000000000000000" pitchFamily="2" charset="2"/>
                        <a:buChar char="§"/>
                        <a:defRPr/>
                      </a:pPr>
                      <a:r>
                        <a:rPr lang="en-US" altLang="pt-BR" sz="2000" dirty="0" err="1">
                          <a:cs typeface="Angsana New" panose="02020603050405020304" pitchFamily="18" charset="-34"/>
                        </a:rPr>
                        <a:t>Intersetorialidade</a:t>
                      </a:r>
                      <a:r>
                        <a:rPr lang="en-US" altLang="pt-BR" sz="2000" baseline="0" dirty="0">
                          <a:cs typeface="Angsana New" panose="02020603050405020304" pitchFamily="18" charset="-34"/>
                        </a:rPr>
                        <a:t> </a:t>
                      </a:r>
                      <a:r>
                        <a:rPr lang="en-US" altLang="pt-BR" sz="2000" dirty="0">
                          <a:cs typeface="Angsana New" panose="02020603050405020304" pitchFamily="18" charset="-34"/>
                        </a:rPr>
                        <a:t>e intrassetorialidade.</a:t>
                      </a:r>
                      <a:endParaRPr lang="pt-BR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4203944"/>
                  </a:ext>
                </a:extLst>
              </a:tr>
            </a:tbl>
          </a:graphicData>
        </a:graphic>
      </p:graphicFrame>
      <p:sp>
        <p:nvSpPr>
          <p:cNvPr id="5" name="Rectangle 15">
            <a:extLst>
              <a:ext uri="{FF2B5EF4-FFF2-40B4-BE49-F238E27FC236}">
                <a16:creationId xmlns:a16="http://schemas.microsoft.com/office/drawing/2014/main" id="{EC4E726B-18DA-4D46-AFAE-4995B2813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349" y="657252"/>
            <a:ext cx="5592831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/>
            </a:pPr>
            <a:r>
              <a:rPr lang="en-GB" alt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O PROGRAMA NACIONAL DE CONTROLE DO TABAGISMO</a:t>
            </a:r>
            <a:endParaRPr lang="pt-BR" altLang="pt-BR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868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BA6C956-F4CC-4AB9-9341-9E4555D4D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86" y="3752346"/>
            <a:ext cx="1967293" cy="190097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0F9F1DF5-BAAF-4465-BF50-DB2E3C0A429B}"/>
              </a:ext>
            </a:extLst>
          </p:cNvPr>
          <p:cNvSpPr/>
          <p:nvPr/>
        </p:nvSpPr>
        <p:spPr>
          <a:xfrm rot="20007322">
            <a:off x="508360" y="2113181"/>
            <a:ext cx="2194100" cy="1043858"/>
          </a:xfrm>
          <a:prstGeom prst="ellipse">
            <a:avLst/>
          </a:prstGeom>
          <a:solidFill>
            <a:srgbClr val="CC00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Prevenção da iniciação:</a:t>
            </a:r>
          </a:p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Saber Saúde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F9F1DF5-BAAF-4465-BF50-DB2E3C0A429B}"/>
              </a:ext>
            </a:extLst>
          </p:cNvPr>
          <p:cNvSpPr/>
          <p:nvPr/>
        </p:nvSpPr>
        <p:spPr>
          <a:xfrm rot="20007322">
            <a:off x="2826082" y="2045062"/>
            <a:ext cx="2151603" cy="982952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Cessação do tabagismo:</a:t>
            </a:r>
          </a:p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Tratamento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F9F1DF5-BAAF-4465-BF50-DB2E3C0A429B}"/>
              </a:ext>
            </a:extLst>
          </p:cNvPr>
          <p:cNvSpPr/>
          <p:nvPr/>
        </p:nvSpPr>
        <p:spPr>
          <a:xfrm rot="20007322">
            <a:off x="6943218" y="2196977"/>
            <a:ext cx="2124199" cy="1090609"/>
          </a:xfrm>
          <a:prstGeom prst="ellipse">
            <a:avLst/>
          </a:prstGeom>
          <a:solidFill>
            <a:srgbClr val="33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Datas Pontuais:</a:t>
            </a:r>
          </a:p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DMST</a:t>
            </a:r>
          </a:p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DNCF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5BCC69A1-FAE1-4634-B448-B796C4F073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402" y="3981705"/>
            <a:ext cx="1951484" cy="15578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39158C56-BC30-4AEF-AC25-2993408CC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559" y="3704751"/>
            <a:ext cx="1422944" cy="199616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5">
            <a:extLst>
              <a:ext uri="{FF2B5EF4-FFF2-40B4-BE49-F238E27FC236}">
                <a16:creationId xmlns:a16="http://schemas.microsoft.com/office/drawing/2014/main" id="{F4292B5A-44AB-40DC-BD2D-C08620BB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679" y="669471"/>
            <a:ext cx="6408964" cy="11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AÇÕES DO PROGRAMA NACIONAL DE CONTROLE </a:t>
            </a:r>
          </a:p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DO TABAGISMO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0F9F1DF5-BAAF-4465-BF50-DB2E3C0A429B}"/>
              </a:ext>
            </a:extLst>
          </p:cNvPr>
          <p:cNvSpPr/>
          <p:nvPr/>
        </p:nvSpPr>
        <p:spPr>
          <a:xfrm rot="20007322">
            <a:off x="4937934" y="2143632"/>
            <a:ext cx="2151603" cy="982952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Promoção de</a:t>
            </a:r>
          </a:p>
          <a:p>
            <a:pPr algn="ctr" eaLnBrk="1" hangingPunct="1">
              <a:defRPr/>
            </a:pPr>
            <a:r>
              <a:rPr lang="pt-BR" dirty="0">
                <a:solidFill>
                  <a:schemeClr val="bg1"/>
                </a:solidFill>
              </a:rPr>
              <a:t>ambientes Livres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2DABA26C-E0D4-4A7E-8CB8-8ED8CEFBC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004" y="3752345"/>
            <a:ext cx="1393796" cy="194857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AutoShape 26">
            <a:extLst>
              <a:ext uri="{FF2B5EF4-FFF2-40B4-BE49-F238E27FC236}">
                <a16:creationId xmlns:a16="http://schemas.microsoft.com/office/drawing/2014/main" id="{564E1ACA-78C9-4A94-8F91-F2A62640F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61" y="2947514"/>
            <a:ext cx="428625" cy="757237"/>
          </a:xfrm>
          <a:prstGeom prst="curvedRightArrow">
            <a:avLst>
              <a:gd name="adj1" fmla="val 35333"/>
              <a:gd name="adj2" fmla="val 70667"/>
              <a:gd name="adj3" fmla="val 3333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800"/>
          </a:p>
        </p:txBody>
      </p:sp>
      <p:sp>
        <p:nvSpPr>
          <p:cNvPr id="15" name="AutoShape 26">
            <a:extLst>
              <a:ext uri="{FF2B5EF4-FFF2-40B4-BE49-F238E27FC236}">
                <a16:creationId xmlns:a16="http://schemas.microsoft.com/office/drawing/2014/main" id="{564E1ACA-78C9-4A94-8F91-F2A62640F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91789" y="3099914"/>
            <a:ext cx="428625" cy="757237"/>
          </a:xfrm>
          <a:prstGeom prst="curvedRightArrow">
            <a:avLst>
              <a:gd name="adj1" fmla="val 35333"/>
              <a:gd name="adj2" fmla="val 70667"/>
              <a:gd name="adj3" fmla="val 3333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800"/>
          </a:p>
        </p:txBody>
      </p:sp>
      <p:sp>
        <p:nvSpPr>
          <p:cNvPr id="16" name="AutoShape 26">
            <a:extLst>
              <a:ext uri="{FF2B5EF4-FFF2-40B4-BE49-F238E27FC236}">
                <a16:creationId xmlns:a16="http://schemas.microsoft.com/office/drawing/2014/main" id="{564E1ACA-78C9-4A94-8F91-F2A62640F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1439" y="2995109"/>
            <a:ext cx="428625" cy="757237"/>
          </a:xfrm>
          <a:prstGeom prst="curvedRightArrow">
            <a:avLst>
              <a:gd name="adj1" fmla="val 35333"/>
              <a:gd name="adj2" fmla="val 70667"/>
              <a:gd name="adj3" fmla="val 3333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800"/>
          </a:p>
        </p:txBody>
      </p:sp>
      <p:sp>
        <p:nvSpPr>
          <p:cNvPr id="17" name="AutoShape 26">
            <a:extLst>
              <a:ext uri="{FF2B5EF4-FFF2-40B4-BE49-F238E27FC236}">
                <a16:creationId xmlns:a16="http://schemas.microsoft.com/office/drawing/2014/main" id="{564E1ACA-78C9-4A94-8F91-F2A62640FF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075" y="2995109"/>
            <a:ext cx="428625" cy="757237"/>
          </a:xfrm>
          <a:prstGeom prst="curvedRightArrow">
            <a:avLst>
              <a:gd name="adj1" fmla="val 35333"/>
              <a:gd name="adj2" fmla="val 70667"/>
              <a:gd name="adj3" fmla="val 33333"/>
            </a:avLst>
          </a:prstGeom>
          <a:solidFill>
            <a:srgbClr val="00B0F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pt-BR" altLang="pt-BR" sz="1800"/>
          </a:p>
        </p:txBody>
      </p:sp>
    </p:spTree>
    <p:extLst>
      <p:ext uri="{BB962C8B-B14F-4D97-AF65-F5344CB8AC3E}">
        <p14:creationId xmlns:p14="http://schemas.microsoft.com/office/powerpoint/2010/main" val="3705683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95117"/>
            <a:ext cx="9145588" cy="6858000"/>
          </a:xfrm>
          <a:ln w="57150"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9" y="1486967"/>
            <a:ext cx="5281301" cy="476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5">
            <a:extLst>
              <a:ext uri="{FF2B5EF4-FFF2-40B4-BE49-F238E27FC236}">
                <a16:creationId xmlns:a16="http://schemas.microsoft.com/office/drawing/2014/main" id="{F4292B5A-44AB-40DC-BD2D-C08620BB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109" y="388069"/>
            <a:ext cx="8272329" cy="11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ADESÃO AO PROGRAMA NACIONAL DE CONTROLE </a:t>
            </a:r>
          </a:p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DO TABAGISMO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905143" y="1860420"/>
            <a:ext cx="2948299" cy="2308324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33CCCC"/>
              </a:buClr>
              <a:buFont typeface="Wingdings" pitchFamily="2" charset="2"/>
              <a:buChar char="§"/>
            </a:pPr>
            <a:r>
              <a:rPr lang="pt-BR" dirty="0"/>
              <a:t>Apoio técnico e gerencial para os 26 estados, Distrito Federal e municípios. </a:t>
            </a:r>
          </a:p>
          <a:p>
            <a:pPr marL="285750" indent="-285750" algn="just">
              <a:buClr>
                <a:srgbClr val="33CCCC"/>
              </a:buClr>
              <a:buFont typeface="Wingdings" pitchFamily="2" charset="2"/>
              <a:buChar char="§"/>
            </a:pPr>
            <a:r>
              <a:rPr lang="pt-BR" dirty="0"/>
              <a:t>Há cerca de 3.500 coordenações municipais envolvidas num total de 5.570 municípios.</a:t>
            </a:r>
          </a:p>
        </p:txBody>
      </p:sp>
    </p:spTree>
    <p:extLst>
      <p:ext uri="{BB962C8B-B14F-4D97-AF65-F5344CB8AC3E}">
        <p14:creationId xmlns:p14="http://schemas.microsoft.com/office/powerpoint/2010/main" val="3530821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0503" y="0"/>
            <a:ext cx="9145588" cy="6858000"/>
          </a:xfrm>
        </p:spPr>
      </p:pic>
      <p:sp>
        <p:nvSpPr>
          <p:cNvPr id="16" name="Hexágono 4"/>
          <p:cNvSpPr/>
          <p:nvPr/>
        </p:nvSpPr>
        <p:spPr>
          <a:xfrm>
            <a:off x="5847779" y="3624713"/>
            <a:ext cx="812128" cy="7025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900" kern="1200" dirty="0"/>
              <a:t>Educação, formação</a:t>
            </a:r>
          </a:p>
        </p:txBody>
      </p:sp>
      <p:sp>
        <p:nvSpPr>
          <p:cNvPr id="34" name="Text Box 15">
            <a:extLst>
              <a:ext uri="{FF2B5EF4-FFF2-40B4-BE49-F238E27FC236}">
                <a16:creationId xmlns:a16="http://schemas.microsoft.com/office/drawing/2014/main" id="{F4292B5A-44AB-40DC-BD2D-C08620BB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51" y="551908"/>
            <a:ext cx="8725256" cy="11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AÇÕES DO PROGRAMA NACIONAL DE CONTROLE </a:t>
            </a:r>
          </a:p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DO TABAGISMO</a:t>
            </a:r>
          </a:p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ENCONTRO DE COORDENADORES ESTADUAIS</a:t>
            </a:r>
          </a:p>
        </p:txBody>
      </p:sp>
      <p:pic>
        <p:nvPicPr>
          <p:cNvPr id="9" name="Picture 7" descr="G:\DITAB\Encontro de Coordenadores\2018\FOTOS\IMG_4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4997">
            <a:off x="321038" y="2153581"/>
            <a:ext cx="2509754" cy="1673169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DITAB\Encontro de Coordenadores\2018\FOTOS\IMG_4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7385">
            <a:off x="3301673" y="2261793"/>
            <a:ext cx="2481236" cy="165415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DITAB\Encontro de Coordenadores\2018\FOTOS\IMG_40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68681">
            <a:off x="508540" y="4565149"/>
            <a:ext cx="2425756" cy="161717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G:\DITAB\Encontro de Coordenadores\2018\FOTOS\IMG_40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6874">
            <a:off x="3339126" y="4463735"/>
            <a:ext cx="2574566" cy="1716377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:\DITAB\Encontro de Coordenadores\2018\FOTOS\IMG_407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9736">
            <a:off x="6327517" y="2014472"/>
            <a:ext cx="2552055" cy="170137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G:\DITAB\Encontro de Coordenadores\2018\FOTOS\IMG_408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358">
            <a:off x="6249349" y="4092867"/>
            <a:ext cx="2578975" cy="171931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42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Espaço Reservado para Conteúdo 8">
            <a:extLst>
              <a:ext uri="{FF2B5EF4-FFF2-40B4-BE49-F238E27FC236}">
                <a16:creationId xmlns:a16="http://schemas.microsoft.com/office/drawing/2014/main" id="{97E90C9E-CF1F-4C56-B938-D77CE3FF0F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5123" name="Título 1">
            <a:extLst>
              <a:ext uri="{FF2B5EF4-FFF2-40B4-BE49-F238E27FC236}">
                <a16:creationId xmlns:a16="http://schemas.microsoft.com/office/drawing/2014/main" id="{97BF116D-DFDE-49CB-B8D6-353F2BD6EE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69748"/>
            <a:ext cx="7886700" cy="893762"/>
          </a:xfrm>
        </p:spPr>
        <p:txBody>
          <a:bodyPr/>
          <a:lstStyle/>
          <a:p>
            <a:pPr>
              <a:defRPr/>
            </a:pPr>
            <a:r>
              <a:rPr lang="pt-BR" altLang="pt-BR" b="1" dirty="0">
                <a:latin typeface="+mn-lt"/>
              </a:rPr>
              <a:t>                      Ações – 29 de agosto</a:t>
            </a:r>
            <a:br>
              <a:rPr lang="pt-BR" altLang="pt-BR" b="1" dirty="0">
                <a:latin typeface="+mn-lt"/>
              </a:rPr>
            </a:br>
            <a:r>
              <a:rPr lang="pt-BR" altLang="pt-BR" b="1" dirty="0">
                <a:latin typeface="+mn-lt"/>
              </a:rPr>
              <a:t>          Dia Nacional de combate ao Fumo</a:t>
            </a:r>
          </a:p>
        </p:txBody>
      </p:sp>
      <p:sp>
        <p:nvSpPr>
          <p:cNvPr id="13316" name="CaixaDeTexto 4">
            <a:extLst>
              <a:ext uri="{FF2B5EF4-FFF2-40B4-BE49-F238E27FC236}">
                <a16:creationId xmlns:a16="http://schemas.microsoft.com/office/drawing/2014/main" id="{0E950E05-B277-49AE-BC9E-CB6C86A7AA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182880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13317" name="Imagem 6">
            <a:extLst>
              <a:ext uri="{FF2B5EF4-FFF2-40B4-BE49-F238E27FC236}">
                <a16:creationId xmlns:a16="http://schemas.microsoft.com/office/drawing/2014/main" id="{D3176ADC-C070-4500-9D60-DFB0705A2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363" y="1490663"/>
            <a:ext cx="5426075" cy="2173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8" name="CaixaDeTexto 7">
            <a:extLst>
              <a:ext uri="{FF2B5EF4-FFF2-40B4-BE49-F238E27FC236}">
                <a16:creationId xmlns:a16="http://schemas.microsoft.com/office/drawing/2014/main" id="{B84FA2D4-C041-4F05-BDE3-8573A66D3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7363" y="1444049"/>
            <a:ext cx="1811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 dirty="0">
                <a:solidFill>
                  <a:srgbClr val="FF0000"/>
                </a:solidFill>
              </a:rPr>
              <a:t>PE</a:t>
            </a:r>
          </a:p>
        </p:txBody>
      </p:sp>
      <p:pic>
        <p:nvPicPr>
          <p:cNvPr id="13319" name="Imagem 8">
            <a:extLst>
              <a:ext uri="{FF2B5EF4-FFF2-40B4-BE49-F238E27FC236}">
                <a16:creationId xmlns:a16="http://schemas.microsoft.com/office/drawing/2014/main" id="{A72B7CBE-4561-44EC-A1DA-94D31EAB6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911600"/>
            <a:ext cx="4003675" cy="2503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0" name="CaixaDeTexto 9">
            <a:extLst>
              <a:ext uri="{FF2B5EF4-FFF2-40B4-BE49-F238E27FC236}">
                <a16:creationId xmlns:a16="http://schemas.microsoft.com/office/drawing/2014/main" id="{7EF97CB5-B9B5-46E4-8B33-ACB418751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4064000"/>
            <a:ext cx="1141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RJ</a:t>
            </a:r>
          </a:p>
        </p:txBody>
      </p:sp>
      <p:pic>
        <p:nvPicPr>
          <p:cNvPr id="13321" name="Imagem 10">
            <a:extLst>
              <a:ext uri="{FF2B5EF4-FFF2-40B4-BE49-F238E27FC236}">
                <a16:creationId xmlns:a16="http://schemas.microsoft.com/office/drawing/2014/main" id="{D62A9F4B-6493-4210-A9AD-3D461D537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3911600"/>
            <a:ext cx="3873500" cy="2189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2" name="CaixaDeTexto 11">
            <a:extLst>
              <a:ext uri="{FF2B5EF4-FFF2-40B4-BE49-F238E27FC236}">
                <a16:creationId xmlns:a16="http://schemas.microsoft.com/office/drawing/2014/main" id="{8E425DF6-BBBB-4280-92B9-9B8EEC21D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863" y="5557838"/>
            <a:ext cx="1114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RS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0BA31EF1-1409-4E69-AF14-4D4948E8D6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0621293"/>
              </p:ext>
            </p:extLst>
          </p:nvPr>
        </p:nvGraphicFramePr>
        <p:xfrm>
          <a:off x="358922" y="1307507"/>
          <a:ext cx="8366333" cy="5204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2">
            <a:extLst>
              <a:ext uri="{FF2B5EF4-FFF2-40B4-BE49-F238E27FC236}">
                <a16:creationId xmlns:a16="http://schemas.microsoft.com/office/drawing/2014/main" id="{F46E62B7-103A-4D6E-8449-398AEF98B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370" y="633063"/>
            <a:ext cx="81200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 TABAGISMO COMO PROBLEMA DE SAÚDE PÚBLICA</a:t>
            </a:r>
          </a:p>
          <a:p>
            <a:pPr algn="ctr" eaLnBrk="1" hangingPunct="1">
              <a:spcBef>
                <a:spcPct val="30000"/>
              </a:spcBef>
              <a:defRPr/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pt-BR" altLang="pt-BR" sz="24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596" y="3165061"/>
            <a:ext cx="1486568" cy="14540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09D52F0-8019-4C68-8D9C-B62579245E39}"/>
              </a:ext>
            </a:extLst>
          </p:cNvPr>
          <p:cNvSpPr txBox="1"/>
          <p:nvPr/>
        </p:nvSpPr>
        <p:spPr>
          <a:xfrm>
            <a:off x="205881" y="6135196"/>
            <a:ext cx="226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Fonte da imagem: DROPE, J. et al. The Tobacco Atlas. Atlanta: American Cancer Society and Vital Strategies, 2018.</a:t>
            </a:r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3520851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Espaço Reservado para Conteúdo 8">
            <a:extLst>
              <a:ext uri="{FF2B5EF4-FFF2-40B4-BE49-F238E27FC236}">
                <a16:creationId xmlns:a16="http://schemas.microsoft.com/office/drawing/2014/main" id="{A0ED0EA8-ED1F-4DD5-879E-DCD118A9F1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</p:spPr>
      </p:pic>
      <p:sp>
        <p:nvSpPr>
          <p:cNvPr id="4099" name="Título 1">
            <a:extLst>
              <a:ext uri="{FF2B5EF4-FFF2-40B4-BE49-F238E27FC236}">
                <a16:creationId xmlns:a16="http://schemas.microsoft.com/office/drawing/2014/main" id="{F597B0B1-FDF4-4546-B560-FCBDA453F8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0275" y="223838"/>
            <a:ext cx="7886700" cy="893762"/>
          </a:xfrm>
        </p:spPr>
        <p:txBody>
          <a:bodyPr/>
          <a:lstStyle/>
          <a:p>
            <a:pPr>
              <a:defRPr/>
            </a:pPr>
            <a:r>
              <a:rPr lang="pt-BR" altLang="pt-BR" b="1" dirty="0">
                <a:latin typeface="+mn-lt"/>
              </a:rPr>
              <a:t>                   Ações – 29 de agosto</a:t>
            </a:r>
          </a:p>
        </p:txBody>
      </p:sp>
      <p:sp>
        <p:nvSpPr>
          <p:cNvPr id="12292" name="CaixaDeTexto 4">
            <a:extLst>
              <a:ext uri="{FF2B5EF4-FFF2-40B4-BE49-F238E27FC236}">
                <a16:creationId xmlns:a16="http://schemas.microsoft.com/office/drawing/2014/main" id="{87C58C1F-FD17-48E3-93C1-4E3BB73A2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182880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12293" name="Imagem 1">
            <a:extLst>
              <a:ext uri="{FF2B5EF4-FFF2-40B4-BE49-F238E27FC236}">
                <a16:creationId xmlns:a16="http://schemas.microsoft.com/office/drawing/2014/main" id="{64B6A6B1-3ACE-4AF8-80C5-CD729449E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128713"/>
            <a:ext cx="3567113" cy="26892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4" name="CaixaDeTexto 2">
            <a:extLst>
              <a:ext uri="{FF2B5EF4-FFF2-40B4-BE49-F238E27FC236}">
                <a16:creationId xmlns:a16="http://schemas.microsoft.com/office/drawing/2014/main" id="{8108B99E-EB3D-44E1-A6D5-7941A24D8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3162300"/>
            <a:ext cx="13668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PA</a:t>
            </a:r>
          </a:p>
        </p:txBody>
      </p:sp>
      <p:pic>
        <p:nvPicPr>
          <p:cNvPr id="12295" name="Imagem 3">
            <a:extLst>
              <a:ext uri="{FF2B5EF4-FFF2-40B4-BE49-F238E27FC236}">
                <a16:creationId xmlns:a16="http://schemas.microsoft.com/office/drawing/2014/main" id="{C13198C1-6852-4D4F-AE85-5C50C55BB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1189038"/>
            <a:ext cx="387985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6" name="CaixaDeTexto 5">
            <a:extLst>
              <a:ext uri="{FF2B5EF4-FFF2-40B4-BE49-F238E27FC236}">
                <a16:creationId xmlns:a16="http://schemas.microsoft.com/office/drawing/2014/main" id="{B8EA037F-867E-40DB-8A32-493CEF3022F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975600" y="1128713"/>
            <a:ext cx="669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PB</a:t>
            </a:r>
          </a:p>
        </p:txBody>
      </p:sp>
      <p:pic>
        <p:nvPicPr>
          <p:cNvPr id="12297" name="Imagem 3">
            <a:extLst>
              <a:ext uri="{FF2B5EF4-FFF2-40B4-BE49-F238E27FC236}">
                <a16:creationId xmlns:a16="http://schemas.microsoft.com/office/drawing/2014/main" id="{A0BBE5D2-E64F-43F5-B719-EEAF3A7E7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4105275"/>
            <a:ext cx="3479800" cy="26304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8" name="CaixaDeTexto 1">
            <a:extLst>
              <a:ext uri="{FF2B5EF4-FFF2-40B4-BE49-F238E27FC236}">
                <a16:creationId xmlns:a16="http://schemas.microsoft.com/office/drawing/2014/main" id="{E7C1E8C5-8EBC-4D7E-96AC-03511A397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325" y="4068763"/>
            <a:ext cx="871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SC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Espaço Reservado para Conteúdo 8">
            <a:extLst>
              <a:ext uri="{FF2B5EF4-FFF2-40B4-BE49-F238E27FC236}">
                <a16:creationId xmlns:a16="http://schemas.microsoft.com/office/drawing/2014/main" id="{89F0CA88-2785-4CB8-85E0-7ACBD1550E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  <a:ln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075" name="Título 1">
            <a:extLst>
              <a:ext uri="{FF2B5EF4-FFF2-40B4-BE49-F238E27FC236}">
                <a16:creationId xmlns:a16="http://schemas.microsoft.com/office/drawing/2014/main" id="{53097C01-E567-478E-B326-9E0D7CBF3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338" y="430213"/>
            <a:ext cx="7886700" cy="893762"/>
          </a:xfrm>
        </p:spPr>
        <p:txBody>
          <a:bodyPr/>
          <a:lstStyle/>
          <a:p>
            <a:pPr>
              <a:defRPr/>
            </a:pPr>
            <a:r>
              <a:rPr lang="pt-BR" altLang="pt-BR" b="1" dirty="0">
                <a:latin typeface="+mn-lt"/>
              </a:rPr>
              <a:t>Ações – 29 de agosto</a:t>
            </a:r>
          </a:p>
        </p:txBody>
      </p:sp>
      <p:sp>
        <p:nvSpPr>
          <p:cNvPr id="11268" name="CaixaDeTexto 4">
            <a:extLst>
              <a:ext uri="{FF2B5EF4-FFF2-40B4-BE49-F238E27FC236}">
                <a16:creationId xmlns:a16="http://schemas.microsoft.com/office/drawing/2014/main" id="{6C8AFD9A-1E94-4C45-ACA9-0301D6A87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182880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11269" name="Imagem 8">
            <a:extLst>
              <a:ext uri="{FF2B5EF4-FFF2-40B4-BE49-F238E27FC236}">
                <a16:creationId xmlns:a16="http://schemas.microsoft.com/office/drawing/2014/main" id="{D747EDB5-9F71-433C-855E-E12B6E9A2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636713"/>
            <a:ext cx="4191000" cy="312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CaixaDeTexto 9">
            <a:extLst>
              <a:ext uri="{FF2B5EF4-FFF2-40B4-BE49-F238E27FC236}">
                <a16:creationId xmlns:a16="http://schemas.microsoft.com/office/drawing/2014/main" id="{A1E5B87A-FAE5-440C-B9ED-B6562A306FD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206500" y="1662113"/>
            <a:ext cx="7810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ES</a:t>
            </a:r>
          </a:p>
        </p:txBody>
      </p:sp>
      <p:pic>
        <p:nvPicPr>
          <p:cNvPr id="11271" name="Imagem 10">
            <a:extLst>
              <a:ext uri="{FF2B5EF4-FFF2-40B4-BE49-F238E27FC236}">
                <a16:creationId xmlns:a16="http://schemas.microsoft.com/office/drawing/2014/main" id="{093C1FF5-27B1-48CF-A094-94A6D99F1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568325"/>
            <a:ext cx="3998913" cy="2705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2" name="CaixaDeTexto 11">
            <a:extLst>
              <a:ext uri="{FF2B5EF4-FFF2-40B4-BE49-F238E27FC236}">
                <a16:creationId xmlns:a16="http://schemas.microsoft.com/office/drawing/2014/main" id="{C8E2D3CF-4C23-4062-9786-D8B89910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5888" y="641350"/>
            <a:ext cx="7969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MS</a:t>
            </a:r>
          </a:p>
        </p:txBody>
      </p:sp>
      <p:pic>
        <p:nvPicPr>
          <p:cNvPr id="11273" name="Imagem 12">
            <a:extLst>
              <a:ext uri="{FF2B5EF4-FFF2-40B4-BE49-F238E27FC236}">
                <a16:creationId xmlns:a16="http://schemas.microsoft.com/office/drawing/2014/main" id="{8D6F37ED-58EA-415C-9CC4-02FC61BD1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3841750"/>
            <a:ext cx="4086225" cy="21399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4" name="CaixaDeTexto 13">
            <a:extLst>
              <a:ext uri="{FF2B5EF4-FFF2-40B4-BE49-F238E27FC236}">
                <a16:creationId xmlns:a16="http://schemas.microsoft.com/office/drawing/2014/main" id="{BF1565B6-565C-46C8-9B87-BD9420550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841750"/>
            <a:ext cx="1265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PR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Espaço Reservado para Conteúdo 8">
            <a:extLst>
              <a:ext uri="{FF2B5EF4-FFF2-40B4-BE49-F238E27FC236}">
                <a16:creationId xmlns:a16="http://schemas.microsoft.com/office/drawing/2014/main" id="{C3718EC4-A34E-494F-BD4D-536FD6E23F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14300" y="0"/>
            <a:ext cx="9145588" cy="6858000"/>
          </a:xfrm>
        </p:spPr>
      </p:pic>
      <p:sp>
        <p:nvSpPr>
          <p:cNvPr id="2051" name="Título 1">
            <a:extLst>
              <a:ext uri="{FF2B5EF4-FFF2-40B4-BE49-F238E27FC236}">
                <a16:creationId xmlns:a16="http://schemas.microsoft.com/office/drawing/2014/main" id="{B2C8C246-9FF1-4DD0-B4BF-ABCB613898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14300" y="466725"/>
            <a:ext cx="7886700" cy="893763"/>
          </a:xfrm>
        </p:spPr>
        <p:txBody>
          <a:bodyPr/>
          <a:lstStyle/>
          <a:p>
            <a:pPr>
              <a:defRPr/>
            </a:pPr>
            <a:r>
              <a:rPr lang="pt-BR" altLang="pt-BR" dirty="0">
                <a:latin typeface="+mn-lt"/>
              </a:rPr>
              <a:t>       </a:t>
            </a:r>
            <a:r>
              <a:rPr lang="pt-BR" altLang="pt-BR" b="1" dirty="0">
                <a:latin typeface="+mn-lt"/>
              </a:rPr>
              <a:t>Ações – 29 de agosto</a:t>
            </a:r>
          </a:p>
        </p:txBody>
      </p:sp>
      <p:pic>
        <p:nvPicPr>
          <p:cNvPr id="10244" name="Imagem 1">
            <a:extLst>
              <a:ext uri="{FF2B5EF4-FFF2-40B4-BE49-F238E27FC236}">
                <a16:creationId xmlns:a16="http://schemas.microsoft.com/office/drawing/2014/main" id="{BE4B2DBF-DB87-4F84-A859-1B1739D0D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1654175"/>
            <a:ext cx="3294062" cy="20050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CaixaDeTexto 2">
            <a:extLst>
              <a:ext uri="{FF2B5EF4-FFF2-40B4-BE49-F238E27FC236}">
                <a16:creationId xmlns:a16="http://schemas.microsoft.com/office/drawing/2014/main" id="{7CE27E32-8EA5-49CE-A395-27B0F5903E1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81313" y="3109913"/>
            <a:ext cx="1576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AL</a:t>
            </a:r>
          </a:p>
        </p:txBody>
      </p:sp>
      <p:pic>
        <p:nvPicPr>
          <p:cNvPr id="10246" name="Imagem 3">
            <a:extLst>
              <a:ext uri="{FF2B5EF4-FFF2-40B4-BE49-F238E27FC236}">
                <a16:creationId xmlns:a16="http://schemas.microsoft.com/office/drawing/2014/main" id="{11C37D4C-5881-40CA-B995-3E88DCEF0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514350"/>
            <a:ext cx="2781300" cy="22812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CaixaDeTexto 4">
            <a:extLst>
              <a:ext uri="{FF2B5EF4-FFF2-40B4-BE49-F238E27FC236}">
                <a16:creationId xmlns:a16="http://schemas.microsoft.com/office/drawing/2014/main" id="{A3BD632E-B15E-49FF-B07A-1EF8189CD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0550" y="1828800"/>
            <a:ext cx="185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10248" name="CaixaDeTexto 5">
            <a:extLst>
              <a:ext uri="{FF2B5EF4-FFF2-40B4-BE49-F238E27FC236}">
                <a16:creationId xmlns:a16="http://schemas.microsoft.com/office/drawing/2014/main" id="{728EE63E-596D-4F6B-8014-81A2388B4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550" y="2211388"/>
            <a:ext cx="10302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AM</a:t>
            </a:r>
          </a:p>
        </p:txBody>
      </p:sp>
      <p:pic>
        <p:nvPicPr>
          <p:cNvPr id="10249" name="Imagem 6">
            <a:extLst>
              <a:ext uri="{FF2B5EF4-FFF2-40B4-BE49-F238E27FC236}">
                <a16:creationId xmlns:a16="http://schemas.microsoft.com/office/drawing/2014/main" id="{2F18D3BA-7AC2-4153-A0A1-8A57EEF54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8" y="3213100"/>
            <a:ext cx="4171950" cy="2905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0" name="Retângulo 1">
            <a:extLst>
              <a:ext uri="{FF2B5EF4-FFF2-40B4-BE49-F238E27FC236}">
                <a16:creationId xmlns:a16="http://schemas.microsoft.com/office/drawing/2014/main" id="{F441425A-2DE9-4EC8-B00B-22148286F6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0600" y="3171825"/>
            <a:ext cx="601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3200" b="1">
                <a:solidFill>
                  <a:srgbClr val="FF0000"/>
                </a:solidFill>
              </a:rPr>
              <a:t>CE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Espaço Reservado para Conteúdo 8">
            <a:extLst>
              <a:ext uri="{FF2B5EF4-FFF2-40B4-BE49-F238E27FC236}">
                <a16:creationId xmlns:a16="http://schemas.microsoft.com/office/drawing/2014/main" id="{1415C1B1-7F62-40DF-B6A4-B9DC1C3B1B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219" name="Imagem 2">
            <a:extLst>
              <a:ext uri="{FF2B5EF4-FFF2-40B4-BE49-F238E27FC236}">
                <a16:creationId xmlns:a16="http://schemas.microsoft.com/office/drawing/2014/main" id="{39E19FC9-EADC-4E64-9787-D32539472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362200"/>
            <a:ext cx="2990850" cy="1993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Imagem 3">
            <a:extLst>
              <a:ext uri="{FF2B5EF4-FFF2-40B4-BE49-F238E27FC236}">
                <a16:creationId xmlns:a16="http://schemas.microsoft.com/office/drawing/2014/main" id="{3F61557A-63FE-4226-851C-4EE87E6EB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4724400"/>
            <a:ext cx="3489325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Imagem 5">
            <a:extLst>
              <a:ext uri="{FF2B5EF4-FFF2-40B4-BE49-F238E27FC236}">
                <a16:creationId xmlns:a16="http://schemas.microsoft.com/office/drawing/2014/main" id="{7A3929AB-4C44-40E3-BF11-3E147D37F0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008" y="1090338"/>
            <a:ext cx="3357562" cy="165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Imagem 7">
            <a:extLst>
              <a:ext uri="{FF2B5EF4-FFF2-40B4-BE49-F238E27FC236}">
                <a16:creationId xmlns:a16="http://schemas.microsoft.com/office/drawing/2014/main" id="{22C9E98D-3A2D-4BE2-8364-ABDF37DF9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256" y="4550273"/>
            <a:ext cx="2406650" cy="1693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223" name="Agrupar 9">
            <a:extLst>
              <a:ext uri="{FF2B5EF4-FFF2-40B4-BE49-F238E27FC236}">
                <a16:creationId xmlns:a16="http://schemas.microsoft.com/office/drawing/2014/main" id="{67E78A2B-DF49-45B4-BEDC-B8102680540F}"/>
              </a:ext>
            </a:extLst>
          </p:cNvPr>
          <p:cNvGrpSpPr>
            <a:grpSpLocks/>
          </p:cNvGrpSpPr>
          <p:nvPr/>
        </p:nvGrpSpPr>
        <p:grpSpPr bwMode="auto">
          <a:xfrm>
            <a:off x="7146925" y="1970168"/>
            <a:ext cx="1997075" cy="2198687"/>
            <a:chOff x="3784135" y="2183413"/>
            <a:chExt cx="2070176" cy="2302348"/>
          </a:xfrm>
        </p:grpSpPr>
        <p:pic>
          <p:nvPicPr>
            <p:cNvPr id="9235" name="Imagem 10">
              <a:extLst>
                <a:ext uri="{FF2B5EF4-FFF2-40B4-BE49-F238E27FC236}">
                  <a16:creationId xmlns:a16="http://schemas.microsoft.com/office/drawing/2014/main" id="{33EF07BD-416D-4976-BCDD-91D0E4B5D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4135" y="2183413"/>
              <a:ext cx="1931513" cy="22847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6" name="CaixaDeTexto 11">
              <a:extLst>
                <a:ext uri="{FF2B5EF4-FFF2-40B4-BE49-F238E27FC236}">
                  <a16:creationId xmlns:a16="http://schemas.microsoft.com/office/drawing/2014/main" id="{4D9B4FB4-90DA-4856-9F00-DB91D5DFE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5664" y="4098850"/>
              <a:ext cx="1018647" cy="386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F0000"/>
                  </a:solidFill>
                </a:rPr>
                <a:t>Goiás</a:t>
              </a:r>
            </a:p>
          </p:txBody>
        </p:sp>
      </p:grpSp>
      <p:grpSp>
        <p:nvGrpSpPr>
          <p:cNvPr id="9224" name="Agrupar 12">
            <a:extLst>
              <a:ext uri="{FF2B5EF4-FFF2-40B4-BE49-F238E27FC236}">
                <a16:creationId xmlns:a16="http://schemas.microsoft.com/office/drawing/2014/main" id="{0CD71229-83FF-40C3-84CB-C5179E8B0123}"/>
              </a:ext>
            </a:extLst>
          </p:cNvPr>
          <p:cNvGrpSpPr>
            <a:grpSpLocks/>
          </p:cNvGrpSpPr>
          <p:nvPr/>
        </p:nvGrpSpPr>
        <p:grpSpPr bwMode="auto">
          <a:xfrm>
            <a:off x="3729038" y="2832612"/>
            <a:ext cx="2436813" cy="1535112"/>
            <a:chOff x="348199" y="2482952"/>
            <a:chExt cx="2547225" cy="1401280"/>
          </a:xfrm>
        </p:grpSpPr>
        <p:pic>
          <p:nvPicPr>
            <p:cNvPr id="9233" name="Imagem 13">
              <a:extLst>
                <a:ext uri="{FF2B5EF4-FFF2-40B4-BE49-F238E27FC236}">
                  <a16:creationId xmlns:a16="http://schemas.microsoft.com/office/drawing/2014/main" id="{F6F7EEFB-F12B-4DC8-9FC4-83F4FB4F7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199" y="2482952"/>
              <a:ext cx="2547225" cy="14012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34" name="CaixaDeTexto 14">
              <a:extLst>
                <a:ext uri="{FF2B5EF4-FFF2-40B4-BE49-F238E27FC236}">
                  <a16:creationId xmlns:a16="http://schemas.microsoft.com/office/drawing/2014/main" id="{6DF6D9A5-8E91-4DF7-9C27-704E7EC403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753" y="3506248"/>
              <a:ext cx="1070836" cy="337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F0000"/>
                  </a:solidFill>
                </a:rPr>
                <a:t>Bahia</a:t>
              </a:r>
            </a:p>
          </p:txBody>
        </p:sp>
      </p:grpSp>
      <p:sp>
        <p:nvSpPr>
          <p:cNvPr id="17" name="Elipse 16">
            <a:extLst>
              <a:ext uri="{FF2B5EF4-FFF2-40B4-BE49-F238E27FC236}">
                <a16:creationId xmlns:a16="http://schemas.microsoft.com/office/drawing/2014/main" id="{7E4D0CDB-9A49-4C7C-B98E-BB6472EC561E}"/>
              </a:ext>
            </a:extLst>
          </p:cNvPr>
          <p:cNvSpPr/>
          <p:nvPr/>
        </p:nvSpPr>
        <p:spPr>
          <a:xfrm rot="19874794">
            <a:off x="835842" y="637374"/>
            <a:ext cx="1711279" cy="1117518"/>
          </a:xfrm>
          <a:prstGeom prst="ellipse">
            <a:avLst/>
          </a:prstGeom>
          <a:solidFill>
            <a:srgbClr val="9999FF"/>
          </a:solidFill>
          <a:ln w="76200" cmpd="sng">
            <a:solidFill>
              <a:srgbClr val="9999FF"/>
            </a:solidFill>
            <a:prstDash val="sysDot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>
                <a:solidFill>
                  <a:srgbClr val="9999FF"/>
                </a:solidFill>
              </a:ln>
            </a:endParaRPr>
          </a:p>
        </p:txBody>
      </p:sp>
      <p:sp>
        <p:nvSpPr>
          <p:cNvPr id="9228" name="CaixaDeTexto 1">
            <a:extLst>
              <a:ext uri="{FF2B5EF4-FFF2-40B4-BE49-F238E27FC236}">
                <a16:creationId xmlns:a16="http://schemas.microsoft.com/office/drawing/2014/main" id="{50953D03-9A49-4F04-A963-CCBE0AC04C00}"/>
              </a:ext>
            </a:extLst>
          </p:cNvPr>
          <p:cNvSpPr txBox="1">
            <a:spLocks noChangeArrowheads="1"/>
          </p:cNvSpPr>
          <p:nvPr/>
        </p:nvSpPr>
        <p:spPr bwMode="auto">
          <a:xfrm rot="-2124718">
            <a:off x="927100" y="842963"/>
            <a:ext cx="145891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000" b="1"/>
              <a:t>Ações 31/05/2019</a:t>
            </a:r>
          </a:p>
        </p:txBody>
      </p:sp>
      <p:sp>
        <p:nvSpPr>
          <p:cNvPr id="9229" name="CaixaDeTexto 14">
            <a:extLst>
              <a:ext uri="{FF2B5EF4-FFF2-40B4-BE49-F238E27FC236}">
                <a16:creationId xmlns:a16="http://schemas.microsoft.com/office/drawing/2014/main" id="{AE8D5059-3EDD-42F2-8BB5-AD606AB16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8" y="3898900"/>
            <a:ext cx="2019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b="1">
                <a:solidFill>
                  <a:srgbClr val="FF0000"/>
                </a:solidFill>
              </a:rPr>
              <a:t>Rio Grande do Sul</a:t>
            </a:r>
          </a:p>
        </p:txBody>
      </p:sp>
      <p:sp>
        <p:nvSpPr>
          <p:cNvPr id="9230" name="CaixaDeTexto 14">
            <a:extLst>
              <a:ext uri="{FF2B5EF4-FFF2-40B4-BE49-F238E27FC236}">
                <a16:creationId xmlns:a16="http://schemas.microsoft.com/office/drawing/2014/main" id="{5959831C-8690-4955-A9BC-5B0794600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5864225"/>
            <a:ext cx="19573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b="1">
                <a:solidFill>
                  <a:srgbClr val="FF0000"/>
                </a:solidFill>
              </a:rPr>
              <a:t>Santa Catarina</a:t>
            </a:r>
          </a:p>
        </p:txBody>
      </p:sp>
      <p:sp>
        <p:nvSpPr>
          <p:cNvPr id="9231" name="CaixaDeTexto 14">
            <a:extLst>
              <a:ext uri="{FF2B5EF4-FFF2-40B4-BE49-F238E27FC236}">
                <a16:creationId xmlns:a16="http://schemas.microsoft.com/office/drawing/2014/main" id="{421A4C56-3737-43B8-9A92-C2591B164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1735138"/>
            <a:ext cx="10239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b="1">
                <a:solidFill>
                  <a:srgbClr val="FF0000"/>
                </a:solidFill>
              </a:rPr>
              <a:t>Sergipe</a:t>
            </a:r>
          </a:p>
        </p:txBody>
      </p:sp>
      <p:sp>
        <p:nvSpPr>
          <p:cNvPr id="9232" name="CaixaDeTexto 14">
            <a:extLst>
              <a:ext uri="{FF2B5EF4-FFF2-40B4-BE49-F238E27FC236}">
                <a16:creationId xmlns:a16="http://schemas.microsoft.com/office/drawing/2014/main" id="{E7B8F7C5-C7CA-479E-8B48-69736B020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5589588"/>
            <a:ext cx="12493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b="1">
                <a:solidFill>
                  <a:srgbClr val="FF0000"/>
                </a:solidFill>
              </a:rPr>
              <a:t>Tocantins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3F3262E-CD14-44C1-8561-DF5E512C98D6}"/>
              </a:ext>
            </a:extLst>
          </p:cNvPr>
          <p:cNvSpPr txBox="1"/>
          <p:nvPr/>
        </p:nvSpPr>
        <p:spPr>
          <a:xfrm>
            <a:off x="2710406" y="373260"/>
            <a:ext cx="6001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/>
              <a:t>Dia Mundial sem Tabaco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Espaço Reservado para Conteúdo 8">
            <a:extLst>
              <a:ext uri="{FF2B5EF4-FFF2-40B4-BE49-F238E27FC236}">
                <a16:creationId xmlns:a16="http://schemas.microsoft.com/office/drawing/2014/main" id="{1CA838BB-FA5A-460F-BF55-14618BAADB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grpSp>
        <p:nvGrpSpPr>
          <p:cNvPr id="8195" name="Agrupar 19">
            <a:extLst>
              <a:ext uri="{FF2B5EF4-FFF2-40B4-BE49-F238E27FC236}">
                <a16:creationId xmlns:a16="http://schemas.microsoft.com/office/drawing/2014/main" id="{46F2C63F-06A0-440E-AB09-7727BC9D2B77}"/>
              </a:ext>
            </a:extLst>
          </p:cNvPr>
          <p:cNvGrpSpPr>
            <a:grpSpLocks/>
          </p:cNvGrpSpPr>
          <p:nvPr/>
        </p:nvGrpSpPr>
        <p:grpSpPr bwMode="auto">
          <a:xfrm>
            <a:off x="311150" y="1957388"/>
            <a:ext cx="2416175" cy="1792287"/>
            <a:chOff x="237500" y="740868"/>
            <a:chExt cx="2705261" cy="1816829"/>
          </a:xfrm>
        </p:grpSpPr>
        <p:pic>
          <p:nvPicPr>
            <p:cNvPr id="8218" name="Imagem 1">
              <a:extLst>
                <a:ext uri="{FF2B5EF4-FFF2-40B4-BE49-F238E27FC236}">
                  <a16:creationId xmlns:a16="http://schemas.microsoft.com/office/drawing/2014/main" id="{2BE7F0BE-D2CD-4D79-8D96-8E029203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500" y="740868"/>
              <a:ext cx="2535304" cy="17564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9" name="CaixaDeTexto 2">
              <a:extLst>
                <a:ext uri="{FF2B5EF4-FFF2-40B4-BE49-F238E27FC236}">
                  <a16:creationId xmlns:a16="http://schemas.microsoft.com/office/drawing/2014/main" id="{7ED7489F-8CB0-4028-A742-858AAAD325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96031" y="2183412"/>
              <a:ext cx="1446730" cy="374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98A1B"/>
                  </a:solidFill>
                </a:rPr>
                <a:t>ALAGOAS</a:t>
              </a:r>
            </a:p>
          </p:txBody>
        </p:sp>
      </p:grpSp>
      <p:grpSp>
        <p:nvGrpSpPr>
          <p:cNvPr id="8196" name="Agrupar 22">
            <a:extLst>
              <a:ext uri="{FF2B5EF4-FFF2-40B4-BE49-F238E27FC236}">
                <a16:creationId xmlns:a16="http://schemas.microsoft.com/office/drawing/2014/main" id="{27A9812E-9949-44F4-882B-F6D37F57B129}"/>
              </a:ext>
            </a:extLst>
          </p:cNvPr>
          <p:cNvGrpSpPr>
            <a:grpSpLocks/>
          </p:cNvGrpSpPr>
          <p:nvPr/>
        </p:nvGrpSpPr>
        <p:grpSpPr bwMode="auto">
          <a:xfrm>
            <a:off x="3101975" y="1538288"/>
            <a:ext cx="2514600" cy="1735137"/>
            <a:chOff x="3590687" y="1068278"/>
            <a:chExt cx="2390159" cy="1790222"/>
          </a:xfrm>
        </p:grpSpPr>
        <p:pic>
          <p:nvPicPr>
            <p:cNvPr id="8216" name="Imagem 3">
              <a:extLst>
                <a:ext uri="{FF2B5EF4-FFF2-40B4-BE49-F238E27FC236}">
                  <a16:creationId xmlns:a16="http://schemas.microsoft.com/office/drawing/2014/main" id="{22663861-F770-48CD-931B-C7F94987AD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687" y="1068278"/>
              <a:ext cx="2390159" cy="1778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CaixaDeTexto 4">
              <a:extLst>
                <a:ext uri="{FF2B5EF4-FFF2-40B4-BE49-F238E27FC236}">
                  <a16:creationId xmlns:a16="http://schemas.microsoft.com/office/drawing/2014/main" id="{E20180FF-89EB-4EF6-9238-869F6BB66C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90687" y="2477587"/>
              <a:ext cx="1517669" cy="380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98A1B"/>
                  </a:solidFill>
                </a:rPr>
                <a:t>AMAZONAS</a:t>
              </a:r>
            </a:p>
          </p:txBody>
        </p:sp>
      </p:grpSp>
      <p:grpSp>
        <p:nvGrpSpPr>
          <p:cNvPr id="8197" name="Agrupar 25">
            <a:extLst>
              <a:ext uri="{FF2B5EF4-FFF2-40B4-BE49-F238E27FC236}">
                <a16:creationId xmlns:a16="http://schemas.microsoft.com/office/drawing/2014/main" id="{B498F0EC-A299-47C3-8D15-E8B8AEC8D8AA}"/>
              </a:ext>
            </a:extLst>
          </p:cNvPr>
          <p:cNvGrpSpPr>
            <a:grpSpLocks/>
          </p:cNvGrpSpPr>
          <p:nvPr/>
        </p:nvGrpSpPr>
        <p:grpSpPr bwMode="auto">
          <a:xfrm>
            <a:off x="6189663" y="482600"/>
            <a:ext cx="2844800" cy="1685925"/>
            <a:chOff x="6851368" y="1302489"/>
            <a:chExt cx="2804363" cy="1622154"/>
          </a:xfrm>
        </p:grpSpPr>
        <p:pic>
          <p:nvPicPr>
            <p:cNvPr id="8214" name="Imagem 7">
              <a:extLst>
                <a:ext uri="{FF2B5EF4-FFF2-40B4-BE49-F238E27FC236}">
                  <a16:creationId xmlns:a16="http://schemas.microsoft.com/office/drawing/2014/main" id="{F4D903E0-C4BA-45C4-9935-9F40E07ACF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1368" y="1302489"/>
              <a:ext cx="2498507" cy="155390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5" name="CaixaDeTexto 8">
              <a:extLst>
                <a:ext uri="{FF2B5EF4-FFF2-40B4-BE49-F238E27FC236}">
                  <a16:creationId xmlns:a16="http://schemas.microsoft.com/office/drawing/2014/main" id="{52F93F94-B041-4078-8C6B-1E3143D3F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03341" y="2555311"/>
              <a:ext cx="215239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98A1B"/>
                  </a:solidFill>
                </a:rPr>
                <a:t>DISTRITO FEDERAL</a:t>
              </a:r>
            </a:p>
          </p:txBody>
        </p:sp>
      </p:grpSp>
      <p:grpSp>
        <p:nvGrpSpPr>
          <p:cNvPr id="8198" name="Agrupar 26">
            <a:extLst>
              <a:ext uri="{FF2B5EF4-FFF2-40B4-BE49-F238E27FC236}">
                <a16:creationId xmlns:a16="http://schemas.microsoft.com/office/drawing/2014/main" id="{D113584E-2D3E-4A28-B47C-D43FE28280B0}"/>
              </a:ext>
            </a:extLst>
          </p:cNvPr>
          <p:cNvGrpSpPr>
            <a:grpSpLocks/>
          </p:cNvGrpSpPr>
          <p:nvPr/>
        </p:nvGrpSpPr>
        <p:grpSpPr bwMode="auto">
          <a:xfrm>
            <a:off x="6005513" y="2349500"/>
            <a:ext cx="2513012" cy="1978025"/>
            <a:chOff x="5969332" y="2740656"/>
            <a:chExt cx="2625524" cy="1955080"/>
          </a:xfrm>
        </p:grpSpPr>
        <p:pic>
          <p:nvPicPr>
            <p:cNvPr id="8212" name="Imagem 11">
              <a:extLst>
                <a:ext uri="{FF2B5EF4-FFF2-40B4-BE49-F238E27FC236}">
                  <a16:creationId xmlns:a16="http://schemas.microsoft.com/office/drawing/2014/main" id="{03CA897B-0D5F-4958-AA3D-50BDE2760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9332" y="2740656"/>
              <a:ext cx="2586978" cy="19550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3" name="CaixaDeTexto 12">
              <a:extLst>
                <a:ext uri="{FF2B5EF4-FFF2-40B4-BE49-F238E27FC236}">
                  <a16:creationId xmlns:a16="http://schemas.microsoft.com/office/drawing/2014/main" id="{E762B161-F32B-4513-8059-E3B806AE37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82102" y="4326404"/>
              <a:ext cx="812754" cy="36933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98A1B"/>
                  </a:solidFill>
                </a:rPr>
                <a:t>PARÁ</a:t>
              </a:r>
            </a:p>
          </p:txBody>
        </p:sp>
      </p:grpSp>
      <p:grpSp>
        <p:nvGrpSpPr>
          <p:cNvPr id="8199" name="Agrupar 21">
            <a:extLst>
              <a:ext uri="{FF2B5EF4-FFF2-40B4-BE49-F238E27FC236}">
                <a16:creationId xmlns:a16="http://schemas.microsoft.com/office/drawing/2014/main" id="{2AC3FC98-B65D-4FEF-B393-F729791FE332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4446588"/>
            <a:ext cx="2663825" cy="1682750"/>
            <a:chOff x="327596" y="4208405"/>
            <a:chExt cx="2923661" cy="2031280"/>
          </a:xfrm>
        </p:grpSpPr>
        <p:pic>
          <p:nvPicPr>
            <p:cNvPr id="8210" name="Imagem 13">
              <a:extLst>
                <a:ext uri="{FF2B5EF4-FFF2-40B4-BE49-F238E27FC236}">
                  <a16:creationId xmlns:a16="http://schemas.microsoft.com/office/drawing/2014/main" id="{2403EF9D-5447-4500-965C-C16057A01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96" y="4208405"/>
              <a:ext cx="2915619" cy="19550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11" name="CaixaDeTexto 14">
              <a:extLst>
                <a:ext uri="{FF2B5EF4-FFF2-40B4-BE49-F238E27FC236}">
                  <a16:creationId xmlns:a16="http://schemas.microsoft.com/office/drawing/2014/main" id="{657C9F86-B4C7-4412-B49E-22332B2C9A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675" y="5794153"/>
              <a:ext cx="1180582" cy="445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98A1B"/>
                  </a:solidFill>
                </a:rPr>
                <a:t>PARAÍBA</a:t>
              </a:r>
            </a:p>
          </p:txBody>
        </p:sp>
      </p:grpSp>
      <p:grpSp>
        <p:nvGrpSpPr>
          <p:cNvPr id="8200" name="Agrupar 24">
            <a:extLst>
              <a:ext uri="{FF2B5EF4-FFF2-40B4-BE49-F238E27FC236}">
                <a16:creationId xmlns:a16="http://schemas.microsoft.com/office/drawing/2014/main" id="{D5ECF57B-552E-419E-A11F-38F55685007B}"/>
              </a:ext>
            </a:extLst>
          </p:cNvPr>
          <p:cNvGrpSpPr>
            <a:grpSpLocks/>
          </p:cNvGrpSpPr>
          <p:nvPr/>
        </p:nvGrpSpPr>
        <p:grpSpPr bwMode="auto">
          <a:xfrm>
            <a:off x="3305175" y="3817938"/>
            <a:ext cx="2103438" cy="1647825"/>
            <a:chOff x="3371141" y="4821511"/>
            <a:chExt cx="2223340" cy="1775406"/>
          </a:xfrm>
        </p:grpSpPr>
        <p:pic>
          <p:nvPicPr>
            <p:cNvPr id="8208" name="Imagem 15">
              <a:extLst>
                <a:ext uri="{FF2B5EF4-FFF2-40B4-BE49-F238E27FC236}">
                  <a16:creationId xmlns:a16="http://schemas.microsoft.com/office/drawing/2014/main" id="{3BE3AB87-5D99-4AC3-A880-370995025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1141" y="4821511"/>
              <a:ext cx="2223340" cy="174669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9" name="CaixaDeTexto 16">
              <a:extLst>
                <a:ext uri="{FF2B5EF4-FFF2-40B4-BE49-F238E27FC236}">
                  <a16:creationId xmlns:a16="http://schemas.microsoft.com/office/drawing/2014/main" id="{CEA34624-6F7F-427A-AF00-A5C865B058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83965" y="6198873"/>
              <a:ext cx="1142526" cy="398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98A1B"/>
                  </a:solidFill>
                </a:rPr>
                <a:t>PARANÁ</a:t>
              </a:r>
            </a:p>
          </p:txBody>
        </p:sp>
      </p:grpSp>
      <p:grpSp>
        <p:nvGrpSpPr>
          <p:cNvPr id="8201" name="Agrupar 27">
            <a:extLst>
              <a:ext uri="{FF2B5EF4-FFF2-40B4-BE49-F238E27FC236}">
                <a16:creationId xmlns:a16="http://schemas.microsoft.com/office/drawing/2014/main" id="{47108963-91C7-4F2E-9461-9D8CCF8989C9}"/>
              </a:ext>
            </a:extLst>
          </p:cNvPr>
          <p:cNvGrpSpPr>
            <a:grpSpLocks/>
          </p:cNvGrpSpPr>
          <p:nvPr/>
        </p:nvGrpSpPr>
        <p:grpSpPr bwMode="auto">
          <a:xfrm>
            <a:off x="6005513" y="4629150"/>
            <a:ext cx="2824162" cy="1584325"/>
            <a:chOff x="6133305" y="4820766"/>
            <a:chExt cx="2787978" cy="1802331"/>
          </a:xfrm>
        </p:grpSpPr>
        <p:pic>
          <p:nvPicPr>
            <p:cNvPr id="8206" name="Imagem 17">
              <a:extLst>
                <a:ext uri="{FF2B5EF4-FFF2-40B4-BE49-F238E27FC236}">
                  <a16:creationId xmlns:a16="http://schemas.microsoft.com/office/drawing/2014/main" id="{122CE533-D6DF-4998-992E-BE8D3EE1E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3305" y="4820766"/>
              <a:ext cx="2683099" cy="17786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7" name="CaixaDeTexto 18">
              <a:extLst>
                <a:ext uri="{FF2B5EF4-FFF2-40B4-BE49-F238E27FC236}">
                  <a16:creationId xmlns:a16="http://schemas.microsoft.com/office/drawing/2014/main" id="{07A38C3F-4BF8-4058-8440-F8369AB08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47952" y="6281484"/>
              <a:ext cx="1773331" cy="341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r>
                <a:rPr lang="pt-BR" altLang="pt-BR" b="1">
                  <a:solidFill>
                    <a:srgbClr val="F98A1B"/>
                  </a:solidFill>
                </a:rPr>
                <a:t>RIO DE JANEIRO</a:t>
              </a:r>
            </a:p>
          </p:txBody>
        </p:sp>
      </p:grpSp>
      <p:sp>
        <p:nvSpPr>
          <p:cNvPr id="26" name="Elipse 25">
            <a:extLst>
              <a:ext uri="{FF2B5EF4-FFF2-40B4-BE49-F238E27FC236}">
                <a16:creationId xmlns:a16="http://schemas.microsoft.com/office/drawing/2014/main" id="{7E4D0CDB-9A49-4C7C-B98E-BB6472EC561E}"/>
              </a:ext>
            </a:extLst>
          </p:cNvPr>
          <p:cNvSpPr/>
          <p:nvPr/>
        </p:nvSpPr>
        <p:spPr>
          <a:xfrm rot="19874794">
            <a:off x="886592" y="472528"/>
            <a:ext cx="1711279" cy="1117518"/>
          </a:xfrm>
          <a:prstGeom prst="ellipse">
            <a:avLst/>
          </a:prstGeom>
          <a:solidFill>
            <a:srgbClr val="9999FF"/>
          </a:solidFill>
          <a:ln w="76200" cmpd="sng">
            <a:solidFill>
              <a:srgbClr val="9999FF"/>
            </a:solidFill>
            <a:prstDash val="sysDot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n>
                <a:solidFill>
                  <a:srgbClr val="9999FF"/>
                </a:solidFill>
              </a:ln>
            </a:endParaRPr>
          </a:p>
        </p:txBody>
      </p:sp>
      <p:sp>
        <p:nvSpPr>
          <p:cNvPr id="8205" name="CaixaDeTexto 1">
            <a:extLst>
              <a:ext uri="{FF2B5EF4-FFF2-40B4-BE49-F238E27FC236}">
                <a16:creationId xmlns:a16="http://schemas.microsoft.com/office/drawing/2014/main" id="{DB479C04-33A3-4AF3-925F-1436B7FD698D}"/>
              </a:ext>
            </a:extLst>
          </p:cNvPr>
          <p:cNvSpPr txBox="1">
            <a:spLocks noChangeArrowheads="1"/>
          </p:cNvSpPr>
          <p:nvPr/>
        </p:nvSpPr>
        <p:spPr bwMode="auto">
          <a:xfrm rot="-2124718">
            <a:off x="935038" y="652463"/>
            <a:ext cx="14589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000" b="1"/>
              <a:t>Ações 31/05/2019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F4292B5A-44AB-40DC-BD2D-C08620BB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679" y="669471"/>
            <a:ext cx="6408964" cy="11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AÇÕES DO PROGRAMA NACIONAL DE CONTROLE </a:t>
            </a:r>
          </a:p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DO TABAGISMO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763B1BB-7D9D-40BA-97CB-7886F1F898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2" y="1976712"/>
            <a:ext cx="2187384" cy="22525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2B3779-7462-4281-A46E-D13629CC53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2116" y="1449729"/>
            <a:ext cx="1832799" cy="187876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762" y="3435905"/>
            <a:ext cx="1940354" cy="27536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351360" y="2065946"/>
            <a:ext cx="2529556" cy="646331"/>
          </a:xfrm>
          <a:prstGeom prst="rect">
            <a:avLst/>
          </a:prstGeom>
          <a:solidFill>
            <a:srgbClr val="00B0F0"/>
          </a:solidFill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Publicações</a:t>
            </a:r>
          </a:p>
          <a:p>
            <a:pPr algn="ctr"/>
            <a:r>
              <a:rPr lang="pt-BR" dirty="0"/>
              <a:t>Exposições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89" y="3435905"/>
            <a:ext cx="2864249" cy="274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3" y="3435905"/>
            <a:ext cx="1797015" cy="27536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5112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5" name="Text Box 15">
            <a:extLst>
              <a:ext uri="{FF2B5EF4-FFF2-40B4-BE49-F238E27FC236}">
                <a16:creationId xmlns:a16="http://schemas.microsoft.com/office/drawing/2014/main" id="{F4292B5A-44AB-40DC-BD2D-C08620BB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8951" y="581953"/>
            <a:ext cx="8614160" cy="143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AÇÕES DO PROGRAMA NACIONAL DE CONTROLE </a:t>
            </a:r>
          </a:p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DO TABAGISMO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83" y="2102264"/>
            <a:ext cx="4149181" cy="41019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478564" y="3335308"/>
            <a:ext cx="3580688" cy="1200329"/>
          </a:xfrm>
          <a:prstGeom prst="rect">
            <a:avLst/>
          </a:prstGeom>
          <a:solidFill>
            <a:srgbClr val="00B0F0"/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s-SV" b="1" dirty="0"/>
              <a:t>PORTAL DO INCA</a:t>
            </a:r>
            <a:endParaRPr lang="pt-BR" b="1" dirty="0"/>
          </a:p>
          <a:p>
            <a:pPr algn="ctr"/>
            <a:endParaRPr lang="pt-BR" dirty="0"/>
          </a:p>
          <a:p>
            <a:pPr algn="ctr"/>
            <a:r>
              <a:rPr lang="pt-BR" dirty="0"/>
              <a:t>Todas as publicações do PNCT estão disponíveis</a:t>
            </a:r>
          </a:p>
        </p:txBody>
      </p:sp>
      <p:sp>
        <p:nvSpPr>
          <p:cNvPr id="13" name="Elipse 12"/>
          <p:cNvSpPr/>
          <p:nvPr/>
        </p:nvSpPr>
        <p:spPr>
          <a:xfrm>
            <a:off x="4454573" y="3338965"/>
            <a:ext cx="987878" cy="35106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5645695" y="4186006"/>
            <a:ext cx="1643868" cy="35106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7377234" y="4261911"/>
            <a:ext cx="987878" cy="35106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1403837" y="4710671"/>
            <a:ext cx="1482316" cy="1282263"/>
            <a:chOff x="1024159" y="1390687"/>
            <a:chExt cx="1482316" cy="1282263"/>
          </a:xfrm>
          <a:solidFill>
            <a:srgbClr val="C0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10" name="Hexágono 9"/>
            <p:cNvSpPr/>
            <p:nvPr/>
          </p:nvSpPr>
          <p:spPr>
            <a:xfrm>
              <a:off x="1024159" y="1390687"/>
              <a:ext cx="1482316" cy="1282263"/>
            </a:xfrm>
            <a:prstGeom prst="hexagon">
              <a:avLst>
                <a:gd name="adj" fmla="val 28570"/>
                <a:gd name="vf" fmla="val 11547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2">
              <a:scrgbClr r="0" g="0" b="0"/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11" name="Hexágono 4"/>
            <p:cNvSpPr/>
            <p:nvPr/>
          </p:nvSpPr>
          <p:spPr>
            <a:xfrm>
              <a:off x="1269800" y="1603176"/>
              <a:ext cx="991034" cy="857285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800" kern="1200" dirty="0"/>
                <a:t>PNCT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311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3" name="CaixaDeTexto 2"/>
          <p:cNvSpPr txBox="1"/>
          <p:nvPr/>
        </p:nvSpPr>
        <p:spPr>
          <a:xfrm>
            <a:off x="571499" y="736846"/>
            <a:ext cx="790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+mj-cs"/>
              </a:rPr>
              <a:t>AÇÕES INTERSETORIAIS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8" y="2841572"/>
            <a:ext cx="2942698" cy="237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Pergaminho vertical 4"/>
          <p:cNvSpPr/>
          <p:nvPr/>
        </p:nvSpPr>
        <p:spPr>
          <a:xfrm>
            <a:off x="4408561" y="2491194"/>
            <a:ext cx="4332719" cy="2914117"/>
          </a:xfrm>
          <a:prstGeom prst="verticalScroll">
            <a:avLst/>
          </a:prstGeom>
          <a:solidFill>
            <a:srgbClr val="339966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Fonte de informações sobre o tabagismo, dentre outros, para a população.</a:t>
            </a:r>
          </a:p>
        </p:txBody>
      </p:sp>
      <p:sp>
        <p:nvSpPr>
          <p:cNvPr id="6" name="Seta em curva para baixo 5"/>
          <p:cNvSpPr/>
          <p:nvPr/>
        </p:nvSpPr>
        <p:spPr>
          <a:xfrm>
            <a:off x="2988129" y="1533970"/>
            <a:ext cx="2170631" cy="722120"/>
          </a:xfrm>
          <a:prstGeom prst="curved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2246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</p:spPr>
      </p:pic>
      <p:sp>
        <p:nvSpPr>
          <p:cNvPr id="4" name="Text Box 15">
            <a:extLst>
              <a:ext uri="{FF2B5EF4-FFF2-40B4-BE49-F238E27FC236}">
                <a16:creationId xmlns:a16="http://schemas.microsoft.com/office/drawing/2014/main" id="{F4292B5A-44AB-40DC-BD2D-C08620BB0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261" y="669471"/>
            <a:ext cx="8099882" cy="11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pt-BR"/>
            </a:defPPr>
            <a:lvl1pPr algn="ctr" eaLnBrk="1" hangingPunct="1">
              <a:spcBef>
                <a:spcPct val="30000"/>
              </a:spcBef>
              <a:buFont typeface="Arial" panose="020B0604020202020204" pitchFamily="34" charset="0"/>
              <a:buNone/>
              <a:defRPr sz="2000" b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/>
            </a:lvl9pPr>
          </a:lstStyle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O SUCESSO DO PROGRAMA NACIONAL DE CONTROLE </a:t>
            </a:r>
          </a:p>
          <a:p>
            <a:pPr>
              <a:defRPr/>
            </a:pPr>
            <a:r>
              <a:rPr lang="es-SV" sz="2400" dirty="0">
                <a:solidFill>
                  <a:srgbClr val="002060"/>
                </a:solidFill>
              </a:rPr>
              <a:t>DO TABAGISMO</a:t>
            </a:r>
          </a:p>
        </p:txBody>
      </p:sp>
      <p:sp>
        <p:nvSpPr>
          <p:cNvPr id="2" name="Retângulo 1"/>
          <p:cNvSpPr/>
          <p:nvPr/>
        </p:nvSpPr>
        <p:spPr>
          <a:xfrm>
            <a:off x="387348" y="2077722"/>
            <a:ext cx="84337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O Brasil foi o segundo país a implementar as seis estratégias propostas no pacote intitulado </a:t>
            </a:r>
            <a:r>
              <a:rPr lang="pt-BR" dirty="0" err="1"/>
              <a:t>MPower</a:t>
            </a:r>
            <a:r>
              <a:rPr lang="pt-BR" dirty="0"/>
              <a:t> contra o tabagismo, todas com nível de excelência </a:t>
            </a:r>
          </a:p>
          <a:p>
            <a:pPr algn="ctr"/>
            <a:r>
              <a:rPr lang="pt-BR" dirty="0"/>
              <a:t>(o primeiro foi a Turquia).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61" y="3246859"/>
            <a:ext cx="2551693" cy="2562023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244" y="3246860"/>
            <a:ext cx="1795008" cy="2562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862415" y="3469592"/>
            <a:ext cx="2958640" cy="1754326"/>
          </a:xfrm>
          <a:prstGeom prst="rect">
            <a:avLst/>
          </a:prstGeom>
          <a:solidFill>
            <a:schemeClr val="accent2"/>
          </a:solidFill>
          <a:ln w="95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just"/>
            <a:r>
              <a:rPr lang="pt-BR" dirty="0"/>
              <a:t>O MPOWER foi introduzido, em 2007, como uma ferramenta para ajudar os países a implementarem as medidas da CQCT da OMS para a redução da demanda. </a:t>
            </a:r>
          </a:p>
        </p:txBody>
      </p:sp>
    </p:spTree>
    <p:extLst>
      <p:ext uri="{BB962C8B-B14F-4D97-AF65-F5344CB8AC3E}">
        <p14:creationId xmlns:p14="http://schemas.microsoft.com/office/powerpoint/2010/main" val="3732781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72908F5-EE46-4BDA-BA11-FBE226CB7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0852" y="470829"/>
            <a:ext cx="5667497" cy="1224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pt-BR" alt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 TABAGISMO NO BRASIL</a:t>
            </a:r>
          </a:p>
          <a:p>
            <a:pPr algn="ctr" eaLnBrk="1" hangingPunct="1">
              <a:spcBef>
                <a:spcPct val="30000"/>
              </a:spcBef>
              <a:defRPr/>
            </a:pPr>
            <a:r>
              <a:rPr lang="pt-BR" altLang="pt-BR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B2A5003-2DFF-4C7C-B36E-9B240D692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31" y="1672506"/>
            <a:ext cx="5950888" cy="58477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altLang="pt-BR" sz="16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Fumantes: Variação Temporal – VIGITEL (2006-2017)</a:t>
            </a:r>
          </a:p>
          <a:p>
            <a:pPr>
              <a:defRPr/>
            </a:pPr>
            <a:endParaRPr lang="pt-BR" altLang="pt-BR" sz="16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082E4B3-0A58-4320-B5F5-F2C168ECB242}"/>
              </a:ext>
            </a:extLst>
          </p:cNvPr>
          <p:cNvSpPr txBox="1"/>
          <p:nvPr/>
        </p:nvSpPr>
        <p:spPr>
          <a:xfrm>
            <a:off x="400927" y="6145210"/>
            <a:ext cx="58296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Fonte: </a:t>
            </a:r>
            <a:r>
              <a:rPr lang="pt-BR" sz="1200" kern="0" dirty="0">
                <a:solidFill>
                  <a:srgbClr val="000000"/>
                </a:solidFill>
                <a:latin typeface="Arial" panose="020B0604020202020204" pitchFamily="34" charset="0"/>
              </a:rPr>
              <a:t>VIGITEL BRASIL - 2017, Secretaria-Executiva da CONICQ.</a:t>
            </a:r>
          </a:p>
        </p:txBody>
      </p:sp>
      <p:pic>
        <p:nvPicPr>
          <p:cNvPr id="7" name="Picture 2" descr="http://www2.inca.gov.br/wps/wcm/connect/327810804eb6b27fb3eab3f11fae00ee/1/Vigitel.JPG?MOD=AJPERES">
            <a:extLst>
              <a:ext uri="{FF2B5EF4-FFF2-40B4-BE49-F238E27FC236}">
                <a16:creationId xmlns:a16="http://schemas.microsoft.com/office/drawing/2014/main" id="{9B8CB261-F07E-4E7A-980F-F20837F72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27" y="2230231"/>
            <a:ext cx="5176887" cy="381950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3BA03030-3AC1-44E8-AF42-A6F31339D7E6}"/>
              </a:ext>
            </a:extLst>
          </p:cNvPr>
          <p:cNvSpPr txBox="1"/>
          <p:nvPr/>
        </p:nvSpPr>
        <p:spPr>
          <a:xfrm>
            <a:off x="5918551" y="2621725"/>
            <a:ext cx="2311049" cy="230832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pt-BR" altLang="pt-BR" kern="0" dirty="0">
                <a:solidFill>
                  <a:srgbClr val="000000"/>
                </a:solidFill>
                <a:latin typeface="Arial" panose="020B0604020202020204" pitchFamily="34" charset="0"/>
              </a:rPr>
              <a:t>O percentual total de fumantes com 18 anos ou mais no Brasil é de 10,1%, sendo 13,2 % entre homens e 7,5 % entre mulheres.</a:t>
            </a:r>
          </a:p>
          <a:p>
            <a:pPr algn="just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79245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77C257F-390C-4AB9-AA39-42E17F40A6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4787224"/>
              </p:ext>
            </p:extLst>
          </p:nvPr>
        </p:nvGraphicFramePr>
        <p:xfrm>
          <a:off x="457199" y="2369127"/>
          <a:ext cx="6425740" cy="28512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E44F5E1E-1F02-4379-91CA-96D9A1C01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192" y="748088"/>
            <a:ext cx="8546252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defTabSz="685800"/>
            <a:r>
              <a:rPr lang="pt-BR" altLang="pt-BR" sz="2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O TABAGISMO COMO PROBLEMA DE SAÚDE PÚBLICA</a:t>
            </a:r>
          </a:p>
          <a:p>
            <a:pPr algn="ctr" defTabSz="685800"/>
            <a:r>
              <a:rPr lang="pt-BR" altLang="pt-BR" sz="2400" b="1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62B38E2-B05B-4B56-AE26-3E776FA788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500" y="2708156"/>
            <a:ext cx="1406558" cy="187337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09D52F0-8019-4C68-8D9C-B62579245E39}"/>
              </a:ext>
            </a:extLst>
          </p:cNvPr>
          <p:cNvSpPr txBox="1"/>
          <p:nvPr/>
        </p:nvSpPr>
        <p:spPr>
          <a:xfrm>
            <a:off x="308432" y="5878823"/>
            <a:ext cx="61821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Fonte da imagem: DROPE, J. et al. The Tobacco Atlas. Atlanta: American Cancer Society and Vital Strategies, 2018.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25191920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9C9FA6E-00DD-4D1B-9DE1-AF7488627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772" y="562836"/>
            <a:ext cx="6149156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30000"/>
              </a:spcBef>
              <a:defRPr/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 TABAGISMO NO BRASIL 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F57D578-DB99-42A7-874C-5C4438A353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115" y="1317801"/>
            <a:ext cx="7558514" cy="6463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4F81BD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pt-BR" b="1" kern="0" dirty="0">
                <a:solidFill>
                  <a:srgbClr val="000000"/>
                </a:solidFill>
                <a:latin typeface="Arial" panose="020B0604020202020204" pitchFamily="34" charset="0"/>
              </a:rPr>
              <a:t>Pesquisa Nacional de Saúde do Escolar (PENSE): 2009, 2012 e 2015.</a:t>
            </a:r>
            <a:endParaRPr lang="pt-BR" altLang="pt-BR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34F819-B347-4574-8591-3F3A28405888}"/>
              </a:ext>
            </a:extLst>
          </p:cNvPr>
          <p:cNvSpPr txBox="1"/>
          <p:nvPr/>
        </p:nvSpPr>
        <p:spPr>
          <a:xfrm>
            <a:off x="642165" y="6000911"/>
            <a:ext cx="67841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Fonte: </a:t>
            </a:r>
            <a:r>
              <a:rPr lang="pt-BR" sz="1400" kern="0" dirty="0">
                <a:solidFill>
                  <a:srgbClr val="000000"/>
                </a:solidFill>
                <a:latin typeface="Arial" panose="020B0604020202020204" pitchFamily="34" charset="0"/>
              </a:rPr>
              <a:t>Pesquisa Nacional de Saúde do Escolar (PENSE): 2009, 2012 e 2015.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4D0187A-6942-4725-815E-F161A1010F45}"/>
              </a:ext>
            </a:extLst>
          </p:cNvPr>
          <p:cNvSpPr txBox="1"/>
          <p:nvPr/>
        </p:nvSpPr>
        <p:spPr>
          <a:xfrm>
            <a:off x="506547" y="1942295"/>
            <a:ext cx="65963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pt-BR" dirty="0">
              <a:latin typeface="Arial" panose="020B0604020202020204" pitchFamily="34" charset="0"/>
            </a:endParaRPr>
          </a:p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Arial" panose="020B0604020202020204" pitchFamily="34" charset="0"/>
              </a:rPr>
              <a:t>Em </a:t>
            </a:r>
            <a:r>
              <a:rPr lang="pt-BR" b="1" dirty="0">
                <a:latin typeface="Arial" panose="020B0604020202020204" pitchFamily="34" charset="0"/>
              </a:rPr>
              <a:t>2009</a:t>
            </a:r>
            <a:r>
              <a:rPr lang="pt-BR" dirty="0">
                <a:latin typeface="Arial" panose="020B0604020202020204" pitchFamily="34" charset="0"/>
              </a:rPr>
              <a:t> os resultados mostraram que 24,2% dos escolares experimentaram o cigarro alguma vez.</a:t>
            </a:r>
          </a:p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pt-BR" dirty="0">
              <a:latin typeface="Arial" panose="020B0604020202020204" pitchFamily="34" charset="0"/>
            </a:endParaRPr>
          </a:p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Arial" panose="020B0604020202020204" pitchFamily="34" charset="0"/>
              </a:rPr>
              <a:t>Em </a:t>
            </a:r>
            <a:r>
              <a:rPr lang="pt-BR" b="1" dirty="0">
                <a:latin typeface="Arial" panose="020B0604020202020204" pitchFamily="34" charset="0"/>
              </a:rPr>
              <a:t>2012</a:t>
            </a:r>
            <a:r>
              <a:rPr lang="pt-BR" dirty="0">
                <a:latin typeface="Arial" panose="020B0604020202020204" pitchFamily="34" charset="0"/>
              </a:rPr>
              <a:t> os dados da PENSE para as capitais brasileiras mostraram que o número de escolares que experimentaram cigarro alguma vez na vida reduziu de 24,2%, em 2009, para 22,3%, em 2012.</a:t>
            </a:r>
          </a:p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endParaRPr lang="pt-BR" dirty="0">
              <a:latin typeface="Arial" panose="020B0604020202020204" pitchFamily="34" charset="0"/>
            </a:endParaRPr>
          </a:p>
          <a:p>
            <a:pPr marL="285750" indent="-285750" algn="just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  <a:defRPr/>
            </a:pPr>
            <a:r>
              <a:rPr lang="pt-BR" dirty="0">
                <a:latin typeface="Arial" panose="020B0604020202020204" pitchFamily="34" charset="0"/>
              </a:rPr>
              <a:t>Em </a:t>
            </a:r>
            <a:r>
              <a:rPr lang="pt-BR" b="1" dirty="0">
                <a:latin typeface="Arial" panose="020B0604020202020204" pitchFamily="34" charset="0"/>
              </a:rPr>
              <a:t>2015</a:t>
            </a:r>
            <a:r>
              <a:rPr lang="pt-BR" dirty="0">
                <a:latin typeface="Arial" panose="020B0604020202020204" pitchFamily="34" charset="0"/>
              </a:rPr>
              <a:t> a Pesquisa mostrou que a experimentação do cigarro foi de 18,4%, entre os escolares do 9º ano do ensino fundamental. O indicador de experimentação de cigarro para os meninos (19,4%) foi superior quando comparado às meninas (17,4%).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6819">
            <a:off x="7634993" y="4853691"/>
            <a:ext cx="944300" cy="120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744" y="3463139"/>
            <a:ext cx="911767" cy="12968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1552">
            <a:off x="7675745" y="2075916"/>
            <a:ext cx="911767" cy="13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23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495" y="-78994"/>
            <a:ext cx="9145588" cy="6858000"/>
          </a:xfrm>
        </p:spPr>
      </p:pic>
      <p:graphicFrame>
        <p:nvGraphicFramePr>
          <p:cNvPr id="2" name="Diagrama 1"/>
          <p:cNvGraphicFramePr/>
          <p:nvPr>
            <p:extLst/>
          </p:nvPr>
        </p:nvGraphicFramePr>
        <p:xfrm>
          <a:off x="1941251" y="1929661"/>
          <a:ext cx="3549587" cy="195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4" name="Conector angulado 3"/>
          <p:cNvCxnSpPr/>
          <p:nvPr/>
        </p:nvCxnSpPr>
        <p:spPr>
          <a:xfrm rot="16200000" flipH="1">
            <a:off x="4802819" y="4003824"/>
            <a:ext cx="363984" cy="3462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4">
            <a:extLst>
              <a:ext uri="{FF2B5EF4-FFF2-40B4-BE49-F238E27FC236}">
                <a16:creationId xmlns:a16="http://schemas.microsoft.com/office/drawing/2014/main" id="{DB0E52F4-0D92-42F0-9BCF-B915337EE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736" y="409119"/>
            <a:ext cx="630282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30000"/>
              </a:spcBef>
              <a:defRPr/>
            </a:pPr>
            <a:r>
              <a:rPr lang="pt-BR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 TRATAMENTO DO TABAGISMO NO SUS</a:t>
            </a:r>
            <a:endParaRPr lang="pt-BR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B0639D1-0D62-411D-9A26-87B3C2D5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437" y="995490"/>
            <a:ext cx="7155426" cy="774764"/>
          </a:xfrm>
          <a:solidFill>
            <a:srgbClr val="33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br>
              <a:rPr lang="pt-BR" sz="3200" b="1" dirty="0"/>
            </a:br>
            <a:r>
              <a:rPr lang="pt-BR" sz="3200" b="1" dirty="0"/>
              <a:t>Fluxo do tratamento do tabagismo no SUS</a:t>
            </a:r>
            <a:br>
              <a:rPr lang="pt-BR" sz="3200" b="1" dirty="0"/>
            </a:br>
            <a:endParaRPr lang="pt-BR" sz="3200" b="1" dirty="0"/>
          </a:p>
        </p:txBody>
      </p:sp>
      <p:cxnSp>
        <p:nvCxnSpPr>
          <p:cNvPr id="13" name="Conector angulado 12"/>
          <p:cNvCxnSpPr/>
          <p:nvPr/>
        </p:nvCxnSpPr>
        <p:spPr>
          <a:xfrm rot="5400000">
            <a:off x="4134498" y="4032954"/>
            <a:ext cx="363985" cy="28796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angulado 18"/>
          <p:cNvCxnSpPr/>
          <p:nvPr/>
        </p:nvCxnSpPr>
        <p:spPr>
          <a:xfrm rot="5400000">
            <a:off x="3896282" y="5033170"/>
            <a:ext cx="363985" cy="287969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angulado 19"/>
          <p:cNvCxnSpPr/>
          <p:nvPr/>
        </p:nvCxnSpPr>
        <p:spPr>
          <a:xfrm rot="16200000" flipH="1">
            <a:off x="5106139" y="5009953"/>
            <a:ext cx="363984" cy="3462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/>
          <p:cNvCxnSpPr/>
          <p:nvPr/>
        </p:nvCxnSpPr>
        <p:spPr>
          <a:xfrm flipV="1">
            <a:off x="5665897" y="5788239"/>
            <a:ext cx="908944" cy="177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ângulo 14"/>
          <p:cNvSpPr/>
          <p:nvPr/>
        </p:nvSpPr>
        <p:spPr>
          <a:xfrm>
            <a:off x="3206781" y="4358931"/>
            <a:ext cx="1154098" cy="674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Grupo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4984811" y="4358931"/>
            <a:ext cx="1189609" cy="6747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Individual</a:t>
            </a:r>
          </a:p>
        </p:txBody>
      </p:sp>
      <p:sp>
        <p:nvSpPr>
          <p:cNvPr id="21" name="Retângulo 20"/>
          <p:cNvSpPr/>
          <p:nvPr/>
        </p:nvSpPr>
        <p:spPr>
          <a:xfrm>
            <a:off x="6574841" y="3080549"/>
            <a:ext cx="2222931" cy="3071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dirty="0"/>
              <a:t>Após parar de fumar o paciente passa a ser acompanhado por 1 ano:</a:t>
            </a:r>
          </a:p>
          <a:p>
            <a:pPr algn="just"/>
            <a:endParaRPr lang="pt-BR" sz="1600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600" dirty="0"/>
              <a:t>Mensal em grupo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sz="1600" dirty="0"/>
              <a:t>Mensal individual</a:t>
            </a:r>
            <a:endParaRPr lang="pt-BR" dirty="0"/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A busca ao paciente ocorre por meio de contato telefônico, e-mails, </a:t>
            </a:r>
            <a:r>
              <a:rPr lang="pt-BR" sz="1600" dirty="0" err="1"/>
              <a:t>whatsapp</a:t>
            </a:r>
            <a:r>
              <a:rPr lang="pt-BR" sz="1600" dirty="0"/>
              <a:t>.</a:t>
            </a:r>
          </a:p>
        </p:txBody>
      </p:sp>
      <p:sp>
        <p:nvSpPr>
          <p:cNvPr id="27" name="Elipse 26">
            <a:extLst/>
          </p:cNvPr>
          <p:cNvSpPr/>
          <p:nvPr/>
        </p:nvSpPr>
        <p:spPr>
          <a:xfrm rot="20091916">
            <a:off x="202679" y="4585169"/>
            <a:ext cx="2752077" cy="1800225"/>
          </a:xfrm>
          <a:prstGeom prst="ellipse">
            <a:avLst/>
          </a:prstGeom>
          <a:solidFill>
            <a:srgbClr val="33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pt-BR" altLang="pt-BR" sz="1600" dirty="0">
                <a:solidFill>
                  <a:schemeClr val="tx1"/>
                </a:solidFill>
                <a:ea typeface="Calibri" pitchFamily="34" charset="0"/>
                <a:cs typeface="Calibri" pitchFamily="34" charset="0"/>
              </a:rPr>
              <a:t>A interação em grupo fortalece os participantes e serve como incentivo e apoio para a cessação.</a:t>
            </a:r>
            <a:endParaRPr lang="pt-BR" altLang="pt-BR" sz="16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28" name="Retângulo 27"/>
          <p:cNvSpPr/>
          <p:nvPr/>
        </p:nvSpPr>
        <p:spPr>
          <a:xfrm>
            <a:off x="3206783" y="5365061"/>
            <a:ext cx="2372832" cy="9824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600" dirty="0"/>
          </a:p>
          <a:p>
            <a:pPr algn="ctr"/>
            <a:r>
              <a:rPr lang="pt-BR" sz="1600" dirty="0"/>
              <a:t>As sessões são estruturadas, seguindo o modelo cognitivo comportamental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0146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0E52F4-0D92-42F0-9BCF-B915337EE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736" y="513249"/>
            <a:ext cx="630282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30000"/>
              </a:spcBef>
              <a:defRPr/>
            </a:pPr>
            <a:r>
              <a:rPr lang="pt-BR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A GESTÃO DO TRATAMENTO DO TABAGISMO NO SUS</a:t>
            </a:r>
            <a:endParaRPr lang="pt-BR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1B0639D1-0D62-411D-9A26-87B3C2D5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437" y="1181922"/>
            <a:ext cx="7155426" cy="774764"/>
          </a:xfrm>
          <a:solidFill>
            <a:srgbClr val="33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br>
              <a:rPr lang="pt-BR" sz="3200" b="1" dirty="0"/>
            </a:br>
            <a:r>
              <a:rPr lang="pt-BR" sz="3200" b="1" dirty="0"/>
              <a:t>Status do Tratamento do tabagismo no SUS</a:t>
            </a:r>
            <a:br>
              <a:rPr lang="pt-BR" sz="3200" b="1" dirty="0"/>
            </a:br>
            <a:endParaRPr lang="pt-BR" sz="3200" b="1" dirty="0"/>
          </a:p>
        </p:txBody>
      </p:sp>
      <p:sp>
        <p:nvSpPr>
          <p:cNvPr id="2" name="Retângulo 1"/>
          <p:cNvSpPr/>
          <p:nvPr/>
        </p:nvSpPr>
        <p:spPr>
          <a:xfrm>
            <a:off x="447367" y="1933730"/>
            <a:ext cx="8249265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rgbClr val="33CCCC"/>
              </a:buClr>
            </a:pPr>
            <a:endParaRPr lang="pt-BR" dirty="0"/>
          </a:p>
          <a:p>
            <a:pPr marL="285750" indent="-285750" algn="just">
              <a:buClr>
                <a:srgbClr val="33CCCC"/>
              </a:buClr>
              <a:buFont typeface="Wingdings" panose="05000000000000000000" pitchFamily="2" charset="2"/>
              <a:buChar char="§"/>
            </a:pPr>
            <a:r>
              <a:rPr lang="pt-BR" dirty="0"/>
              <a:t>Apesar do tratamento não se esgotar na atenção primária, estando nos outros níveis de atenção do SUS, é fundamental o suporte na atenção primária que é a porta de entrada do usuário ao sistema,  garantindo o avanço, fortalecimento e capilaridade da rede.</a:t>
            </a:r>
          </a:p>
          <a:p>
            <a:pPr algn="just">
              <a:buClr>
                <a:srgbClr val="33CCCC"/>
              </a:buClr>
            </a:pPr>
            <a:endParaRPr lang="pt-BR" dirty="0"/>
          </a:p>
          <a:p>
            <a:pPr marL="285750" indent="-285750" algn="just">
              <a:buClr>
                <a:srgbClr val="33CCCC"/>
              </a:buClr>
              <a:buFont typeface="Wingdings" pitchFamily="2" charset="2"/>
              <a:buChar char="§"/>
            </a:pPr>
            <a:r>
              <a:rPr lang="pt-BR" dirty="0"/>
              <a:t>Transversalizar o tema tabagismo em outros programas da atenção primária, como voltados às gestantes, hipertensão,  tuberculose, diabetes, obesidade, dentre outros.</a:t>
            </a:r>
          </a:p>
          <a:p>
            <a:pPr marL="285750" indent="-285750" algn="just">
              <a:buClr>
                <a:srgbClr val="33CCCC"/>
              </a:buClr>
              <a:buFont typeface="Wingdings" pitchFamily="2" charset="2"/>
              <a:buChar char="§"/>
            </a:pPr>
            <a:endParaRPr lang="pt-BR" dirty="0"/>
          </a:p>
          <a:p>
            <a:pPr marL="285750" indent="-285750" algn="just">
              <a:buClr>
                <a:srgbClr val="33CCCC"/>
              </a:buClr>
              <a:buFont typeface="Wingdings" pitchFamily="2" charset="2"/>
              <a:buChar char="§"/>
            </a:pPr>
            <a:r>
              <a:rPr lang="pt-BR" dirty="0"/>
              <a:t>Suporte ao Programa de Agentes Comunitários de saúde para atuar junto a população fumante e/ou não fumante.</a:t>
            </a:r>
          </a:p>
          <a:p>
            <a:pPr algn="just">
              <a:buClr>
                <a:srgbClr val="33CCCC"/>
              </a:buClr>
            </a:pPr>
            <a:endParaRPr lang="pt-BR" dirty="0"/>
          </a:p>
          <a:p>
            <a:pPr marL="285750" indent="-285750" algn="just">
              <a:buClr>
                <a:srgbClr val="33CCCC"/>
              </a:buClr>
              <a:buFont typeface="Wingdings" pitchFamily="2" charset="2"/>
              <a:buChar char="§"/>
            </a:pPr>
            <a:r>
              <a:rPr lang="pt-BR" dirty="0"/>
              <a:t>Estimular a inserção das Práticas Integrativas Complementares (PICS) nas unidades de saúde como complemento ao modelo de tratamento do tabagismo.</a:t>
            </a:r>
          </a:p>
          <a:p>
            <a:pPr marL="285750" indent="-285750" algn="just">
              <a:buClr>
                <a:srgbClr val="33CCCC"/>
              </a:buClr>
              <a:buFont typeface="Wingdings" pitchFamily="2" charset="2"/>
              <a:buChar char="§"/>
            </a:pPr>
            <a:endParaRPr lang="pt-BR" dirty="0"/>
          </a:p>
          <a:p>
            <a:pPr marL="285750" indent="-285750" algn="just">
              <a:buClr>
                <a:srgbClr val="33CCCC"/>
              </a:buClr>
              <a:buFont typeface="Wingdings" pitchFamily="2" charset="2"/>
              <a:buChar char="§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4670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DB0E52F4-0D92-42F0-9BCF-B915337EE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736" y="746471"/>
            <a:ext cx="630282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spcBef>
                <a:spcPct val="30000"/>
              </a:spcBef>
              <a:defRPr/>
            </a:pPr>
            <a:r>
              <a:rPr lang="pt-BR" sz="2400" b="1" dirty="0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O TRATAMENTO DO TABAGISMO NO SUS</a:t>
            </a:r>
            <a:endParaRPr lang="pt-BR" sz="2400" b="1" dirty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5" name="CaixaDeTexto 5"/>
          <p:cNvSpPr txBox="1">
            <a:spLocks noChangeArrowheads="1"/>
          </p:cNvSpPr>
          <p:nvPr/>
        </p:nvSpPr>
        <p:spPr bwMode="auto">
          <a:xfrm>
            <a:off x="568807" y="2423844"/>
            <a:ext cx="8157943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1pPr>
            <a:lvl2pPr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2pPr>
            <a:lvl3pPr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3pPr>
            <a:lvl4pPr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4pPr>
            <a:lvl5pPr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Calibri" pitchFamily="34" charset="0"/>
                <a:ea typeface="Microsoft YaHei" pitchFamily="34" charset="-122"/>
              </a:defRPr>
            </a:lvl9pPr>
          </a:lstStyle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Ampliação da Rede de tratamento no País.</a:t>
            </a: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Aumento da fiscalização sobre ambientes livres de tabaco.</a:t>
            </a: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Efetivação da proibição dos aditivos em produtos derivados de tabaco.</a:t>
            </a: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Implantação das embalagens padronizadas de produtos de tabaco.</a:t>
            </a: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Taxação cada vez mais alta dos produtos de tabaco (ICMS).</a:t>
            </a: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Efetiva proibição da venda aos menores.</a:t>
            </a: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Efetiva proibição da venda avulsa de cigarros.</a:t>
            </a: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Implementação do Protocolo para o banimento do comércio ilícito.</a:t>
            </a:r>
          </a:p>
          <a:p>
            <a:pPr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pt-BR" altLang="pt-BR" dirty="0">
                <a:solidFill>
                  <a:schemeClr val="tx1"/>
                </a:solidFill>
              </a:rPr>
              <a:t>Manutenção da RDC 46/2009 – </a:t>
            </a:r>
            <a:r>
              <a:rPr lang="pt-BR" altLang="pt-BR" dirty="0" err="1">
                <a:solidFill>
                  <a:schemeClr val="tx1"/>
                </a:solidFill>
              </a:rPr>
              <a:t>DEFs</a:t>
            </a:r>
            <a:r>
              <a:rPr lang="pt-BR" altLang="pt-BR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B0639D1-0D62-411D-9A26-87B3C2D52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437" y="1492640"/>
            <a:ext cx="7155426" cy="774764"/>
          </a:xfrm>
          <a:solidFill>
            <a:srgbClr val="33CC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ctr"/>
            <a:br>
              <a:rPr lang="pt-BR" sz="3200" b="1" dirty="0"/>
            </a:br>
            <a:r>
              <a:rPr lang="pt-BR" sz="3200" b="1" dirty="0"/>
              <a:t>Desafios para o PNCT</a:t>
            </a:r>
            <a:br>
              <a:rPr lang="pt-BR" sz="3200" b="1" dirty="0"/>
            </a:br>
            <a:endParaRPr lang="pt-BR" sz="3200" b="1" dirty="0"/>
          </a:p>
        </p:txBody>
      </p:sp>
    </p:spTree>
    <p:extLst>
      <p:ext uri="{BB962C8B-B14F-4D97-AF65-F5344CB8AC3E}">
        <p14:creationId xmlns:p14="http://schemas.microsoft.com/office/powerpoint/2010/main" val="1066670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8">
            <a:extLst>
              <a:ext uri="{FF2B5EF4-FFF2-40B4-BE49-F238E27FC236}">
                <a16:creationId xmlns:a16="http://schemas.microsoft.com/office/drawing/2014/main" id="{3BB5E984-D179-476C-AFA4-230FC21947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0EE58DF-DF3E-4960-B66E-E8569B4299BF}"/>
              </a:ext>
            </a:extLst>
          </p:cNvPr>
          <p:cNvSpPr txBox="1"/>
          <p:nvPr/>
        </p:nvSpPr>
        <p:spPr>
          <a:xfrm>
            <a:off x="958789" y="914400"/>
            <a:ext cx="6622742" cy="415498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400" dirty="0"/>
              <a:t>Para finalizar...</a:t>
            </a:r>
          </a:p>
          <a:p>
            <a:endParaRPr lang="pt-BR" sz="2400" dirty="0"/>
          </a:p>
          <a:p>
            <a:r>
              <a:rPr lang="pt-BR" sz="2400" dirty="0"/>
              <a:t>Qual o nosso propósito enquanto profissionais de saúde pública?</a:t>
            </a:r>
          </a:p>
          <a:p>
            <a:endParaRPr lang="pt-BR" sz="2400" dirty="0"/>
          </a:p>
          <a:p>
            <a:r>
              <a:rPr lang="pt-BR" sz="2400" dirty="0"/>
              <a:t>O que nós estamos fazendo aqui hoje pela saúde da população?</a:t>
            </a:r>
          </a:p>
          <a:p>
            <a:endParaRPr lang="pt-BR" sz="2400" dirty="0"/>
          </a:p>
          <a:p>
            <a:r>
              <a:rPr lang="pt-BR" sz="2400" dirty="0"/>
              <a:t>Saúde é o nosso direito e a nossa conquista.</a:t>
            </a:r>
          </a:p>
          <a:p>
            <a:endParaRPr lang="pt-BR" sz="2400" dirty="0"/>
          </a:p>
          <a:p>
            <a:r>
              <a:rPr lang="pt-BR" sz="2400" dirty="0"/>
              <a:t>O SUS é nosso!</a:t>
            </a:r>
          </a:p>
        </p:txBody>
      </p:sp>
    </p:spTree>
    <p:extLst>
      <p:ext uri="{BB962C8B-B14F-4D97-AF65-F5344CB8AC3E}">
        <p14:creationId xmlns:p14="http://schemas.microsoft.com/office/powerpoint/2010/main" val="17877227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ço Reservado para Conteúdo 8">
            <a:extLst>
              <a:ext uri="{FF2B5EF4-FFF2-40B4-BE49-F238E27FC236}">
                <a16:creationId xmlns:a16="http://schemas.microsoft.com/office/drawing/2014/main" id="{3BB5E984-D179-476C-AFA4-230FC21947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A32DF302-44E3-475B-9F9E-AE21632EC17A}"/>
              </a:ext>
            </a:extLst>
          </p:cNvPr>
          <p:cNvSpPr/>
          <p:nvPr/>
        </p:nvSpPr>
        <p:spPr>
          <a:xfrm>
            <a:off x="2286000" y="2690336"/>
            <a:ext cx="4572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altLang="pt-BR" sz="2000" b="1" dirty="0">
                <a:solidFill>
                  <a:srgbClr val="FF0000"/>
                </a:solidFill>
              </a:rPr>
              <a:t>Marcela Roiz</a:t>
            </a:r>
          </a:p>
          <a:p>
            <a:pPr algn="ctr"/>
            <a:r>
              <a:rPr lang="pt-BR" altLang="pt-BR" dirty="0">
                <a:solidFill>
                  <a:srgbClr val="002060"/>
                </a:solidFill>
                <a:hlinkClick r:id="rId4"/>
              </a:rPr>
              <a:t>mroiz@inca.gov.br</a:t>
            </a:r>
            <a:endParaRPr lang="pt-BR" altLang="pt-BR" dirty="0">
              <a:solidFill>
                <a:srgbClr val="002060"/>
              </a:solidFill>
            </a:endParaRPr>
          </a:p>
          <a:p>
            <a:pPr algn="ctr"/>
            <a:r>
              <a:rPr lang="pt-BR" altLang="pt-BR" dirty="0">
                <a:solidFill>
                  <a:srgbClr val="002060"/>
                </a:solidFill>
              </a:rPr>
              <a:t>Divisão de Controle do Tabagismo</a:t>
            </a:r>
          </a:p>
          <a:p>
            <a:pPr algn="ctr"/>
            <a:r>
              <a:rPr lang="pt-BR" altLang="pt-BR" dirty="0">
                <a:solidFill>
                  <a:srgbClr val="002060"/>
                </a:solidFill>
              </a:rPr>
              <a:t>Coordenação de Prevenção e Vigilância</a:t>
            </a:r>
          </a:p>
          <a:p>
            <a:pPr algn="ctr"/>
            <a:r>
              <a:rPr lang="pt-BR" altLang="pt-BR" dirty="0">
                <a:solidFill>
                  <a:srgbClr val="002060"/>
                </a:solidFill>
              </a:rPr>
              <a:t>Programa Nacional de Controle do Tabagismo</a:t>
            </a:r>
          </a:p>
        </p:txBody>
      </p:sp>
    </p:spTree>
    <p:extLst>
      <p:ext uri="{BB962C8B-B14F-4D97-AF65-F5344CB8AC3E}">
        <p14:creationId xmlns:p14="http://schemas.microsoft.com/office/powerpoint/2010/main" val="3303219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95D4E22-D2D6-42EE-9D9B-A36DA23D75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5430196"/>
              </p:ext>
            </p:extLst>
          </p:nvPr>
        </p:nvGraphicFramePr>
        <p:xfrm>
          <a:off x="772958" y="1667444"/>
          <a:ext cx="7192293" cy="4312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209CCCB0-1106-4DBF-853C-B23DF06F2F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658813"/>
            <a:ext cx="7886700" cy="893762"/>
          </a:xfrm>
          <a:prstGeom prst="rect">
            <a:avLst/>
          </a:prstGeom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ct val="30000"/>
              </a:spcBef>
              <a:defRPr/>
            </a:pPr>
            <a:r>
              <a:rPr lang="pt-BR" alt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n-ea"/>
                <a:cs typeface="Arial" panose="020B0604020202020204" pitchFamily="34" charset="0"/>
              </a:rPr>
              <a:t>POR QUE AS PESSOAS FUMAM?</a:t>
            </a:r>
          </a:p>
        </p:txBody>
      </p:sp>
    </p:spTree>
    <p:extLst>
      <p:ext uri="{BB962C8B-B14F-4D97-AF65-F5344CB8AC3E}">
        <p14:creationId xmlns:p14="http://schemas.microsoft.com/office/powerpoint/2010/main" val="1733365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D3C4825-EAC5-4C65-B198-265BFCE89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180" y="1867689"/>
            <a:ext cx="7947180" cy="4242951"/>
          </a:xfrm>
          <a:ln>
            <a:noFill/>
          </a:ln>
        </p:spPr>
        <p:txBody>
          <a:bodyPr/>
          <a:lstStyle/>
          <a:p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  <a:t>É um estimulante do Sistema Nervoso Central que é extraído do tabaco (</a:t>
            </a:r>
            <a:r>
              <a:rPr lang="pt-BR" sz="2000" dirty="0" err="1">
                <a:latin typeface="Arial" panose="020B0604020202020204" pitchFamily="34" charset="0"/>
                <a:ea typeface="+mn-ea"/>
                <a:cs typeface="+mn-cs"/>
              </a:rPr>
              <a:t>Nicotiana</a:t>
            </a:r>
            <a: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pt-BR" sz="2000" dirty="0" err="1">
                <a:latin typeface="Arial" panose="020B0604020202020204" pitchFamily="34" charset="0"/>
                <a:ea typeface="+mn-ea"/>
                <a:cs typeface="+mn-cs"/>
              </a:rPr>
              <a:t>tabacum</a:t>
            </a:r>
            <a: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  <a:t>). </a:t>
            </a:r>
            <a:b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</a:br>
            <a:b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  <a:t>A nicotina é considerada uma droga psicoativa que causa dependência física e psíquica.</a:t>
            </a:r>
            <a:b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</a:br>
            <a:b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  <a:t>A constatação de que a nicotina é uma droga psicoativa que induz dependência, fez com que a Organização Mundial da Saúde incluísse o tabagismo dentro do grupo dos transtornos mentais e de comportamento decorrentes do uso de substâncias psicoativas na Décima Revisão da Classificação Internacional de Doenças (CID-10). </a:t>
            </a:r>
            <a:b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</a:br>
            <a:b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</a:br>
            <a:r>
              <a:rPr lang="pt-BR" sz="2000" dirty="0">
                <a:latin typeface="Arial" panose="020B0604020202020204" pitchFamily="34" charset="0"/>
                <a:ea typeface="+mn-ea"/>
                <a:cs typeface="+mn-cs"/>
              </a:rPr>
              <a:t>Leva entre 7 a 19 segundos para chegar ao cérebro. 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4F968AB-0678-4A20-94CB-E2F2C2A9E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8560" y="336440"/>
            <a:ext cx="2768800" cy="186670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5198E825-9324-4445-88A8-D4957A97BE0D}"/>
              </a:ext>
            </a:extLst>
          </p:cNvPr>
          <p:cNvSpPr txBox="1"/>
          <p:nvPr/>
        </p:nvSpPr>
        <p:spPr>
          <a:xfrm>
            <a:off x="400180" y="1038962"/>
            <a:ext cx="4358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Grande problema: NICOTINA</a:t>
            </a:r>
          </a:p>
        </p:txBody>
      </p:sp>
    </p:spTree>
    <p:extLst>
      <p:ext uri="{BB962C8B-B14F-4D97-AF65-F5344CB8AC3E}">
        <p14:creationId xmlns:p14="http://schemas.microsoft.com/office/powerpoint/2010/main" val="328975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5588" cy="6858000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09C0E0D-90C1-4A91-BA65-C40995F41239}"/>
              </a:ext>
            </a:extLst>
          </p:cNvPr>
          <p:cNvSpPr txBox="1"/>
          <p:nvPr/>
        </p:nvSpPr>
        <p:spPr>
          <a:xfrm>
            <a:off x="674703" y="295538"/>
            <a:ext cx="72353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O Cigarro Eletrônico</a:t>
            </a:r>
          </a:p>
          <a:p>
            <a:endParaRPr lang="pt-B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O  Cigarro Eletrônico (CE) funciona como um inalador de nicotina. No lugar de brasa que solta fumaça,  tem  um pequeno aquecedor. O aerossol produzido no aparelho imita a fumaça de um cigarro convencional.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No Brasil, a Anvisa, através da RDC 46 de 2009, proíbe a comercialização, importação e propaganda de quaisquer dispositivos eletrônicos para fumar.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36A7FF9-B1DD-47B0-9CBB-B4661ECF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663" y="2973194"/>
            <a:ext cx="8212639" cy="341508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17650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46"/>
            <a:ext cx="9145588" cy="6858000"/>
          </a:xfr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6B74B39-EBDB-4242-A26E-8F533CECE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2322"/>
            <a:ext cx="9144000" cy="558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655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46"/>
            <a:ext cx="9145588" cy="6858000"/>
          </a:xfr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59F3F53-EEFE-4F46-8511-DD54AA1C9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2941"/>
            <a:ext cx="9144000" cy="36277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4817976-3F53-4654-AFF4-0C800CA62C1D}"/>
              </a:ext>
            </a:extLst>
          </p:cNvPr>
          <p:cNvSpPr/>
          <p:nvPr/>
        </p:nvSpPr>
        <p:spPr>
          <a:xfrm>
            <a:off x="79899" y="5522800"/>
            <a:ext cx="4603073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/>
              <a:t>Fonte: </a:t>
            </a:r>
            <a:r>
              <a:rPr lang="pt-BR" sz="1100" dirty="0"/>
              <a:t>Pinto M, </a:t>
            </a:r>
            <a:r>
              <a:rPr lang="pt-BR" sz="1100" dirty="0" err="1"/>
              <a:t>Bardach</a:t>
            </a:r>
            <a:r>
              <a:rPr lang="pt-BR" sz="1100" dirty="0"/>
              <a:t> A, </a:t>
            </a:r>
            <a:r>
              <a:rPr lang="pt-BR" sz="1100" dirty="0" err="1"/>
              <a:t>Palacios</a:t>
            </a:r>
            <a:r>
              <a:rPr lang="pt-BR" sz="1100" dirty="0"/>
              <a:t> A, </a:t>
            </a:r>
            <a:r>
              <a:rPr lang="pt-BR" sz="1100" dirty="0" err="1"/>
              <a:t>Biz</a:t>
            </a:r>
            <a:r>
              <a:rPr lang="pt-BR" sz="1100" dirty="0"/>
              <a:t> AN, </a:t>
            </a:r>
            <a:r>
              <a:rPr lang="pt-BR" sz="1100" dirty="0" err="1"/>
              <a:t>Alcaraz</a:t>
            </a:r>
            <a:r>
              <a:rPr lang="pt-BR" sz="1100" dirty="0"/>
              <a:t> A, Rodríguez B, </a:t>
            </a:r>
            <a:r>
              <a:rPr lang="pt-BR" sz="1100" dirty="0" err="1"/>
              <a:t>Augustovski</a:t>
            </a:r>
            <a:r>
              <a:rPr lang="pt-BR" sz="1100" dirty="0"/>
              <a:t> F, </a:t>
            </a:r>
            <a:r>
              <a:rPr lang="pt-BR" sz="1100" dirty="0" err="1"/>
              <a:t>Pichon-Riviere</a:t>
            </a:r>
            <a:r>
              <a:rPr lang="pt-BR" sz="1100" dirty="0"/>
              <a:t> A. Carga de doença atribuível ao uso do tabaco no Brasil e potencial impacto do aumento de preços por meio de impostos. Documento técnico IECS N° 21. Instituto de </a:t>
            </a:r>
            <a:r>
              <a:rPr lang="pt-BR" sz="1100" dirty="0" err="1"/>
              <a:t>Efectividad</a:t>
            </a:r>
            <a:r>
              <a:rPr lang="pt-BR" sz="1100" dirty="0"/>
              <a:t> Clínica y </a:t>
            </a:r>
            <a:r>
              <a:rPr lang="pt-BR" sz="1100" dirty="0" err="1"/>
              <a:t>Sanitaria</a:t>
            </a:r>
            <a:r>
              <a:rPr lang="pt-BR" sz="1100" dirty="0"/>
              <a:t>, Buenos Aires, Argentina. Maio de 2017. Disponível em: www.iecs.org.ar/tabaco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6864C00-F60D-4A0C-9890-399C3C9AAA97}"/>
              </a:ext>
            </a:extLst>
          </p:cNvPr>
          <p:cNvSpPr txBox="1"/>
          <p:nvPr/>
        </p:nvSpPr>
        <p:spPr>
          <a:xfrm>
            <a:off x="2769833" y="571719"/>
            <a:ext cx="7750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O TABAGISMO NO BRASIL</a:t>
            </a:r>
          </a:p>
        </p:txBody>
      </p:sp>
    </p:spTree>
    <p:extLst>
      <p:ext uri="{BB962C8B-B14F-4D97-AF65-F5344CB8AC3E}">
        <p14:creationId xmlns:p14="http://schemas.microsoft.com/office/powerpoint/2010/main" val="61178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Espaço Reservado para Conteúdo 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546"/>
            <a:ext cx="9145588" cy="6858000"/>
          </a:xfr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A569920-3927-4211-94A8-AA5304A89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03501"/>
            <a:ext cx="9144000" cy="4668089"/>
          </a:xfrm>
          <a:prstGeom prst="rect">
            <a:avLst/>
          </a:prstGeom>
          <a:ln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161872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1776</TotalTime>
  <Words>1533</Words>
  <Application>Microsoft Office PowerPoint</Application>
  <PresentationFormat>Apresentação na tela (4:3)</PresentationFormat>
  <Paragraphs>228</Paragraphs>
  <Slides>35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7" baseType="lpstr">
      <vt:lpstr>Arial Unicode MS</vt:lpstr>
      <vt:lpstr>Microsoft YaHei</vt:lpstr>
      <vt:lpstr>Angsana New</vt:lpstr>
      <vt:lpstr>Arial</vt:lpstr>
      <vt:lpstr>Arial Black</vt:lpstr>
      <vt:lpstr>Arial Narrow</vt:lpstr>
      <vt:lpstr>Calibri</vt:lpstr>
      <vt:lpstr>Calibri Light</vt:lpstr>
      <vt:lpstr>Comic Sans MS</vt:lpstr>
      <vt:lpstr>Times New Roman</vt:lpstr>
      <vt:lpstr>Wingdings</vt:lpstr>
      <vt:lpstr>Tema do Office</vt:lpstr>
      <vt:lpstr> O TABAGISMO COMO PROBLEMA DE SAÚDE PÚBLICA  Programa Nacional de Controle do Tabagismo Divisão de Controle do Tabagismo Coordenação de Prevenção e Vigilância Instituto Nacional de Câncer José Alencar Gomes da Silva</vt:lpstr>
      <vt:lpstr>Apresentação do PowerPoint</vt:lpstr>
      <vt:lpstr>Apresentação do PowerPoint</vt:lpstr>
      <vt:lpstr>POR QUE AS PESSOAS FUMAM?</vt:lpstr>
      <vt:lpstr>  É um estimulante do Sistema Nervoso Central que é extraído do tabaco (Nicotiana tabacum).   A nicotina é considerada uma droga psicoativa que causa dependência física e psíquica.  A constatação de que a nicotina é uma droga psicoativa que induz dependência, fez com que a Organização Mundial da Saúde incluísse o tabagismo dentro do grupo dos transtornos mentais e de comportamento decorrentes do uso de substâncias psicoativas na Décima Revisão da Classificação Internacional de Doenças (CID-10).   Leva entre 7 a 19 segundos para chegar ao cérebro.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                   Ações – 29 de agosto           Dia Nacional de combate ao Fumo</vt:lpstr>
      <vt:lpstr>                   Ações – 29 de agosto</vt:lpstr>
      <vt:lpstr>Ações – 29 de agosto</vt:lpstr>
      <vt:lpstr>       Ações – 29 de agosto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Fluxo do tratamento do tabagismo no SUS </vt:lpstr>
      <vt:lpstr> Status do Tratamento do tabagismo no SUS </vt:lpstr>
      <vt:lpstr> Desafios para o PNCT 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Ana Carolina Pereira de Souza</dc:creator>
  <cp:lastModifiedBy>Marcela Roiz Martini</cp:lastModifiedBy>
  <cp:revision>133</cp:revision>
  <dcterms:created xsi:type="dcterms:W3CDTF">2018-06-26T20:07:29Z</dcterms:created>
  <dcterms:modified xsi:type="dcterms:W3CDTF">2021-05-28T19:50:42Z</dcterms:modified>
</cp:coreProperties>
</file>